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7" r:id="rId3"/>
    <p:sldId id="298" r:id="rId4"/>
    <p:sldId id="293" r:id="rId5"/>
    <p:sldId id="262" r:id="rId6"/>
    <p:sldId id="269" r:id="rId7"/>
    <p:sldId id="30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4" r:id="rId23"/>
    <p:sldId id="279" r:id="rId24"/>
    <p:sldId id="280" r:id="rId25"/>
    <p:sldId id="303" r:id="rId26"/>
    <p:sldId id="304" r:id="rId27"/>
    <p:sldId id="299" r:id="rId28"/>
    <p:sldId id="281" r:id="rId29"/>
    <p:sldId id="260" r:id="rId30"/>
    <p:sldId id="300" r:id="rId31"/>
    <p:sldId id="308" r:id="rId32"/>
    <p:sldId id="309" r:id="rId33"/>
    <p:sldId id="310" r:id="rId34"/>
    <p:sldId id="311" r:id="rId35"/>
    <p:sldId id="261" r:id="rId36"/>
    <p:sldId id="282" r:id="rId37"/>
    <p:sldId id="305" r:id="rId38"/>
    <p:sldId id="306" r:id="rId39"/>
    <p:sldId id="307" r:id="rId40"/>
    <p:sldId id="291" r:id="rId41"/>
    <p:sldId id="296" r:id="rId42"/>
    <p:sldId id="301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hyperlink" Target="http://www.yarsi.ac.id/" TargetMode="External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hyperlink" Target="http://www.yarsi.ac.id/" TargetMode="External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48B0C-6B6F-4390-B26C-77D0EC2909C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D6E57-E578-4F65-A9C8-2BA3F3DE68D3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www.yarsi.ac.id</a:t>
          </a:r>
          <a:r>
            <a:rPr lang="en-US" dirty="0"/>
            <a:t> </a:t>
          </a:r>
        </a:p>
      </dgm:t>
    </dgm:pt>
    <dgm:pt modelId="{63FBBAE5-6AC8-4586-AD28-A662FDFB6CE3}" type="parTrans" cxnId="{B7B85635-F375-49D5-97B9-E2A68723C767}">
      <dgm:prSet/>
      <dgm:spPr/>
      <dgm:t>
        <a:bodyPr/>
        <a:lstStyle/>
        <a:p>
          <a:endParaRPr lang="en-US"/>
        </a:p>
      </dgm:t>
    </dgm:pt>
    <dgm:pt modelId="{A5ECAA8B-39A0-4BAE-A71B-5146B75F1560}" type="sibTrans" cxnId="{B7B85635-F375-49D5-97B9-E2A68723C767}">
      <dgm:prSet/>
      <dgm:spPr/>
      <dgm:t>
        <a:bodyPr/>
        <a:lstStyle/>
        <a:p>
          <a:endParaRPr lang="en-US"/>
        </a:p>
      </dgm:t>
    </dgm:pt>
    <dgm:pt modelId="{F5845567-EDCE-49C9-B2D7-49D549765C93}">
      <dgm:prSet phldrT="[Text]"/>
      <dgm:spPr/>
      <dgm:t>
        <a:bodyPr/>
        <a:lstStyle/>
        <a:p>
          <a:r>
            <a:rPr lang="en-US" dirty="0" err="1"/>
            <a:t>universitasyarsi</a:t>
          </a:r>
          <a:endParaRPr lang="en-US" dirty="0"/>
        </a:p>
      </dgm:t>
    </dgm:pt>
    <dgm:pt modelId="{27B647F5-A402-48DB-B3C7-2C019205E884}" type="parTrans" cxnId="{809E6BB5-39AA-4F33-853B-06FDE1167BCA}">
      <dgm:prSet/>
      <dgm:spPr/>
      <dgm:t>
        <a:bodyPr/>
        <a:lstStyle/>
        <a:p>
          <a:endParaRPr lang="en-US"/>
        </a:p>
      </dgm:t>
    </dgm:pt>
    <dgm:pt modelId="{D2CDCB26-BB7D-4BDE-9DA9-2FB8FB35E917}" type="sibTrans" cxnId="{809E6BB5-39AA-4F33-853B-06FDE1167BCA}">
      <dgm:prSet/>
      <dgm:spPr/>
      <dgm:t>
        <a:bodyPr/>
        <a:lstStyle/>
        <a:p>
          <a:endParaRPr lang="en-US"/>
        </a:p>
      </dgm:t>
    </dgm:pt>
    <dgm:pt modelId="{7E1E7C72-A940-4788-A22E-9CC56366B6CF}">
      <dgm:prSet phldrT="[Text]"/>
      <dgm:spPr/>
      <dgm:t>
        <a:bodyPr/>
        <a:lstStyle/>
        <a:p>
          <a:r>
            <a:rPr lang="en-US" dirty="0" err="1"/>
            <a:t>Universitas</a:t>
          </a:r>
          <a:r>
            <a:rPr lang="en-US" dirty="0"/>
            <a:t> YARSI</a:t>
          </a:r>
        </a:p>
      </dgm:t>
    </dgm:pt>
    <dgm:pt modelId="{89C35C43-8ECE-4E80-9687-C64741743A3F}" type="parTrans" cxnId="{1F484A35-3DFE-4C5C-B5C1-F62500EFB720}">
      <dgm:prSet/>
      <dgm:spPr/>
      <dgm:t>
        <a:bodyPr/>
        <a:lstStyle/>
        <a:p>
          <a:endParaRPr lang="en-US"/>
        </a:p>
      </dgm:t>
    </dgm:pt>
    <dgm:pt modelId="{DFF3E61A-52C8-45E3-8E86-5F22C618F9E0}" type="sibTrans" cxnId="{1F484A35-3DFE-4C5C-B5C1-F62500EFB720}">
      <dgm:prSet/>
      <dgm:spPr/>
      <dgm:t>
        <a:bodyPr/>
        <a:lstStyle/>
        <a:p>
          <a:endParaRPr lang="en-US"/>
        </a:p>
      </dgm:t>
    </dgm:pt>
    <dgm:pt modelId="{DEDE05DC-CED2-4C44-9280-96CD43D6F33E}" type="pres">
      <dgm:prSet presAssocID="{0B148B0C-6B6F-4390-B26C-77D0EC2909C0}" presName="Name0" presStyleCnt="0">
        <dgm:presLayoutVars>
          <dgm:dir/>
          <dgm:resizeHandles val="exact"/>
        </dgm:presLayoutVars>
      </dgm:prSet>
      <dgm:spPr/>
    </dgm:pt>
    <dgm:pt modelId="{A7740AF0-9CFC-4CC7-A719-C8AB2DC9FE55}" type="pres">
      <dgm:prSet presAssocID="{11DD6E57-E578-4F65-A9C8-2BA3F3DE68D3}" presName="composite" presStyleCnt="0"/>
      <dgm:spPr/>
    </dgm:pt>
    <dgm:pt modelId="{F2433338-3B05-47FF-AB69-760CC01907C1}" type="pres">
      <dgm:prSet presAssocID="{11DD6E57-E578-4F65-A9C8-2BA3F3DE68D3}" presName="rect1" presStyleLbl="trAlignAcc1" presStyleIdx="0" presStyleCnt="3">
        <dgm:presLayoutVars>
          <dgm:bulletEnabled val="1"/>
        </dgm:presLayoutVars>
      </dgm:prSet>
      <dgm:spPr/>
    </dgm:pt>
    <dgm:pt modelId="{CB044270-53AC-466C-B41B-58DF6B6D4775}" type="pres">
      <dgm:prSet presAssocID="{11DD6E57-E578-4F65-A9C8-2BA3F3DE68D3}" presName="rect2" presStyleLbl="fgImgPlace1" presStyleIdx="0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770" t="-854" r="-292230" b="854"/>
          </a:stretch>
        </a:blipFill>
      </dgm:spPr>
    </dgm:pt>
    <dgm:pt modelId="{4F5200E2-6003-4676-9DBE-00FEC00D3903}" type="pres">
      <dgm:prSet presAssocID="{A5ECAA8B-39A0-4BAE-A71B-5146B75F1560}" presName="sibTrans" presStyleCnt="0"/>
      <dgm:spPr/>
    </dgm:pt>
    <dgm:pt modelId="{AEAC2DA1-6DA0-4A69-803D-BE225DE4E9C7}" type="pres">
      <dgm:prSet presAssocID="{F5845567-EDCE-49C9-B2D7-49D549765C93}" presName="composite" presStyleCnt="0"/>
      <dgm:spPr/>
    </dgm:pt>
    <dgm:pt modelId="{C9B02010-A1E5-41CC-881B-017C61B3C0ED}" type="pres">
      <dgm:prSet presAssocID="{F5845567-EDCE-49C9-B2D7-49D549765C93}" presName="rect1" presStyleLbl="trAlignAcc1" presStyleIdx="1" presStyleCnt="3">
        <dgm:presLayoutVars>
          <dgm:bulletEnabled val="1"/>
        </dgm:presLayoutVars>
      </dgm:prSet>
      <dgm:spPr/>
    </dgm:pt>
    <dgm:pt modelId="{25DCB080-368B-4100-8678-90EC0AD1C273}" type="pres">
      <dgm:prSet presAssocID="{F5845567-EDCE-49C9-B2D7-49D549765C93}" presName="rect2" presStyleLbl="fgImgPlace1" presStyleIdx="1" presStyleCnt="3"/>
      <dgm:spPr>
        <a:blipFill dpi="0" rotWithShape="1">
          <a:blip xmlns:r="http://schemas.openxmlformats.org/officeDocument/2006/relationships" r:embed="rId3"/>
          <a:srcRect/>
          <a:stretch>
            <a:fillRect l="-237904" t="1708" r="-45132" b="-1708"/>
          </a:stretch>
        </a:blipFill>
      </dgm:spPr>
    </dgm:pt>
    <dgm:pt modelId="{86153754-2910-4608-AEE8-DF8DC1E8BAAD}" type="pres">
      <dgm:prSet presAssocID="{D2CDCB26-BB7D-4BDE-9DA9-2FB8FB35E917}" presName="sibTrans" presStyleCnt="0"/>
      <dgm:spPr/>
    </dgm:pt>
    <dgm:pt modelId="{7715A041-4A54-4ADE-8785-9EF33C7F41E6}" type="pres">
      <dgm:prSet presAssocID="{7E1E7C72-A940-4788-A22E-9CC56366B6CF}" presName="composite" presStyleCnt="0"/>
      <dgm:spPr/>
    </dgm:pt>
    <dgm:pt modelId="{6BF35206-74F4-4E0A-9EEB-BB3D72FF9A56}" type="pres">
      <dgm:prSet presAssocID="{7E1E7C72-A940-4788-A22E-9CC56366B6CF}" presName="rect1" presStyleLbl="trAlignAcc1" presStyleIdx="2" presStyleCnt="3">
        <dgm:presLayoutVars>
          <dgm:bulletEnabled val="1"/>
        </dgm:presLayoutVars>
      </dgm:prSet>
      <dgm:spPr/>
    </dgm:pt>
    <dgm:pt modelId="{7B279226-FBB6-4D66-8054-62A5F64D937A}" type="pres">
      <dgm:prSet presAssocID="{7E1E7C72-A940-4788-A22E-9CC56366B6CF}" presName="rect2" presStyleLbl="fgImgPlace1" presStyleIdx="2" presStyleCnt="3"/>
      <dgm:spPr>
        <a:blipFill dpi="0" rotWithShape="1">
          <a:blip xmlns:r="http://schemas.openxmlformats.org/officeDocument/2006/relationships" r:embed="rId4"/>
          <a:srcRect/>
          <a:stretch>
            <a:fillRect l="-81240" t="-8094" r="-80094" b="-18305"/>
          </a:stretch>
        </a:blipFill>
      </dgm:spPr>
    </dgm:pt>
  </dgm:ptLst>
  <dgm:cxnLst>
    <dgm:cxn modelId="{1F484A35-3DFE-4C5C-B5C1-F62500EFB720}" srcId="{0B148B0C-6B6F-4390-B26C-77D0EC2909C0}" destId="{7E1E7C72-A940-4788-A22E-9CC56366B6CF}" srcOrd="2" destOrd="0" parTransId="{89C35C43-8ECE-4E80-9687-C64741743A3F}" sibTransId="{DFF3E61A-52C8-45E3-8E86-5F22C618F9E0}"/>
    <dgm:cxn modelId="{B7B85635-F375-49D5-97B9-E2A68723C767}" srcId="{0B148B0C-6B6F-4390-B26C-77D0EC2909C0}" destId="{11DD6E57-E578-4F65-A9C8-2BA3F3DE68D3}" srcOrd="0" destOrd="0" parTransId="{63FBBAE5-6AC8-4586-AD28-A662FDFB6CE3}" sibTransId="{A5ECAA8B-39A0-4BAE-A71B-5146B75F1560}"/>
    <dgm:cxn modelId="{03F90042-3DD4-468A-8093-BE547E487375}" type="presOf" srcId="{7E1E7C72-A940-4788-A22E-9CC56366B6CF}" destId="{6BF35206-74F4-4E0A-9EEB-BB3D72FF9A56}" srcOrd="0" destOrd="0" presId="urn:microsoft.com/office/officeart/2008/layout/PictureStrips"/>
    <dgm:cxn modelId="{28732A8F-12E8-41DE-B73B-00D9FCC21565}" type="presOf" srcId="{11DD6E57-E578-4F65-A9C8-2BA3F3DE68D3}" destId="{F2433338-3B05-47FF-AB69-760CC01907C1}" srcOrd="0" destOrd="0" presId="urn:microsoft.com/office/officeart/2008/layout/PictureStrips"/>
    <dgm:cxn modelId="{35CABC98-FB69-4441-B759-53E122575FB0}" type="presOf" srcId="{F5845567-EDCE-49C9-B2D7-49D549765C93}" destId="{C9B02010-A1E5-41CC-881B-017C61B3C0ED}" srcOrd="0" destOrd="0" presId="urn:microsoft.com/office/officeart/2008/layout/PictureStrips"/>
    <dgm:cxn modelId="{809E6BB5-39AA-4F33-853B-06FDE1167BCA}" srcId="{0B148B0C-6B6F-4390-B26C-77D0EC2909C0}" destId="{F5845567-EDCE-49C9-B2D7-49D549765C93}" srcOrd="1" destOrd="0" parTransId="{27B647F5-A402-48DB-B3C7-2C019205E884}" sibTransId="{D2CDCB26-BB7D-4BDE-9DA9-2FB8FB35E917}"/>
    <dgm:cxn modelId="{9BE44DE3-EFAD-46A0-B3FB-C521CEE0D07E}" type="presOf" srcId="{0B148B0C-6B6F-4390-B26C-77D0EC2909C0}" destId="{DEDE05DC-CED2-4C44-9280-96CD43D6F33E}" srcOrd="0" destOrd="0" presId="urn:microsoft.com/office/officeart/2008/layout/PictureStrips"/>
    <dgm:cxn modelId="{95803FE2-838D-4A01-8F53-F473CCB64695}" type="presParOf" srcId="{DEDE05DC-CED2-4C44-9280-96CD43D6F33E}" destId="{A7740AF0-9CFC-4CC7-A719-C8AB2DC9FE55}" srcOrd="0" destOrd="0" presId="urn:microsoft.com/office/officeart/2008/layout/PictureStrips"/>
    <dgm:cxn modelId="{DF5243D1-2F7B-487B-B6D4-75626A1CE9A9}" type="presParOf" srcId="{A7740AF0-9CFC-4CC7-A719-C8AB2DC9FE55}" destId="{F2433338-3B05-47FF-AB69-760CC01907C1}" srcOrd="0" destOrd="0" presId="urn:microsoft.com/office/officeart/2008/layout/PictureStrips"/>
    <dgm:cxn modelId="{6FA77827-7B04-476E-958E-C9638824B2F4}" type="presParOf" srcId="{A7740AF0-9CFC-4CC7-A719-C8AB2DC9FE55}" destId="{CB044270-53AC-466C-B41B-58DF6B6D4775}" srcOrd="1" destOrd="0" presId="urn:microsoft.com/office/officeart/2008/layout/PictureStrips"/>
    <dgm:cxn modelId="{ACEB46F7-4AAF-4146-AAA9-1B4A6079AD35}" type="presParOf" srcId="{DEDE05DC-CED2-4C44-9280-96CD43D6F33E}" destId="{4F5200E2-6003-4676-9DBE-00FEC00D3903}" srcOrd="1" destOrd="0" presId="urn:microsoft.com/office/officeart/2008/layout/PictureStrips"/>
    <dgm:cxn modelId="{521D3C82-F592-4FF1-87D0-3F935A179A67}" type="presParOf" srcId="{DEDE05DC-CED2-4C44-9280-96CD43D6F33E}" destId="{AEAC2DA1-6DA0-4A69-803D-BE225DE4E9C7}" srcOrd="2" destOrd="0" presId="urn:microsoft.com/office/officeart/2008/layout/PictureStrips"/>
    <dgm:cxn modelId="{9DDFCEC9-2322-4C46-A99E-0A9E51F6EF75}" type="presParOf" srcId="{AEAC2DA1-6DA0-4A69-803D-BE225DE4E9C7}" destId="{C9B02010-A1E5-41CC-881B-017C61B3C0ED}" srcOrd="0" destOrd="0" presId="urn:microsoft.com/office/officeart/2008/layout/PictureStrips"/>
    <dgm:cxn modelId="{14C4B7B9-6C98-4FBD-934A-2DF6AAEC287C}" type="presParOf" srcId="{AEAC2DA1-6DA0-4A69-803D-BE225DE4E9C7}" destId="{25DCB080-368B-4100-8678-90EC0AD1C273}" srcOrd="1" destOrd="0" presId="urn:microsoft.com/office/officeart/2008/layout/PictureStrips"/>
    <dgm:cxn modelId="{176AF753-D909-40F0-9E47-C849865B3230}" type="presParOf" srcId="{DEDE05DC-CED2-4C44-9280-96CD43D6F33E}" destId="{86153754-2910-4608-AEE8-DF8DC1E8BAAD}" srcOrd="3" destOrd="0" presId="urn:microsoft.com/office/officeart/2008/layout/PictureStrips"/>
    <dgm:cxn modelId="{26C1C00C-1D3C-4CE0-857A-F52290665F9D}" type="presParOf" srcId="{DEDE05DC-CED2-4C44-9280-96CD43D6F33E}" destId="{7715A041-4A54-4ADE-8785-9EF33C7F41E6}" srcOrd="4" destOrd="0" presId="urn:microsoft.com/office/officeart/2008/layout/PictureStrips"/>
    <dgm:cxn modelId="{46482D18-4BEC-4283-8D37-120C57CB767C}" type="presParOf" srcId="{7715A041-4A54-4ADE-8785-9EF33C7F41E6}" destId="{6BF35206-74F4-4E0A-9EEB-BB3D72FF9A56}" srcOrd="0" destOrd="0" presId="urn:microsoft.com/office/officeart/2008/layout/PictureStrips"/>
    <dgm:cxn modelId="{444400EF-E675-43FA-8EE8-53A4348B3930}" type="presParOf" srcId="{7715A041-4A54-4ADE-8785-9EF33C7F41E6}" destId="{7B279226-FBB6-4D66-8054-62A5F64D93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3338-3B05-47FF-AB69-760CC01907C1}">
      <dsp:nvSpPr>
        <dsp:cNvPr id="0" name=""/>
        <dsp:cNvSpPr/>
      </dsp:nvSpPr>
      <dsp:spPr>
        <a:xfrm>
          <a:off x="201674" y="44897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hlinkClick xmlns:r="http://schemas.openxmlformats.org/officeDocument/2006/relationships" r:id="rId1"/>
            </a:rPr>
            <a:t>www.yarsi.ac.id</a:t>
          </a:r>
          <a:r>
            <a:rPr lang="en-US" sz="4100" kern="1200" dirty="0"/>
            <a:t> </a:t>
          </a:r>
        </a:p>
      </dsp:txBody>
      <dsp:txXfrm>
        <a:off x="201674" y="448979"/>
        <a:ext cx="4729019" cy="1477818"/>
      </dsp:txXfrm>
    </dsp:sp>
    <dsp:sp modelId="{CB044270-53AC-466C-B41B-58DF6B6D4775}">
      <dsp:nvSpPr>
        <dsp:cNvPr id="0" name=""/>
        <dsp:cNvSpPr/>
      </dsp:nvSpPr>
      <dsp:spPr>
        <a:xfrm>
          <a:off x="4632" y="235517"/>
          <a:ext cx="1034473" cy="155170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770" t="-854" r="-292230" b="854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02010-A1E5-41CC-881B-017C61B3C0ED}">
      <dsp:nvSpPr>
        <dsp:cNvPr id="0" name=""/>
        <dsp:cNvSpPr/>
      </dsp:nvSpPr>
      <dsp:spPr>
        <a:xfrm>
          <a:off x="5324748" y="44897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universitasyarsi</a:t>
          </a:r>
          <a:endParaRPr lang="en-US" sz="4100" kern="1200" dirty="0"/>
        </a:p>
      </dsp:txBody>
      <dsp:txXfrm>
        <a:off x="5324748" y="448979"/>
        <a:ext cx="4729019" cy="1477818"/>
      </dsp:txXfrm>
    </dsp:sp>
    <dsp:sp modelId="{25DCB080-368B-4100-8678-90EC0AD1C273}">
      <dsp:nvSpPr>
        <dsp:cNvPr id="0" name=""/>
        <dsp:cNvSpPr/>
      </dsp:nvSpPr>
      <dsp:spPr>
        <a:xfrm>
          <a:off x="5127705" y="235517"/>
          <a:ext cx="1034473" cy="1551709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237904" t="1708" r="-45132" b="-1708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35206-74F4-4E0A-9EEB-BB3D72FF9A56}">
      <dsp:nvSpPr>
        <dsp:cNvPr id="0" name=""/>
        <dsp:cNvSpPr/>
      </dsp:nvSpPr>
      <dsp:spPr>
        <a:xfrm>
          <a:off x="2763211" y="230938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Universitas</a:t>
          </a:r>
          <a:r>
            <a:rPr lang="en-US" sz="4100" kern="1200" dirty="0"/>
            <a:t> YARSI</a:t>
          </a:r>
        </a:p>
      </dsp:txBody>
      <dsp:txXfrm>
        <a:off x="2763211" y="2309389"/>
        <a:ext cx="4729019" cy="1477818"/>
      </dsp:txXfrm>
    </dsp:sp>
    <dsp:sp modelId="{7B279226-FBB6-4D66-8054-62A5F64D937A}">
      <dsp:nvSpPr>
        <dsp:cNvPr id="0" name=""/>
        <dsp:cNvSpPr/>
      </dsp:nvSpPr>
      <dsp:spPr>
        <a:xfrm>
          <a:off x="2566168" y="2095926"/>
          <a:ext cx="1034473" cy="155170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81240" t="-8094" r="-80094" b="-18305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4E032B-E249-4364-BE2B-9EBE9F12139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D52298-C815-48B0-AD34-51565A39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531D86-E44B-46AB-A9D8-7062FBE701C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F64BB-736F-49CB-A850-E06B91AC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64BB-736F-49CB-A850-E06B91ACE6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6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7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6B7EDD-FFC4-4C11-A65D-C5995AEEB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Miranti Pusparini</a:t>
            </a:r>
          </a:p>
          <a:p>
            <a:r>
              <a:rPr lang="en-US" dirty="0" err="1"/>
              <a:t>Wakil</a:t>
            </a:r>
            <a:r>
              <a:rPr lang="en-US" dirty="0"/>
              <a:t> </a:t>
            </a:r>
            <a:r>
              <a:rPr lang="en-US" dirty="0" err="1"/>
              <a:t>Rektor</a:t>
            </a:r>
            <a:r>
              <a:rPr lang="en-US" dirty="0"/>
              <a:t> 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54" y="327772"/>
            <a:ext cx="3614206" cy="12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Sikap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89172"/>
              </p:ext>
            </p:extLst>
          </p:nvPr>
        </p:nvGraphicFramePr>
        <p:xfrm>
          <a:off x="1096963" y="1846263"/>
          <a:ext cx="10058400" cy="4312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Bertakwa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kepada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Tuhan</a:t>
                      </a:r>
                      <a:r>
                        <a:rPr lang="en-US" sz="2300" dirty="0"/>
                        <a:t> Yang </a:t>
                      </a:r>
                      <a:r>
                        <a:rPr lang="en-US" sz="2300" dirty="0" err="1"/>
                        <a:t>Maha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Esa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mampu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menunjukkan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sikap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religius</a:t>
                      </a:r>
                      <a:r>
                        <a:rPr lang="en-US" sz="2300" dirty="0"/>
                        <a:t>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300" dirty="0" err="1"/>
                        <a:t>Menjunjung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tinggi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nilai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kemanusiaan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dalam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menjalankan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tugas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berdasarkan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agama,moral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etika</a:t>
                      </a:r>
                      <a:endParaRPr lang="en-US" sz="2300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sz="2300" dirty="0" err="1"/>
                        <a:t>Berkontribusi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dalam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peningkatan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mutu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kehidupan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bermasyarakat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berbangsa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bernegara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kemajuan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peradaban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berdasarkan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Pancasila</a:t>
                      </a:r>
                      <a:endParaRPr lang="en-US" sz="2300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sz="2300" dirty="0" err="1"/>
                        <a:t>Berperan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sebagai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warga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negara</a:t>
                      </a:r>
                      <a:r>
                        <a:rPr lang="en-US" sz="2300" dirty="0"/>
                        <a:t> yang </a:t>
                      </a:r>
                      <a:r>
                        <a:rPr lang="en-US" sz="2300" dirty="0" err="1"/>
                        <a:t>bangga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cinta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tanah</a:t>
                      </a:r>
                      <a:r>
                        <a:rPr lang="en-US" sz="2300" dirty="0"/>
                        <a:t> air, </a:t>
                      </a:r>
                      <a:r>
                        <a:rPr lang="en-US" sz="2300" dirty="0" err="1"/>
                        <a:t>memiliki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nasionalisme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serta</a:t>
                      </a:r>
                      <a:r>
                        <a:rPr lang="en-US" sz="2300" dirty="0"/>
                        <a:t> rasa </a:t>
                      </a:r>
                      <a:r>
                        <a:rPr lang="en-US" sz="2300" dirty="0" err="1"/>
                        <a:t>tanggungjawab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pada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negara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bangsa</a:t>
                      </a:r>
                      <a:r>
                        <a:rPr lang="en-US" sz="2300" dirty="0"/>
                        <a:t>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Menghargai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keanekaragaman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budaya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pandangan</a:t>
                      </a:r>
                      <a:r>
                        <a:rPr lang="en-US" sz="2300" dirty="0"/>
                        <a:t>, agama,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kepercayaan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serta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pendapat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atau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temuan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orisinal</a:t>
                      </a:r>
                      <a:r>
                        <a:rPr lang="en-US" sz="2300" dirty="0"/>
                        <a:t> orang lain;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Sikap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222107"/>
              </p:ext>
            </p:extLst>
          </p:nvPr>
        </p:nvGraphicFramePr>
        <p:xfrm>
          <a:off x="1096963" y="1846263"/>
          <a:ext cx="10058400" cy="4404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Bekerja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sama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memiliki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kepekaan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sosial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serta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kepedulian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terhadap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masyarakat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lingkungan</a:t>
                      </a:r>
                      <a:r>
                        <a:rPr lang="en-US" sz="2300" dirty="0"/>
                        <a:t>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S7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Taat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hukum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disiplin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dalam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kehidupan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bermasyarakat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bernegara</a:t>
                      </a:r>
                      <a:r>
                        <a:rPr lang="en-US" sz="2300" dirty="0"/>
                        <a:t>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S8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Menginternalisasi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nilai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norma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etika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akademik</a:t>
                      </a:r>
                      <a:r>
                        <a:rPr lang="en-US" sz="2300" dirty="0"/>
                        <a:t>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S9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Menunjukkan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sikap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bertanggungjawab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atas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pekerjaan</a:t>
                      </a:r>
                      <a:r>
                        <a:rPr lang="en-US" sz="2300" dirty="0"/>
                        <a:t> di </a:t>
                      </a:r>
                      <a:r>
                        <a:rPr lang="en-US" sz="2300" dirty="0" err="1"/>
                        <a:t>bidang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keahliannya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secara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mandiri</a:t>
                      </a:r>
                      <a:r>
                        <a:rPr lang="en-US" sz="2300" dirty="0"/>
                        <a:t>;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S10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/>
                        <a:t>Menginternalisasi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semangat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kemandirian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kejuangan</a:t>
                      </a:r>
                      <a:r>
                        <a:rPr lang="en-US" sz="2300" dirty="0"/>
                        <a:t>, </a:t>
                      </a:r>
                      <a:r>
                        <a:rPr lang="en-US" sz="2300" dirty="0" err="1"/>
                        <a:t>dan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kewirausahaan</a:t>
                      </a:r>
                      <a:r>
                        <a:rPr lang="en-US" sz="2300" dirty="0"/>
                        <a:t>.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S11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Menjalani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kehidupannya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sebagai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seorang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muslim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yang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saleh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dan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taat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tanpa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terikat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ruang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dan</a:t>
                      </a:r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B050"/>
                          </a:solidFill>
                        </a:rPr>
                        <a:t>waktu</a:t>
                      </a:r>
                      <a:endParaRPr lang="en-US" sz="2300" dirty="0">
                        <a:solidFill>
                          <a:srgbClr val="00B050"/>
                        </a:solidFill>
                      </a:endParaRP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Sarjana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63632"/>
              </p:ext>
            </p:extLst>
          </p:nvPr>
        </p:nvGraphicFramePr>
        <p:xfrm>
          <a:off x="1096963" y="1846263"/>
          <a:ext cx="10058400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inovatif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konteks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memperhatikan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humaniora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mandiri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bermutu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terukur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mengkaji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implikasi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memperhatikan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humaniora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kaidah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rangka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menghasilkan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gagasan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menyusun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deskripsi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skripsi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mengunggahnya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Sarjana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211375"/>
              </p:ext>
            </p:extLst>
          </p:nvPr>
        </p:nvGraphicFramePr>
        <p:xfrm>
          <a:off x="1096963" y="1846263"/>
          <a:ext cx="10058400" cy="342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Menyusun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deskripsi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skripsi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mengunggahnya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konteks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penyelesaian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memelihara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mengembang-kan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pembimbing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kolega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sejawat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lembaganya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Sarjana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60972"/>
              </p:ext>
            </p:extLst>
          </p:nvPr>
        </p:nvGraphicFramePr>
        <p:xfrm>
          <a:off x="1096963" y="1846263"/>
          <a:ext cx="10058400" cy="3779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KU7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bertanggungjawab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penyelesaian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ditugaskan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tanggungjawabnya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KU8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dibawah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tanggung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jawabnya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mengelola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mandiri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KU9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mendokumentasikan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menyimpan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mengamankan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menemukan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kembali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menjamin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kesahihan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mencegah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plagiasi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3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Sarjana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444000"/>
              </p:ext>
            </p:extLst>
          </p:nvPr>
        </p:nvGraphicFramePr>
        <p:xfrm>
          <a:off x="1096963" y="1846263"/>
          <a:ext cx="10058400" cy="2895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rgbClr val="00B050"/>
                          </a:solidFill>
                        </a:rPr>
                        <a:t>KU10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keterampilan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ajaran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 Islam: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membaca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menulis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mengutip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huruf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Qur’an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sejalan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keilmuannya</a:t>
                      </a:r>
                      <a:endParaRPr lang="en-US" sz="23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menghafal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memahami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Quran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juz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</a:t>
                      </a:r>
                      <a:endParaRPr lang="en-US" sz="23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imam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shalat</a:t>
                      </a:r>
                      <a:endParaRPr lang="en-US" sz="23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khutbah</a:t>
                      </a:r>
                      <a:endParaRPr lang="en-US" sz="23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perawatan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jenazah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mulai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mengurus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memandikan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mengkafasni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menshalatkan</a:t>
                      </a:r>
                      <a:r>
                        <a:rPr lang="en-US" sz="23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jenazah</a:t>
                      </a:r>
                      <a:endParaRPr lang="en-US" sz="2300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Profesi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26013"/>
              </p:ext>
            </p:extLst>
          </p:nvPr>
        </p:nvGraphicFramePr>
        <p:xfrm>
          <a:off x="1096963" y="1846263"/>
          <a:ext cx="10058400" cy="472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KU1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bekerja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spesifik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kompetensi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minimal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kompetensi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KU2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menjalankan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kreatif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KU3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mengomunikasi-kan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argumen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bermanfaat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kewirausahaan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yang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dipertang-gungjawabkan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terutama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KU4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dibuat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pekerjaannya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dirinya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sendiri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sejawat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Profesi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457918"/>
              </p:ext>
            </p:extLst>
          </p:nvPr>
        </p:nvGraphicFramePr>
        <p:xfrm>
          <a:off x="1096963" y="1846263"/>
          <a:ext cx="1005840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keprofesiannya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pelatihan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pengalaman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KU7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memimpin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memecahkan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KU8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menyelesaikan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KU9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memelihara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– </a:t>
            </a:r>
            <a:r>
              <a:rPr lang="en-US" b="1" dirty="0" err="1"/>
              <a:t>Profesi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692661"/>
              </p:ext>
            </p:extLst>
          </p:nvPr>
        </p:nvGraphicFramePr>
        <p:xfrm>
          <a:off x="1096963" y="1846263"/>
          <a:ext cx="10058400" cy="4312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KU10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bertanggungjawab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KU11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kapasitas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mandiri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KU12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berkontribusi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rangka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KU13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mendokumen-tasikan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menyimpan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mengaudit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mengaman-kan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menemukan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kembali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keperluan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B050"/>
                          </a:solidFill>
                        </a:rPr>
                        <a:t>KU14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membaca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menulis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mengutip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huruf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Qur’an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sejalan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keilmuannya</a:t>
                      </a:r>
                      <a:r>
                        <a:rPr lang="en-US" sz="2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b="1" dirty="0" err="1"/>
              <a:t>Rumusan</a:t>
            </a:r>
            <a:r>
              <a:rPr lang="en-US" sz="4700" b="1" dirty="0"/>
              <a:t> </a:t>
            </a:r>
            <a:r>
              <a:rPr lang="en-US" sz="4700" b="1" dirty="0" err="1"/>
              <a:t>Keterampilan</a:t>
            </a:r>
            <a:r>
              <a:rPr lang="en-US" sz="4700" b="1" dirty="0"/>
              <a:t> </a:t>
            </a:r>
            <a:r>
              <a:rPr lang="en-US" sz="4700" b="1" dirty="0" err="1"/>
              <a:t>Umum</a:t>
            </a:r>
            <a:r>
              <a:rPr lang="en-US" sz="4700" b="1" dirty="0"/>
              <a:t> – Magister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594912"/>
              </p:ext>
            </p:extLst>
          </p:nvPr>
        </p:nvGraphicFramePr>
        <p:xfrm>
          <a:off x="1096963" y="1846263"/>
          <a:ext cx="10058400" cy="438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kreatif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penciptaan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memperhatikan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humaniora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menyusun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kaidah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diunggah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makalah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diterbitkan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terakreditasi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diterima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menyelesaikan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Visi</a:t>
            </a:r>
            <a:r>
              <a:rPr lang="en-US" b="1" dirty="0"/>
              <a:t> </a:t>
            </a:r>
            <a:r>
              <a:rPr lang="en-US" b="1" dirty="0" err="1"/>
              <a:t>Universitas</a:t>
            </a:r>
            <a:r>
              <a:rPr lang="en-US" b="1" dirty="0"/>
              <a:t> YARSI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/>
              <a:t>Mewujudkan</a:t>
            </a:r>
            <a:r>
              <a:rPr lang="en-US" sz="3600" dirty="0"/>
              <a:t> </a:t>
            </a:r>
            <a:r>
              <a:rPr lang="en-US" sz="3600" dirty="0" err="1"/>
              <a:t>perguruan</a:t>
            </a:r>
            <a:r>
              <a:rPr lang="en-US" sz="3600" dirty="0"/>
              <a:t> </a:t>
            </a:r>
            <a:r>
              <a:rPr lang="en-US" sz="3600" dirty="0" err="1"/>
              <a:t>tinggi</a:t>
            </a:r>
            <a:r>
              <a:rPr lang="en-US" sz="3600" dirty="0"/>
              <a:t> Islam yang </a:t>
            </a:r>
            <a:r>
              <a:rPr lang="en-US" sz="3600" dirty="0" err="1"/>
              <a:t>terpandang</a:t>
            </a:r>
            <a:r>
              <a:rPr lang="en-US" sz="3600" dirty="0"/>
              <a:t>, </a:t>
            </a:r>
            <a:r>
              <a:rPr lang="en-US" sz="3600" dirty="0" err="1"/>
              <a:t>berwibawa</a:t>
            </a:r>
            <a:r>
              <a:rPr lang="en-US" sz="3600" dirty="0"/>
              <a:t>, </a:t>
            </a:r>
            <a:r>
              <a:rPr lang="en-US" sz="3600" dirty="0" err="1"/>
              <a:t>bermutu</a:t>
            </a:r>
            <a:r>
              <a:rPr lang="en-US" sz="3600" dirty="0"/>
              <a:t> </a:t>
            </a:r>
            <a:r>
              <a:rPr lang="en-US" sz="3600" dirty="0" err="1"/>
              <a:t>tinggi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bersaing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fora </a:t>
            </a:r>
            <a:r>
              <a:rPr lang="en-US" sz="3600" dirty="0" err="1"/>
              <a:t>nasional</a:t>
            </a:r>
            <a:r>
              <a:rPr lang="en-US" sz="3600" dirty="0"/>
              <a:t>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internasional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termasuk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kelompok</a:t>
            </a:r>
            <a:r>
              <a:rPr lang="en-US" sz="3600" dirty="0"/>
              <a:t> </a:t>
            </a:r>
            <a:r>
              <a:rPr lang="en-US" sz="3600" dirty="0" err="1"/>
              <a:t>perguruan</a:t>
            </a:r>
            <a:r>
              <a:rPr lang="en-US" sz="3600" dirty="0"/>
              <a:t> </a:t>
            </a:r>
            <a:r>
              <a:rPr lang="en-US" sz="3600" dirty="0" err="1"/>
              <a:t>tinggi</a:t>
            </a:r>
            <a:r>
              <a:rPr lang="en-US" sz="3600" dirty="0"/>
              <a:t> </a:t>
            </a:r>
            <a:r>
              <a:rPr lang="en-US" sz="3600" dirty="0" err="1"/>
              <a:t>terbaik</a:t>
            </a:r>
            <a:r>
              <a:rPr lang="en-US" sz="3600" dirty="0"/>
              <a:t> </a:t>
            </a:r>
            <a:r>
              <a:rPr lang="en-US" sz="3600" dirty="0" err="1"/>
              <a:t>dunia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b="1" dirty="0" err="1"/>
              <a:t>Rumusan</a:t>
            </a:r>
            <a:r>
              <a:rPr lang="en-US" sz="4700" b="1" dirty="0"/>
              <a:t> </a:t>
            </a:r>
            <a:r>
              <a:rPr lang="en-US" sz="4700" b="1" dirty="0" err="1"/>
              <a:t>Keterampilan</a:t>
            </a:r>
            <a:r>
              <a:rPr lang="en-US" sz="4700" b="1" dirty="0"/>
              <a:t> </a:t>
            </a:r>
            <a:r>
              <a:rPr lang="en-US" sz="4700" b="1" dirty="0" err="1"/>
              <a:t>Umum</a:t>
            </a:r>
            <a:r>
              <a:rPr lang="en-US" sz="4700" b="1" dirty="0"/>
              <a:t> – Magister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103633"/>
              </p:ext>
            </p:extLst>
          </p:nvPr>
        </p:nvGraphicFramePr>
        <p:xfrm>
          <a:off x="1096963" y="1846263"/>
          <a:ext cx="10058400" cy="4130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menyusun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argumen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bertanggung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jawab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mengkomunikasikannya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KU4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obyek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memposisikan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dikembangkan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pendekatan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interdisiplin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multidisiplin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konteks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menyelesaikan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memperhatikan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humaniora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kajian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eksperimental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b="1" dirty="0" err="1"/>
              <a:t>Rumusan</a:t>
            </a:r>
            <a:r>
              <a:rPr lang="en-US" sz="4700" b="1" dirty="0"/>
              <a:t> </a:t>
            </a:r>
            <a:r>
              <a:rPr lang="en-US" sz="4700" b="1" dirty="0" err="1"/>
              <a:t>Keterampilan</a:t>
            </a:r>
            <a:r>
              <a:rPr lang="en-US" sz="4700" b="1" dirty="0"/>
              <a:t> </a:t>
            </a:r>
            <a:r>
              <a:rPr lang="en-US" sz="4700" b="1" dirty="0" err="1"/>
              <a:t>Umum</a:t>
            </a:r>
            <a:r>
              <a:rPr lang="en-US" sz="4700" b="1" dirty="0"/>
              <a:t> – Magister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709740"/>
              </p:ext>
            </p:extLst>
          </p:nvPr>
        </p:nvGraphicFramePr>
        <p:xfrm>
          <a:off x="1096963" y="1846263"/>
          <a:ext cx="10058400" cy="3520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mengelola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memelihara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kolega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sejawat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lembaga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komunitas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KU7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kapasitas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mandiri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KU8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mendokumentasikan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menyimpan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mengamankan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menemukan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kembali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rangka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menjamin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kesahihan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mencegah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plagiasi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KU9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membaca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menulis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mengutip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huruf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Qur’an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sejalan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keilmuannya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YArsi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id-ID" sz="3200" dirty="0"/>
              <a:t>Beban belajar mahasiswa dinyatakan dalam besaran sks.</a:t>
            </a:r>
            <a:endParaRPr lang="en-US" sz="3200" dirty="0"/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id-ID" sz="3200" dirty="0"/>
              <a:t>Semester merupakan satuan waktu proses pembelajaran efektif selama paling sedikit 16 (enam belas) minggu, termasuk ujian tengah semester dan ujian akhir semester.</a:t>
            </a:r>
            <a:endParaRPr lang="en-US" sz="3200" dirty="0"/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id-ID" sz="3200" dirty="0"/>
              <a:t>Satu tahun akademik terdiri atas 2 (dua) semester </a:t>
            </a:r>
            <a:r>
              <a:rPr lang="en-US" sz="3200" dirty="0" err="1"/>
              <a:t>yaitu</a:t>
            </a:r>
            <a:r>
              <a:rPr lang="en-US" sz="3200" dirty="0"/>
              <a:t> semester </a:t>
            </a:r>
            <a:r>
              <a:rPr lang="en-US" sz="3200" dirty="0" err="1"/>
              <a:t>ganjil</a:t>
            </a:r>
            <a:r>
              <a:rPr lang="en-US" sz="3200" dirty="0"/>
              <a:t>, semester </a:t>
            </a:r>
            <a:r>
              <a:rPr lang="en-US" sz="3200" dirty="0" err="1"/>
              <a:t>genap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id-ID" sz="3200" dirty="0"/>
              <a:t> semester antara.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id-ID" sz="3200" dirty="0"/>
              <a:t>Semester antara </a:t>
            </a:r>
            <a:r>
              <a:rPr lang="en-US" sz="3200" dirty="0"/>
              <a:t>di </a:t>
            </a:r>
            <a:r>
              <a:rPr lang="en-US" sz="3200" dirty="0" err="1"/>
              <a:t>Universitas</a:t>
            </a:r>
            <a:r>
              <a:rPr lang="en-US" sz="3200" dirty="0"/>
              <a:t> YARSI</a:t>
            </a:r>
            <a:r>
              <a:rPr lang="id-ID" sz="3200" dirty="0"/>
              <a:t> diselenggarakan:</a:t>
            </a:r>
            <a:endParaRPr lang="en-US" sz="3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d-ID" sz="3200" dirty="0"/>
              <a:t>selama paling sedikit 8 (delapan) minggu;</a:t>
            </a:r>
            <a:endParaRPr lang="en-US" sz="3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d-ID" sz="3200" dirty="0"/>
              <a:t>beban belajar mahasiswa paling banyak 9 (sembilan) sks;</a:t>
            </a:r>
            <a:endParaRPr lang="en-US" sz="3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d-ID" sz="3200" dirty="0"/>
              <a:t>sesuai beban belajar mahasiswa untuk memenuhi capaian pembelajaran yang telah ditetapkan.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Pembimbing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(PA)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5738" lvl="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a typeface="Times New Roman" panose="02020603050405020304" pitchFamily="18" charset="0"/>
              </a:rPr>
              <a:t>Dosen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sebagai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pembimbing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akademik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ditunjuk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oleh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Dekan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Kepala</a:t>
            </a:r>
            <a:r>
              <a:rPr lang="en-US" sz="2800" dirty="0">
                <a:ea typeface="Times New Roman" panose="02020603050405020304" pitchFamily="18" charset="0"/>
              </a:rPr>
              <a:t> Program </a:t>
            </a:r>
            <a:r>
              <a:rPr lang="en-US" sz="2800" dirty="0" err="1">
                <a:ea typeface="Times New Roman" panose="02020603050405020304" pitchFamily="18" charset="0"/>
              </a:rPr>
              <a:t>Studi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</a:p>
          <a:p>
            <a:pPr marL="185738" lvl="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a typeface="Times New Roman" panose="02020603050405020304" pitchFamily="18" charset="0"/>
              </a:rPr>
              <a:t>Membantu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mahasiswa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mengembangkan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potensinya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sehingga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mahasiswa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bersangkutan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mampu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menyelesaikan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studinya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secara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waktu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memperoleh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prestasi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akademik</a:t>
            </a:r>
            <a:r>
              <a:rPr lang="en-US" sz="2800" dirty="0">
                <a:ea typeface="Times New Roman" panose="02020603050405020304" pitchFamily="18" charset="0"/>
              </a:rPr>
              <a:t> yang optimal;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Pembimbing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(PA)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5738" lvl="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a typeface="Times New Roman" panose="02020603050405020304" pitchFamily="18" charset="0"/>
              </a:rPr>
              <a:t>Melakukan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pemantauan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evaluasi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secara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periodik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terus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menerus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terhadap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kegiatan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akademik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mahasiswa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dibimbingnya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serta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mengambil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langkah-langkah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diperlukan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membantu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mahasiswa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tersebut</a:t>
            </a:r>
            <a:r>
              <a:rPr lang="en-US" sz="2800" dirty="0">
                <a:ea typeface="Times New Roman" panose="02020603050405020304" pitchFamily="18" charset="0"/>
              </a:rPr>
              <a:t> agar </a:t>
            </a:r>
            <a:r>
              <a:rPr lang="en-US" sz="2800" dirty="0" err="1">
                <a:ea typeface="Times New Roman" panose="02020603050405020304" pitchFamily="18" charset="0"/>
              </a:rPr>
              <a:t>dapat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menyelesaikan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studinya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kurun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waktu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ditetapkan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dapat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memperoleh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prestasi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akademik</a:t>
            </a:r>
            <a:r>
              <a:rPr lang="en-US" sz="2800" dirty="0">
                <a:ea typeface="Times New Roman" panose="02020603050405020304" pitchFamily="18" charset="0"/>
              </a:rPr>
              <a:t> yang optimal;</a:t>
            </a:r>
          </a:p>
          <a:p>
            <a:pPr marL="185738" lvl="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a typeface="Times New Roman" panose="02020603050405020304" pitchFamily="18" charset="0"/>
              </a:rPr>
              <a:t>Pembimbingan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akademik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dilakukan</a:t>
            </a:r>
            <a:r>
              <a:rPr lang="en-US" sz="2800" dirty="0">
                <a:ea typeface="Times New Roman" panose="02020603050405020304" pitchFamily="18" charset="0"/>
              </a:rPr>
              <a:t> minimal 4 (</a:t>
            </a:r>
            <a:r>
              <a:rPr lang="en-US" sz="2800" dirty="0" err="1">
                <a:ea typeface="Times New Roman" panose="02020603050405020304" pitchFamily="18" charset="0"/>
              </a:rPr>
              <a:t>empat</a:t>
            </a:r>
            <a:r>
              <a:rPr lang="en-US" sz="2800" dirty="0">
                <a:ea typeface="Times New Roman" panose="02020603050405020304" pitchFamily="18" charset="0"/>
              </a:rPr>
              <a:t>) kali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semester,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pada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awal</a:t>
            </a:r>
            <a:r>
              <a:rPr lang="en-US" sz="2800" dirty="0">
                <a:ea typeface="Times New Roman" panose="02020603050405020304" pitchFamily="18" charset="0"/>
              </a:rPr>
              <a:t> semester (1 kali), </a:t>
            </a:r>
            <a:r>
              <a:rPr lang="en-US" sz="2800" dirty="0" err="1">
                <a:ea typeface="Times New Roman" panose="02020603050405020304" pitchFamily="18" charset="0"/>
              </a:rPr>
              <a:t>pertengahan</a:t>
            </a:r>
            <a:r>
              <a:rPr lang="en-US" sz="2800" dirty="0">
                <a:ea typeface="Times New Roman" panose="02020603050405020304" pitchFamily="18" charset="0"/>
              </a:rPr>
              <a:t> semester (2 kali), </a:t>
            </a:r>
            <a:r>
              <a:rPr lang="en-US" sz="2800" dirty="0" err="1">
                <a:ea typeface="Times New Roman" panose="02020603050405020304" pitchFamily="18" charset="0"/>
              </a:rPr>
              <a:t>dan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akhir</a:t>
            </a:r>
            <a:r>
              <a:rPr lang="en-US" sz="2800" dirty="0">
                <a:ea typeface="Times New Roman" panose="02020603050405020304" pitchFamily="18" charset="0"/>
              </a:rPr>
              <a:t> semester (1 kali);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Cuti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Aktif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Cuti</a:t>
            </a:r>
            <a:r>
              <a:rPr lang="en-US" dirty="0"/>
              <a:t> </a:t>
            </a:r>
            <a:r>
              <a:rPr lang="en-US" dirty="0" err="1"/>
              <a:t>akademik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cuti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studinya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seizin</a:t>
            </a:r>
            <a:r>
              <a:rPr lang="en-US" sz="2400" dirty="0"/>
              <a:t> </a:t>
            </a:r>
            <a:r>
              <a:rPr lang="en-US" sz="2400" dirty="0" err="1"/>
              <a:t>Rektor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usul</a:t>
            </a:r>
            <a:r>
              <a:rPr lang="en-US" sz="2400" dirty="0"/>
              <a:t> </a:t>
            </a:r>
            <a:r>
              <a:rPr lang="en-US" sz="2400" dirty="0" err="1"/>
              <a:t>Dekan</a:t>
            </a:r>
            <a:r>
              <a:rPr lang="en-US" sz="2400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cuti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masa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studi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registrasi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semester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endParaRPr lang="en-US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registrasi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5 (lima) </a:t>
            </a:r>
            <a:r>
              <a:rPr lang="en-US" sz="2000" dirty="0" err="1"/>
              <a:t>minggu</a:t>
            </a:r>
            <a:r>
              <a:rPr lang="en-US" sz="2000" dirty="0"/>
              <a:t> </a:t>
            </a:r>
            <a:r>
              <a:rPr lang="en-US" sz="2000" dirty="0" err="1"/>
              <a:t>berturut-turut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semester yang </a:t>
            </a:r>
            <a:r>
              <a:rPr lang="en-US" sz="2000" dirty="0" err="1"/>
              <a:t>bersangkutan</a:t>
            </a:r>
            <a:r>
              <a:rPr lang="en-US" sz="2000" dirty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terhitung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masa </a:t>
            </a:r>
            <a:r>
              <a:rPr lang="en-US" sz="2400" dirty="0" err="1"/>
              <a:t>studi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031736"/>
              </p:ext>
            </p:extLst>
          </p:nvPr>
        </p:nvGraphicFramePr>
        <p:xfrm>
          <a:off x="1096963" y="2424484"/>
          <a:ext cx="100584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Beban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Belajar</a:t>
                      </a:r>
                      <a:r>
                        <a:rPr lang="en-US" sz="2800" dirty="0"/>
                        <a:t> Minimal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Masa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Studi</a:t>
                      </a:r>
                      <a:r>
                        <a:rPr lang="en-US" sz="2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Masa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Studi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Maksimal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Sarjana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144 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</a:t>
                      </a:r>
                      <a:r>
                        <a:rPr lang="en-US" sz="2800" dirty="0" err="1"/>
                        <a:t>tahun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 </a:t>
                      </a:r>
                      <a:r>
                        <a:rPr lang="en-US" sz="2800" dirty="0" err="1"/>
                        <a:t>tahun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Profesi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 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 </a:t>
                      </a:r>
                      <a:r>
                        <a:rPr lang="en-US" sz="2800" dirty="0" err="1"/>
                        <a:t>tahun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 </a:t>
                      </a:r>
                      <a:r>
                        <a:rPr lang="en-US" sz="2800" dirty="0" err="1"/>
                        <a:t>tahun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36 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tahun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</a:t>
                      </a:r>
                      <a:r>
                        <a:rPr lang="en-US" sz="2800" dirty="0" err="1"/>
                        <a:t>tahun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US" sz="3200" dirty="0" err="1"/>
              <a:t>Kuliah</a:t>
            </a:r>
            <a:r>
              <a:rPr lang="en-US" sz="3200" dirty="0"/>
              <a:t>;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3200" dirty="0" err="1"/>
              <a:t>Responsi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tutorial;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3200" dirty="0"/>
              <a:t>Seminar; </a:t>
            </a:r>
            <a:r>
              <a:rPr lang="en-US" sz="3200" dirty="0" err="1"/>
              <a:t>dan</a:t>
            </a:r>
            <a:endParaRPr lang="en-US" sz="3200" dirty="0"/>
          </a:p>
          <a:p>
            <a:pPr marL="457200" lvl="1" indent="-457200">
              <a:buFont typeface="+mj-lt"/>
              <a:buAutoNum type="arabicPeriod"/>
            </a:pPr>
            <a:r>
              <a:rPr lang="en-US" sz="3200" dirty="0" err="1"/>
              <a:t>Praktikum</a:t>
            </a:r>
            <a:r>
              <a:rPr lang="en-US" sz="3200" dirty="0"/>
              <a:t>, </a:t>
            </a:r>
            <a:r>
              <a:rPr lang="en-US" sz="3200" dirty="0" err="1"/>
              <a:t>praktik</a:t>
            </a:r>
            <a:r>
              <a:rPr lang="en-US" sz="3200" dirty="0"/>
              <a:t> studio,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bengkel</a:t>
            </a:r>
            <a:r>
              <a:rPr lang="en-US" sz="3200" dirty="0"/>
              <a:t>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lapangan</a:t>
            </a:r>
            <a:r>
              <a:rPr lang="en-US" sz="3200" dirty="0"/>
              <a:t>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3200" dirty="0" err="1"/>
              <a:t>Penelitian</a:t>
            </a:r>
            <a:r>
              <a:rPr lang="en-US" sz="3200" dirty="0"/>
              <a:t>, </a:t>
            </a:r>
            <a:r>
              <a:rPr lang="en-US" sz="3200" dirty="0" err="1"/>
              <a:t>perancangan</a:t>
            </a:r>
            <a:r>
              <a:rPr lang="en-US" sz="3200" dirty="0"/>
              <a:t>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skripsi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penelitian</a:t>
            </a:r>
            <a:endParaRPr lang="en-US" sz="3200" dirty="0"/>
          </a:p>
          <a:p>
            <a:pPr marL="457200" lvl="1" indent="-457200">
              <a:buFont typeface="+mj-lt"/>
              <a:buAutoNum type="arabicPeriod"/>
            </a:pPr>
            <a:r>
              <a:rPr lang="en-US" sz="3200" dirty="0" err="1"/>
              <a:t>Pengabdian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KKN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Misi</a:t>
            </a:r>
            <a:r>
              <a:rPr lang="en-US" b="1" dirty="0"/>
              <a:t> </a:t>
            </a:r>
            <a:r>
              <a:rPr lang="en-US" b="1" dirty="0" err="1"/>
              <a:t>Universitas</a:t>
            </a:r>
            <a:r>
              <a:rPr lang="en-US" b="1" dirty="0"/>
              <a:t> YARSI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Memajukan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,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, </a:t>
            </a:r>
            <a:r>
              <a:rPr lang="en-US" sz="2400" dirty="0" err="1"/>
              <a:t>pengajaran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yang </a:t>
            </a:r>
            <a:r>
              <a:rPr lang="en-US" sz="2400" dirty="0" err="1"/>
              <a:t>unggul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bermutu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Islam.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Memajukan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,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,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publikasi</a:t>
            </a:r>
            <a:r>
              <a:rPr lang="en-US" sz="2400" dirty="0"/>
              <a:t> yang </a:t>
            </a:r>
            <a:r>
              <a:rPr lang="en-US" sz="2400" dirty="0" err="1"/>
              <a:t>unggul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bermutu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Islam.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Memajukan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,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tantangan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yang </a:t>
            </a:r>
            <a:r>
              <a:rPr lang="en-US" sz="2400" dirty="0" err="1"/>
              <a:t>unggul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bermutu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Islam.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sumberdaya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tata</a:t>
            </a:r>
            <a:r>
              <a:rPr lang="en-US" sz="2400" dirty="0"/>
              <a:t> </a:t>
            </a:r>
            <a:r>
              <a:rPr lang="en-US" sz="2400" dirty="0" err="1"/>
              <a:t>kelola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yang </a:t>
            </a:r>
            <a:r>
              <a:rPr lang="en-US" sz="2400" dirty="0" err="1"/>
              <a:t>timbul</a:t>
            </a:r>
            <a:r>
              <a:rPr lang="en-US" sz="2400" dirty="0"/>
              <a:t> di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Indonesia yang </a:t>
            </a:r>
            <a:r>
              <a:rPr lang="en-US" sz="2400" dirty="0" err="1"/>
              <a:t>adil</a:t>
            </a:r>
            <a:r>
              <a:rPr lang="en-US" sz="2400" dirty="0"/>
              <a:t>, </a:t>
            </a:r>
            <a:r>
              <a:rPr lang="en-US" sz="2400" dirty="0" err="1"/>
              <a:t>makmur</a:t>
            </a:r>
            <a:r>
              <a:rPr lang="en-US" sz="2400" dirty="0"/>
              <a:t>, </a:t>
            </a:r>
            <a:r>
              <a:rPr lang="en-US" sz="2400" dirty="0" err="1"/>
              <a:t>merata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beradab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Islam.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29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Pembelajaran</a:t>
            </a:r>
            <a:r>
              <a:rPr lang="en-US" b="1" dirty="0"/>
              <a:t> </a:t>
            </a:r>
            <a:r>
              <a:rPr lang="en-US" b="1" dirty="0" err="1"/>
              <a:t>Jarak</a:t>
            </a:r>
            <a:r>
              <a:rPr lang="en-US" b="1" dirty="0"/>
              <a:t> </a:t>
            </a:r>
            <a:r>
              <a:rPr lang="en-US" b="1" dirty="0" err="1"/>
              <a:t>Jauh</a:t>
            </a:r>
            <a:r>
              <a:rPr lang="en-US" b="1" dirty="0"/>
              <a:t> (PJJ)</a:t>
            </a:r>
            <a:br>
              <a:rPr lang="en-US" b="1" dirty="0"/>
            </a:br>
            <a:r>
              <a:rPr lang="en-US" b="1" u="sng" dirty="0">
                <a:solidFill>
                  <a:srgbClr val="0070C0"/>
                </a:solidFill>
              </a:rPr>
              <a:t>pjj.yarsi.ac.id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9" y="1886020"/>
            <a:ext cx="7741920" cy="4352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71" y="257767"/>
            <a:ext cx="2790908" cy="6202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38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A4DB-4021-4E1B-ABF6-37F6705D2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7300" dirty="0" err="1"/>
              <a:t>Penyelenggaraan</a:t>
            </a:r>
            <a:r>
              <a:rPr lang="en-US" sz="7300" dirty="0"/>
              <a:t> </a:t>
            </a:r>
            <a:r>
              <a:rPr lang="en-US" sz="7300" dirty="0" err="1"/>
              <a:t>Pembelajaran</a:t>
            </a:r>
            <a:r>
              <a:rPr lang="en-US" sz="7300" dirty="0"/>
              <a:t> Semester </a:t>
            </a:r>
            <a:r>
              <a:rPr lang="en-US" sz="7300" dirty="0" err="1"/>
              <a:t>Gasal</a:t>
            </a:r>
            <a:r>
              <a:rPr lang="en-US" sz="7300" dirty="0"/>
              <a:t> 2020/2021 di </a:t>
            </a:r>
            <a:r>
              <a:rPr lang="en-US" sz="7300" dirty="0" err="1"/>
              <a:t>Perguruan</a:t>
            </a:r>
            <a:br>
              <a:rPr lang="en-US" sz="7300" dirty="0"/>
            </a:br>
            <a:r>
              <a:rPr lang="en-US" sz="7300" dirty="0"/>
              <a:t>Tinggi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12318-A5D0-470F-9B34-E69FB1D7C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Direktorat Jenderal Pendidikan Tinggi Kemdikbud 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34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1592-C8D9-40AF-9A49-02AC61D1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Landasan</a:t>
            </a:r>
            <a:r>
              <a:rPr lang="en-US" dirty="0"/>
              <a:t> Hukum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5B16-781D-4332-ADE0-DF605312D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4 </a:t>
            </a:r>
            <a:r>
              <a:rPr lang="en-US" sz="1600" dirty="0" err="1"/>
              <a:t>Tahun</a:t>
            </a:r>
            <a:r>
              <a:rPr lang="en-US" sz="1600" dirty="0"/>
              <a:t> 1984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Wabah</a:t>
            </a:r>
            <a:r>
              <a:rPr lang="en-US" sz="1600" dirty="0"/>
              <a:t> </a:t>
            </a:r>
            <a:r>
              <a:rPr lang="en-US" sz="1600" dirty="0" err="1"/>
              <a:t>Penyakit</a:t>
            </a:r>
            <a:r>
              <a:rPr lang="en-US" sz="1600" dirty="0"/>
              <a:t> </a:t>
            </a:r>
            <a:r>
              <a:rPr lang="en-US" sz="1600" dirty="0" err="1"/>
              <a:t>Menular</a:t>
            </a:r>
            <a:endParaRPr lang="en-US" sz="16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20 </a:t>
            </a:r>
            <a:r>
              <a:rPr lang="en-US" sz="1600" dirty="0" err="1"/>
              <a:t>Tahun</a:t>
            </a:r>
            <a:r>
              <a:rPr lang="en-US" sz="1600" dirty="0"/>
              <a:t> 2003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Pendidikan Nasional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36 </a:t>
            </a:r>
            <a:r>
              <a:rPr lang="en-US" sz="1600" dirty="0" err="1"/>
              <a:t>Tahun</a:t>
            </a:r>
            <a:r>
              <a:rPr lang="en-US" sz="1600" dirty="0"/>
              <a:t> 2009 </a:t>
            </a:r>
            <a:r>
              <a:rPr lang="en-US" sz="1600" dirty="0" err="1"/>
              <a:t>tentang</a:t>
            </a:r>
            <a:r>
              <a:rPr lang="en-US" sz="1600" dirty="0"/>
              <a:t> Kesehatan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12 </a:t>
            </a:r>
            <a:r>
              <a:rPr lang="en-US" sz="1600" dirty="0" err="1"/>
              <a:t>Tahun</a:t>
            </a:r>
            <a:r>
              <a:rPr lang="en-US" sz="1600" dirty="0"/>
              <a:t> 2012 </a:t>
            </a:r>
            <a:r>
              <a:rPr lang="en-US" sz="1600" dirty="0" err="1"/>
              <a:t>tentang</a:t>
            </a:r>
            <a:r>
              <a:rPr lang="en-US" sz="1600" dirty="0"/>
              <a:t> Pendidikan Tinggi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40 </a:t>
            </a:r>
            <a:r>
              <a:rPr lang="en-US" sz="1600" dirty="0" err="1"/>
              <a:t>Tahun</a:t>
            </a:r>
            <a:r>
              <a:rPr lang="en-US" sz="1600" dirty="0"/>
              <a:t> 1991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Penanggulangan</a:t>
            </a:r>
            <a:r>
              <a:rPr lang="en-US" sz="1600" dirty="0"/>
              <a:t> </a:t>
            </a:r>
            <a:r>
              <a:rPr lang="en-US" sz="1600" dirty="0" err="1"/>
              <a:t>Wabah</a:t>
            </a:r>
            <a:r>
              <a:rPr lang="en-US" sz="1600" dirty="0"/>
              <a:t> </a:t>
            </a:r>
            <a:r>
              <a:rPr lang="en-US" sz="1600" dirty="0" err="1"/>
              <a:t>Penyakit</a:t>
            </a:r>
            <a:r>
              <a:rPr lang="en-US" sz="1600" dirty="0"/>
              <a:t> </a:t>
            </a:r>
            <a:r>
              <a:rPr lang="en-US" sz="1600" dirty="0" err="1"/>
              <a:t>Menular</a:t>
            </a:r>
            <a:endParaRPr lang="en-US" sz="16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4 </a:t>
            </a:r>
            <a:r>
              <a:rPr lang="en-US" sz="1600" dirty="0" err="1"/>
              <a:t>Tahun</a:t>
            </a:r>
            <a:r>
              <a:rPr lang="en-US" sz="1600" dirty="0"/>
              <a:t> 2014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Pendidikan Tinggi dan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Tinggi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82 </a:t>
            </a:r>
            <a:r>
              <a:rPr lang="en-US" sz="1600" dirty="0" err="1"/>
              <a:t>Tahun</a:t>
            </a:r>
            <a:r>
              <a:rPr lang="en-US" sz="1600" dirty="0"/>
              <a:t> 2019 </a:t>
            </a:r>
            <a:r>
              <a:rPr lang="en-US" sz="1600" dirty="0" err="1"/>
              <a:t>tentang</a:t>
            </a:r>
            <a:r>
              <a:rPr lang="en-US" sz="1600" dirty="0"/>
              <a:t> Kementerian Pendidikan dan </a:t>
            </a:r>
            <a:r>
              <a:rPr lang="en-US" sz="1600" dirty="0" err="1"/>
              <a:t>Kebudayaan</a:t>
            </a:r>
            <a:endParaRPr lang="en-US" sz="16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Keputusan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12 </a:t>
            </a:r>
            <a:r>
              <a:rPr lang="en-US" sz="1600" dirty="0" err="1"/>
              <a:t>Tahun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Bencana</a:t>
            </a:r>
            <a:r>
              <a:rPr lang="en-US" sz="1600" dirty="0"/>
              <a:t> Non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Penyebaran</a:t>
            </a:r>
            <a:r>
              <a:rPr lang="en-US" sz="1600" dirty="0"/>
              <a:t> Corona Virus Disease 2019 (Covid-19)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Bencana</a:t>
            </a:r>
            <a:r>
              <a:rPr lang="en-US" sz="1600" dirty="0"/>
              <a:t> Nasional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Peraturan</a:t>
            </a:r>
            <a:r>
              <a:rPr lang="en-US" sz="1600" dirty="0"/>
              <a:t> Menteri Pendidikan dan </a:t>
            </a:r>
            <a:r>
              <a:rPr lang="en-US" sz="1600" dirty="0" err="1"/>
              <a:t>Kebudayaan</a:t>
            </a:r>
            <a:r>
              <a:rPr lang="en-US" sz="1600" dirty="0"/>
              <a:t> </a:t>
            </a:r>
            <a:r>
              <a:rPr lang="en-US" sz="1600" dirty="0" err="1"/>
              <a:t>Republik</a:t>
            </a:r>
            <a:r>
              <a:rPr lang="en-US" sz="1600" dirty="0"/>
              <a:t> Indonesia </a:t>
            </a:r>
            <a:r>
              <a:rPr lang="en-US" sz="1600" dirty="0" err="1"/>
              <a:t>Nomor</a:t>
            </a:r>
            <a:r>
              <a:rPr lang="en-US" sz="1600" dirty="0"/>
              <a:t> 45 </a:t>
            </a:r>
            <a:r>
              <a:rPr lang="en-US" sz="1600" dirty="0" err="1"/>
              <a:t>Tahun</a:t>
            </a:r>
            <a:r>
              <a:rPr lang="en-US" sz="1600" dirty="0"/>
              <a:t> 2019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dan Tata </a:t>
            </a:r>
            <a:r>
              <a:rPr lang="en-US" sz="1600" dirty="0" err="1"/>
              <a:t>Kerja</a:t>
            </a:r>
            <a:r>
              <a:rPr lang="en-US" sz="1600" dirty="0"/>
              <a:t> Kementerian Pendidikan dan </a:t>
            </a:r>
            <a:r>
              <a:rPr lang="en-US" sz="1600" dirty="0" err="1"/>
              <a:t>Kebudayaan</a:t>
            </a:r>
            <a:endParaRPr lang="en-US" sz="16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Peraturan</a:t>
            </a:r>
            <a:r>
              <a:rPr lang="en-US" sz="1600" dirty="0"/>
              <a:t> Menteri Pendidikan dan </a:t>
            </a:r>
            <a:r>
              <a:rPr lang="en-US" sz="1600" dirty="0" err="1"/>
              <a:t>Kebudayaan</a:t>
            </a:r>
            <a:r>
              <a:rPr lang="en-US" sz="1600" dirty="0"/>
              <a:t> </a:t>
            </a:r>
            <a:r>
              <a:rPr lang="en-US" sz="1600" dirty="0" err="1"/>
              <a:t>Republik</a:t>
            </a:r>
            <a:r>
              <a:rPr lang="en-US" sz="1600" dirty="0"/>
              <a:t> Indonesia </a:t>
            </a:r>
            <a:r>
              <a:rPr lang="en-US" sz="1600" dirty="0" err="1"/>
              <a:t>Nomor</a:t>
            </a:r>
            <a:r>
              <a:rPr lang="en-US" sz="1600" dirty="0"/>
              <a:t> 3 </a:t>
            </a:r>
            <a:r>
              <a:rPr lang="en-US" sz="1600" dirty="0" err="1"/>
              <a:t>Tahun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Nasional Pendidikan Tinggi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/>
              <a:t>Peraturan</a:t>
            </a:r>
            <a:r>
              <a:rPr lang="en-US" sz="1600" dirty="0"/>
              <a:t> Menteri Pendidikan dan </a:t>
            </a:r>
            <a:r>
              <a:rPr lang="en-US" sz="1600" dirty="0" err="1"/>
              <a:t>Kebudayaan</a:t>
            </a:r>
            <a:r>
              <a:rPr lang="en-US" sz="1600" dirty="0"/>
              <a:t> </a:t>
            </a:r>
            <a:r>
              <a:rPr lang="en-US" sz="1600" dirty="0" err="1"/>
              <a:t>Republik</a:t>
            </a:r>
            <a:r>
              <a:rPr lang="en-US" sz="1600" dirty="0"/>
              <a:t> Indonesia </a:t>
            </a:r>
            <a:r>
              <a:rPr lang="en-US" sz="1600" dirty="0" err="1"/>
              <a:t>Nomor</a:t>
            </a:r>
            <a:r>
              <a:rPr lang="en-US" sz="1600" dirty="0"/>
              <a:t> 7 </a:t>
            </a:r>
            <a:r>
              <a:rPr lang="en-US" sz="1600" dirty="0" err="1"/>
              <a:t>Tahun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Pendirian</a:t>
            </a:r>
            <a:r>
              <a:rPr lang="en-US" sz="1600" dirty="0"/>
              <a:t>, </a:t>
            </a:r>
            <a:r>
              <a:rPr lang="en-US" sz="1600" dirty="0" err="1"/>
              <a:t>Perubahan</a:t>
            </a:r>
            <a:r>
              <a:rPr lang="en-US" sz="1600" dirty="0"/>
              <a:t>, </a:t>
            </a:r>
            <a:r>
              <a:rPr lang="en-US" sz="1600" dirty="0" err="1"/>
              <a:t>Pembubaran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Tinggi Negeri, dan </a:t>
            </a:r>
            <a:r>
              <a:rPr lang="en-US" sz="1600" dirty="0" err="1"/>
              <a:t>Pendirian</a:t>
            </a:r>
            <a:r>
              <a:rPr lang="en-US" sz="1600" dirty="0"/>
              <a:t>, </a:t>
            </a:r>
            <a:r>
              <a:rPr lang="en-US" sz="1600" dirty="0" err="1"/>
              <a:t>Perubahan</a:t>
            </a:r>
            <a:r>
              <a:rPr lang="en-US" sz="1600" dirty="0"/>
              <a:t>, </a:t>
            </a:r>
            <a:r>
              <a:rPr lang="en-US" sz="1600" dirty="0" err="1"/>
              <a:t>Pencabutan</a:t>
            </a:r>
            <a:r>
              <a:rPr lang="en-US" sz="1600" dirty="0"/>
              <a:t> </a:t>
            </a:r>
            <a:r>
              <a:rPr lang="en-US" sz="1600" dirty="0" err="1"/>
              <a:t>Izin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Tinggi </a:t>
            </a:r>
            <a:r>
              <a:rPr lang="en-US" sz="1600" dirty="0" err="1"/>
              <a:t>Swasta</a:t>
            </a:r>
            <a:r>
              <a:rPr lang="en-US" sz="1600" dirty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Keputusan Bersama 4 Menteri </a:t>
            </a:r>
            <a:r>
              <a:rPr lang="en-US" sz="1600" dirty="0" err="1"/>
              <a:t>Nomor</a:t>
            </a:r>
            <a:r>
              <a:rPr lang="en-US" sz="1600" dirty="0"/>
              <a:t> 01/KB/2020 </a:t>
            </a:r>
            <a:r>
              <a:rPr lang="en-US" sz="1600" dirty="0" err="1"/>
              <a:t>tanggal</a:t>
            </a:r>
            <a:r>
              <a:rPr lang="en-US" sz="1600" dirty="0"/>
              <a:t> 15 </a:t>
            </a:r>
            <a:r>
              <a:rPr lang="en-US" sz="1600" dirty="0" err="1"/>
              <a:t>Juni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Panduan </a:t>
            </a:r>
            <a:r>
              <a:rPr lang="en-US" sz="1600" dirty="0" err="1"/>
              <a:t>Penyelenggaraan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pada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Ajaran</a:t>
            </a:r>
            <a:r>
              <a:rPr lang="en-US" sz="1600" dirty="0"/>
              <a:t> 2020/2021 dan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Akademik</a:t>
            </a:r>
            <a:r>
              <a:rPr lang="en-US" sz="1600" dirty="0"/>
              <a:t> 2020/2021 di Masa </a:t>
            </a:r>
            <a:r>
              <a:rPr lang="en-US" sz="1600" dirty="0" err="1"/>
              <a:t>Pandemi</a:t>
            </a:r>
            <a:r>
              <a:rPr lang="en-US" sz="1600" dirty="0"/>
              <a:t> Corona Virus Disease (Covid-19)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7F117-1AA0-4019-B80E-76ECE484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15AC1-AA33-4502-B7B2-8A39D977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F9B7-646B-416B-BF1F-8BB5607F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9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7122-2657-4BBB-8FF1-4E9176DA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2B2D-B9F9-44A5-BF9C-711763E9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4950" indent="-234950" algn="just">
              <a:buFont typeface="Arial" panose="020B0604020202020204" pitchFamily="34" charset="0"/>
              <a:buChar char="•"/>
            </a:pPr>
            <a:r>
              <a:rPr lang="en-US" sz="2800" dirty="0" err="1"/>
              <a:t>Penyebaran</a:t>
            </a:r>
            <a:r>
              <a:rPr lang="en-US" sz="2800" dirty="0"/>
              <a:t> Covid-19 di wilayah Indonesia pada </a:t>
            </a:r>
            <a:r>
              <a:rPr lang="en-US" sz="2800" dirty="0" err="1"/>
              <a:t>bulan</a:t>
            </a:r>
            <a:r>
              <a:rPr lang="en-US" sz="2800" dirty="0"/>
              <a:t> </a:t>
            </a:r>
            <a:r>
              <a:rPr lang="en-US" sz="2800" dirty="0" err="1"/>
              <a:t>Juni</a:t>
            </a:r>
            <a:r>
              <a:rPr lang="en-US" sz="2800" dirty="0"/>
              <a:t> 2020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tanda-tanda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. </a:t>
            </a:r>
          </a:p>
          <a:p>
            <a:pPr marL="234950" indent="-234950" algn="just">
              <a:buFont typeface="Arial" panose="020B0604020202020204" pitchFamily="34" charset="0"/>
              <a:buChar char="•"/>
            </a:pPr>
            <a:r>
              <a:rPr lang="en-US" sz="2800" dirty="0"/>
              <a:t>Kementerian Pendidikan dan </a:t>
            </a:r>
            <a:r>
              <a:rPr lang="en-US" sz="2800" dirty="0" err="1"/>
              <a:t>Kebudayaan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langkah-langkah</a:t>
            </a:r>
            <a:r>
              <a:rPr lang="en-US" sz="2800" dirty="0"/>
              <a:t> </a:t>
            </a:r>
            <a:r>
              <a:rPr lang="en-US" sz="2800" dirty="0" err="1"/>
              <a:t>pencegahan</a:t>
            </a:r>
            <a:r>
              <a:rPr lang="en-US" sz="2800" dirty="0"/>
              <a:t> </a:t>
            </a:r>
            <a:r>
              <a:rPr lang="en-US" sz="2800" dirty="0" err="1"/>
              <a:t>penularan</a:t>
            </a:r>
            <a:r>
              <a:rPr lang="en-US" sz="2800" dirty="0"/>
              <a:t> di </a:t>
            </a:r>
            <a:r>
              <a:rPr lang="en-US" sz="2800" dirty="0" err="1"/>
              <a:t>lingkungan</a:t>
            </a:r>
            <a:r>
              <a:rPr lang="en-US" sz="2800" dirty="0"/>
              <a:t> Pendidikan,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Surat Keputusan Bersama </a:t>
            </a:r>
            <a:r>
              <a:rPr lang="en-US" sz="2800" dirty="0" err="1"/>
              <a:t>Empat</a:t>
            </a:r>
            <a:r>
              <a:rPr lang="en-US" sz="2800" dirty="0"/>
              <a:t> Menteri yang </a:t>
            </a:r>
            <a:r>
              <a:rPr lang="en-US" sz="2800" dirty="0" err="1"/>
              <a:t>menyepakati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proses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khususnya</a:t>
            </a:r>
            <a:r>
              <a:rPr lang="en-US" sz="2800" dirty="0"/>
              <a:t> di </a:t>
            </a:r>
            <a:r>
              <a:rPr lang="en-US" sz="2800" dirty="0" err="1"/>
              <a:t>jenjang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pada semester </a:t>
            </a:r>
            <a:r>
              <a:rPr lang="en-US" sz="2800" dirty="0" err="1"/>
              <a:t>gasal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akademik</a:t>
            </a:r>
            <a:r>
              <a:rPr lang="en-US" sz="2800" dirty="0"/>
              <a:t> 2020/2021 di </a:t>
            </a:r>
            <a:r>
              <a:rPr lang="en-US" sz="2800" dirty="0" err="1"/>
              <a:t>semua</a:t>
            </a:r>
            <a:r>
              <a:rPr lang="en-US" sz="2800" dirty="0"/>
              <a:t> zona: </a:t>
            </a:r>
          </a:p>
          <a:p>
            <a:pPr marL="527558" lvl="1" indent="-234950" algn="just">
              <a:buFont typeface="Arial" panose="020B0604020202020204" pitchFamily="34" charset="0"/>
              <a:buChar char="•"/>
            </a:pP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diselenggarakan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daring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CAB3B-B2C6-44B5-BADD-AFE802F3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1C505-241D-491A-AB28-2CE1B1D2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9FC9B-7569-4067-90DD-9FF487B7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7122-2657-4BBB-8FF1-4E9176DA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2B2D-B9F9-44A5-BF9C-711763E9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27558" lvl="1" indent="-234950" algn="just">
              <a:buFont typeface="Arial" panose="020B0604020202020204" pitchFamily="34" charset="0"/>
              <a:buChar char="•"/>
            </a:pP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praktik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/>
              <a:t>sedapat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daring, </a:t>
            </a:r>
            <a:r>
              <a:rPr lang="en-US" sz="2800" dirty="0" err="1"/>
              <a:t>namun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/>
              <a:t>kelulusan</a:t>
            </a:r>
            <a:r>
              <a:rPr lang="en-US" sz="2800" dirty="0"/>
              <a:t> dan </a:t>
            </a:r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daring,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diselenggarakan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mengutamakan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dan </a:t>
            </a:r>
            <a:r>
              <a:rPr lang="en-US" sz="2800" dirty="0" err="1"/>
              <a:t>keselamatan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, </a:t>
            </a:r>
            <a:r>
              <a:rPr lang="en-US" sz="2800" dirty="0" err="1"/>
              <a:t>dosen</a:t>
            </a:r>
            <a:r>
              <a:rPr lang="en-US" sz="2800" dirty="0"/>
              <a:t>, dan </a:t>
            </a:r>
            <a:r>
              <a:rPr lang="en-US" sz="2800" dirty="0" err="1"/>
              <a:t>karyawan</a:t>
            </a:r>
            <a:r>
              <a:rPr lang="en-US" sz="2800" dirty="0"/>
              <a:t>. </a:t>
            </a:r>
          </a:p>
          <a:p>
            <a:pPr marL="527558" lvl="1" indent="-234950" algn="just">
              <a:buFont typeface="Arial" panose="020B0604020202020204" pitchFamily="34" charset="0"/>
              <a:buChar char="•"/>
            </a:pPr>
            <a:r>
              <a:rPr lang="en-US" sz="2800" dirty="0" err="1"/>
              <a:t>praktikum</a:t>
            </a:r>
            <a:r>
              <a:rPr lang="en-US" sz="2800" dirty="0"/>
              <a:t> dan </a:t>
            </a:r>
            <a:r>
              <a:rPr lang="en-US" sz="2800" dirty="0" err="1"/>
              <a:t>penelitian</a:t>
            </a:r>
            <a:r>
              <a:rPr lang="en-US" sz="2800" dirty="0"/>
              <a:t> di </a:t>
            </a:r>
            <a:r>
              <a:rPr lang="en-US" sz="2800" dirty="0" err="1"/>
              <a:t>laboratorium</a:t>
            </a:r>
            <a:r>
              <a:rPr lang="en-US" sz="2800" dirty="0"/>
              <a:t> dan studio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diselenggarakan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daring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waktunya</a:t>
            </a:r>
            <a:r>
              <a:rPr lang="en-US" sz="2800" dirty="0"/>
              <a:t> </a:t>
            </a:r>
            <a:r>
              <a:rPr lang="en-US" sz="2800" dirty="0" err="1"/>
              <a:t>ditunda</a:t>
            </a:r>
            <a:r>
              <a:rPr lang="en-US" sz="2800" dirty="0"/>
              <a:t> di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semester </a:t>
            </a:r>
            <a:r>
              <a:rPr lang="en-US" sz="2800" dirty="0" err="1"/>
              <a:t>atau</a:t>
            </a:r>
            <a:r>
              <a:rPr lang="en-US" sz="2800" dirty="0"/>
              <a:t> semester </a:t>
            </a:r>
            <a:r>
              <a:rPr lang="en-US" sz="2800" dirty="0" err="1"/>
              <a:t>berikutnya</a:t>
            </a:r>
            <a:r>
              <a:rPr lang="en-US" sz="2800" dirty="0"/>
              <a:t>. </a:t>
            </a:r>
          </a:p>
          <a:p>
            <a:pPr marL="527558" lvl="1" indent="-234950" algn="just">
              <a:buFont typeface="Arial" panose="020B0604020202020204" pitchFamily="34" charset="0"/>
              <a:buChar char="•"/>
            </a:pPr>
            <a:r>
              <a:rPr lang="en-US" sz="2800" dirty="0" err="1"/>
              <a:t>Penyelenggaraannya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sepenuhnya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protokol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dan </a:t>
            </a:r>
            <a:r>
              <a:rPr lang="en-US" sz="2800" dirty="0" err="1"/>
              <a:t>keselamatan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CAB3B-B2C6-44B5-BADD-AFE802F3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1C505-241D-491A-AB28-2CE1B1D2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9FC9B-7569-4067-90DD-9FF487B7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4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Rentang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Akhir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055286"/>
              </p:ext>
            </p:extLst>
          </p:nvPr>
        </p:nvGraphicFramePr>
        <p:xfrm>
          <a:off x="4800600" y="731838"/>
          <a:ext cx="6492287" cy="46959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8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Rentang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Nilai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Arti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Angka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Huruf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Lulus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A-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B+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B-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C+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C-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D+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Lulus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26" marR="8622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Program </a:t>
            </a:r>
            <a:r>
              <a:rPr lang="en-US" sz="2800" dirty="0" err="1"/>
              <a:t>Sarjana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27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Rentang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Akhir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29559"/>
              </p:ext>
            </p:extLst>
          </p:nvPr>
        </p:nvGraphicFramePr>
        <p:xfrm>
          <a:off x="4800600" y="731838"/>
          <a:ext cx="6492314" cy="46959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8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9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Rentang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Nilai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Arti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Angka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Huruf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A-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B+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B-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C+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C-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1.25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D+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Tidak Lulus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Lulus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71" marR="8257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Program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Magister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8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 2013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Kedokteran</a:t>
            </a:r>
            <a:endParaRPr lang="en-US" dirty="0"/>
          </a:p>
          <a:p>
            <a:pPr lvl="0"/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12 </a:t>
            </a:r>
            <a:r>
              <a:rPr lang="en-US" dirty="0" err="1"/>
              <a:t>tahun</a:t>
            </a:r>
            <a:r>
              <a:rPr lang="en-US" dirty="0"/>
              <a:t> 2012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 2003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(</a:t>
            </a:r>
            <a:r>
              <a:rPr lang="en-US" dirty="0" err="1"/>
              <a:t>Lembaran</a:t>
            </a:r>
            <a:r>
              <a:rPr lang="en-US" dirty="0"/>
              <a:t> Negara </a:t>
            </a:r>
            <a:r>
              <a:rPr lang="en-US" dirty="0" err="1"/>
              <a:t>Tahun</a:t>
            </a:r>
            <a:r>
              <a:rPr lang="en-US" dirty="0"/>
              <a:t> 2003 </a:t>
            </a:r>
            <a:r>
              <a:rPr lang="en-US" dirty="0" err="1"/>
              <a:t>Nomor</a:t>
            </a:r>
            <a:r>
              <a:rPr lang="en-US" dirty="0"/>
              <a:t> 78,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Negara </a:t>
            </a:r>
            <a:r>
              <a:rPr lang="en-US" dirty="0" err="1"/>
              <a:t>Nomor</a:t>
            </a:r>
            <a:r>
              <a:rPr lang="en-US" dirty="0"/>
              <a:t> 4301);</a:t>
            </a:r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50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44 </a:t>
            </a:r>
            <a:r>
              <a:rPr lang="en-US" dirty="0" err="1"/>
              <a:t>Tahun</a:t>
            </a:r>
            <a:r>
              <a:rPr lang="en-US" dirty="0"/>
              <a:t> 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Kedokteran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43 </a:t>
            </a:r>
            <a:r>
              <a:rPr lang="en-US" dirty="0" err="1"/>
              <a:t>Tahun</a:t>
            </a:r>
            <a:r>
              <a:rPr lang="en-US" dirty="0"/>
              <a:t> 2017 </a:t>
            </a:r>
            <a:r>
              <a:rPr lang="en-US" dirty="0" err="1"/>
              <a:t>tentang</a:t>
            </a:r>
            <a:r>
              <a:rPr lang="en-US" dirty="0"/>
              <a:t>  </a:t>
            </a:r>
            <a:r>
              <a:rPr lang="en-US" dirty="0" err="1"/>
              <a:t>Kuota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Gigi</a:t>
            </a:r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61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Pangkalan</a:t>
            </a:r>
            <a:r>
              <a:rPr lang="en-US" dirty="0"/>
              <a:t> Data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26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Rekognisi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Lampau</a:t>
            </a:r>
            <a:endParaRPr lang="en-US" dirty="0"/>
          </a:p>
          <a:p>
            <a:pPr lvl="0"/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44 </a:t>
            </a:r>
            <a:r>
              <a:rPr lang="en-US" dirty="0" err="1"/>
              <a:t>tahun</a:t>
            </a:r>
            <a:r>
              <a:rPr lang="en-US" dirty="0"/>
              <a:t> 2015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(SNPT);</a:t>
            </a:r>
          </a:p>
          <a:p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2015 </a:t>
            </a:r>
            <a:r>
              <a:rPr lang="en-US" dirty="0" err="1"/>
              <a:t>tentang</a:t>
            </a:r>
            <a:r>
              <a:rPr lang="en-US" dirty="0"/>
              <a:t> Tata Cara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Program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Gigi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PKKMB 2019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4535" r="3102" b="14710"/>
          <a:stretch/>
        </p:blipFill>
        <p:spPr>
          <a:xfrm>
            <a:off x="6135757" y="274052"/>
            <a:ext cx="4253948" cy="6031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YARSI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7761"/>
          </a:xfrm>
        </p:spPr>
        <p:txBody>
          <a:bodyPr/>
          <a:lstStyle/>
          <a:p>
            <a:r>
              <a:rPr lang="en-US" b="1" dirty="0" err="1"/>
              <a:t>Pendidikan</a:t>
            </a:r>
            <a:r>
              <a:rPr lang="en-US" b="1" dirty="0"/>
              <a:t> di </a:t>
            </a:r>
            <a:r>
              <a:rPr lang="en-US" b="1" dirty="0" err="1"/>
              <a:t>Universitas</a:t>
            </a:r>
            <a:r>
              <a:rPr lang="en-US" b="1" dirty="0"/>
              <a:t> YARSI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432053"/>
              </p:ext>
            </p:extLst>
          </p:nvPr>
        </p:nvGraphicFramePr>
        <p:xfrm>
          <a:off x="1097280" y="1465733"/>
          <a:ext cx="10115202" cy="47333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7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Fakultas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Program Studi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Program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Akreditasi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Kedokteran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Pendidikan Dokter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Pendidikan Profesi Dokter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Profesi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Terakreditasi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Kedokteran Gigi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Pendidikan Dokter Gigi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Pendidikan Profesi Dokter Gigi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Profesi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Ekonomi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Manajemen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Akuntansi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Ilmu Hukum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Ilmu Hukum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Teknologi Informasi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Teknik Informatika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Ilmu Perpustakaan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Psikologi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Psikologi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Pascasarjana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Magister Manajemen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Terakreditasi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Kenotariatan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Terakreditasi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Biomedik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Terakreditasi</a:t>
                      </a:r>
                      <a:r>
                        <a:rPr lang="en-US" sz="1600" dirty="0">
                          <a:effectLst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9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Buku</a:t>
            </a:r>
            <a:r>
              <a:rPr lang="en-US" sz="4800" dirty="0"/>
              <a:t> </a:t>
            </a:r>
            <a:r>
              <a:rPr lang="en-US" sz="4800" dirty="0" err="1"/>
              <a:t>Panduan</a:t>
            </a:r>
            <a:r>
              <a:rPr lang="en-US" sz="4800" dirty="0"/>
              <a:t> </a:t>
            </a:r>
            <a:r>
              <a:rPr lang="en-US" sz="4800" dirty="0" err="1"/>
              <a:t>Akademik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2019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94" y="260571"/>
            <a:ext cx="4625788" cy="617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Universitas</a:t>
            </a:r>
            <a:r>
              <a:rPr lang="en-US" sz="3200" dirty="0"/>
              <a:t> YARSI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0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Kalender</a:t>
            </a:r>
            <a:r>
              <a:rPr lang="en-US" sz="4000" dirty="0"/>
              <a:t> </a:t>
            </a:r>
            <a:r>
              <a:rPr lang="en-US" sz="4000" dirty="0" err="1"/>
              <a:t>Akademik</a:t>
            </a:r>
            <a:r>
              <a:rPr lang="en-US" sz="4000" dirty="0"/>
              <a:t> 2020 – 2021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Universitas</a:t>
            </a:r>
            <a:r>
              <a:rPr lang="en-US" sz="2800" dirty="0"/>
              <a:t> YARSI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41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E83DBA-EA75-441F-99C6-3FA7A7A6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413" y="734291"/>
            <a:ext cx="8050587" cy="54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5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….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1493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8/19/2018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Capaian</a:t>
            </a:r>
            <a:r>
              <a:rPr lang="en-US" sz="5400" dirty="0"/>
              <a:t> </a:t>
            </a:r>
            <a:r>
              <a:rPr lang="en-US" sz="5400" dirty="0" err="1"/>
              <a:t>Pembelajaran</a:t>
            </a:r>
            <a:r>
              <a:rPr lang="en-US" sz="5400" dirty="0"/>
              <a:t> </a:t>
            </a:r>
            <a:r>
              <a:rPr lang="en-US" sz="5400" dirty="0" err="1"/>
              <a:t>Lulusan</a:t>
            </a:r>
            <a:r>
              <a:rPr lang="en-US" sz="5400" dirty="0"/>
              <a:t> (CPL)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Universitas</a:t>
            </a:r>
            <a:r>
              <a:rPr lang="en-US" dirty="0"/>
              <a:t> YARSI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</a:t>
            </a:r>
            <a:r>
              <a:rPr lang="en-US" b="1" dirty="0" err="1"/>
              <a:t>Lulusan</a:t>
            </a:r>
            <a:r>
              <a:rPr lang="en-US" b="1" dirty="0"/>
              <a:t> (CPL)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Profil</a:t>
            </a:r>
            <a:r>
              <a:rPr lang="en-US" sz="3600" dirty="0"/>
              <a:t> </a:t>
            </a:r>
            <a:r>
              <a:rPr lang="en-US" sz="3600" dirty="0" err="1"/>
              <a:t>Lulusan</a:t>
            </a:r>
            <a:endParaRPr lang="en-US" sz="3600" dirty="0"/>
          </a:p>
          <a:p>
            <a:r>
              <a:rPr lang="en-US" sz="3600" dirty="0" err="1"/>
              <a:t>Rumusan</a:t>
            </a:r>
            <a:r>
              <a:rPr lang="en-US" sz="3600" dirty="0"/>
              <a:t> </a:t>
            </a:r>
            <a:r>
              <a:rPr lang="en-US" sz="3600" dirty="0" err="1"/>
              <a:t>Pengetahuan</a:t>
            </a:r>
            <a:endParaRPr lang="en-US" sz="3600" dirty="0"/>
          </a:p>
          <a:p>
            <a:r>
              <a:rPr lang="en-US" sz="3600" dirty="0" err="1"/>
              <a:t>Rumusan</a:t>
            </a:r>
            <a:r>
              <a:rPr lang="en-US" sz="3600" dirty="0"/>
              <a:t> </a:t>
            </a:r>
            <a:r>
              <a:rPr lang="en-US" sz="3600" dirty="0" err="1"/>
              <a:t>Sikap</a:t>
            </a:r>
            <a:endParaRPr lang="en-US" sz="3600" dirty="0"/>
          </a:p>
          <a:p>
            <a:r>
              <a:rPr lang="en-US" sz="3600" dirty="0" err="1"/>
              <a:t>Rumusan</a:t>
            </a:r>
            <a:r>
              <a:rPr lang="en-US" sz="3600" dirty="0"/>
              <a:t> </a:t>
            </a:r>
            <a:r>
              <a:rPr lang="en-US" sz="3600" dirty="0" err="1"/>
              <a:t>Keterampilan</a:t>
            </a:r>
            <a:r>
              <a:rPr lang="en-US" sz="3600" dirty="0"/>
              <a:t> </a:t>
            </a:r>
            <a:r>
              <a:rPr lang="en-US" sz="3600" dirty="0" err="1"/>
              <a:t>Umum</a:t>
            </a:r>
            <a:endParaRPr lang="en-US" sz="3600" dirty="0"/>
          </a:p>
          <a:p>
            <a:r>
              <a:rPr lang="en-US" sz="3600" dirty="0" err="1"/>
              <a:t>Rumusan</a:t>
            </a:r>
            <a:r>
              <a:rPr lang="en-US" sz="3600" dirty="0"/>
              <a:t> </a:t>
            </a:r>
            <a:r>
              <a:rPr lang="en-US" sz="3600" dirty="0" err="1"/>
              <a:t>Keterampilan</a:t>
            </a:r>
            <a:r>
              <a:rPr lang="en-US" sz="3600" dirty="0"/>
              <a:t> </a:t>
            </a:r>
            <a:r>
              <a:rPr lang="en-US" sz="3600" dirty="0" err="1"/>
              <a:t>Khusus</a:t>
            </a:r>
            <a:r>
              <a:rPr lang="en-US" sz="3600" dirty="0"/>
              <a:t> (Program </a:t>
            </a:r>
            <a:r>
              <a:rPr lang="en-US" sz="3600" dirty="0" err="1"/>
              <a:t>Studi</a:t>
            </a:r>
            <a:r>
              <a:rPr lang="en-US" sz="36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www.yarsi.ac.id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57630" y="286603"/>
            <a:ext cx="2772283" cy="6162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Akademik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/>
          <a:stretch/>
        </p:blipFill>
        <p:spPr>
          <a:xfrm>
            <a:off x="8295206" y="286602"/>
            <a:ext cx="2876371" cy="6162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01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Profil</a:t>
            </a:r>
            <a:r>
              <a:rPr lang="en-US" b="1" dirty="0"/>
              <a:t> </a:t>
            </a:r>
            <a:r>
              <a:rPr lang="en-US" b="1" dirty="0" err="1"/>
              <a:t>Lulusan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918012"/>
            <a:ext cx="10058400" cy="2951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Insan</a:t>
            </a:r>
            <a:r>
              <a:rPr lang="en-US" sz="3600" dirty="0"/>
              <a:t> </a:t>
            </a:r>
            <a:r>
              <a:rPr lang="en-US" sz="3600" dirty="0" err="1"/>
              <a:t>Intelektual</a:t>
            </a:r>
            <a:r>
              <a:rPr lang="en-US" sz="3600" dirty="0"/>
              <a:t> </a:t>
            </a:r>
            <a:r>
              <a:rPr lang="en-US" sz="3600" dirty="0" err="1"/>
              <a:t>Islami</a:t>
            </a:r>
            <a:r>
              <a:rPr lang="en-US" sz="3600" dirty="0"/>
              <a:t> yang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kepribadian</a:t>
            </a:r>
            <a:r>
              <a:rPr lang="en-US" sz="3600" dirty="0"/>
              <a:t> </a:t>
            </a:r>
            <a:r>
              <a:rPr lang="en-US" sz="3600" dirty="0" err="1"/>
              <a:t>Islami</a:t>
            </a:r>
            <a:r>
              <a:rPr lang="en-US" sz="3600" dirty="0"/>
              <a:t>,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pengetahuan</a:t>
            </a:r>
            <a:r>
              <a:rPr lang="en-US" sz="3600" dirty="0"/>
              <a:t> </a:t>
            </a:r>
            <a:r>
              <a:rPr lang="en-US" sz="3600" dirty="0" err="1"/>
              <a:t>integratif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nilai</a:t>
            </a:r>
            <a:r>
              <a:rPr lang="en-US" sz="3600" dirty="0"/>
              <a:t> </a:t>
            </a:r>
            <a:r>
              <a:rPr lang="en-US" sz="3600" dirty="0" err="1"/>
              <a:t>keislaman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berketerampilan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ajaran</a:t>
            </a:r>
            <a:r>
              <a:rPr lang="en-US" sz="3600" dirty="0"/>
              <a:t> Agama Islam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307" t="4159" r="-82"/>
          <a:stretch/>
        </p:blipFill>
        <p:spPr>
          <a:xfrm>
            <a:off x="8858613" y="401012"/>
            <a:ext cx="2711841" cy="216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943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56647"/>
            <a:ext cx="10058400" cy="3112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lulusan</a:t>
            </a:r>
            <a:r>
              <a:rPr lang="en-US" sz="3600" dirty="0"/>
              <a:t> program </a:t>
            </a:r>
            <a:r>
              <a:rPr lang="en-US" sz="3600" dirty="0" err="1"/>
              <a:t>pendidikan</a:t>
            </a:r>
            <a:r>
              <a:rPr lang="en-US" sz="3600" dirty="0"/>
              <a:t> </a:t>
            </a:r>
            <a:r>
              <a:rPr lang="en-US" sz="3600" dirty="0" err="1"/>
              <a:t>akademik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profesi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pengetahuan</a:t>
            </a:r>
            <a:r>
              <a:rPr lang="en-US" sz="3600" dirty="0"/>
              <a:t> </a:t>
            </a:r>
            <a:r>
              <a:rPr lang="en-US" sz="3600" dirty="0" err="1"/>
              <a:t>terintegrasi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  <a:r>
              <a:rPr lang="en-US" sz="3600" dirty="0" err="1"/>
              <a:t>keilmuan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nilai-nilai</a:t>
            </a:r>
            <a:r>
              <a:rPr lang="en-US" sz="3600" dirty="0"/>
              <a:t> Agama Islam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Sistem Pendidikan di Universitas YARSI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7EDD-FFC4-4C11-A65D-C5995AEEB32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035" y="468709"/>
            <a:ext cx="2988888" cy="199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50360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654</TotalTime>
  <Words>2793</Words>
  <Application>Microsoft Office PowerPoint</Application>
  <PresentationFormat>Widescreen</PresentationFormat>
  <Paragraphs>514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Retrospect</vt:lpstr>
      <vt:lpstr>Sistem Pendidikan di Universitas YARSI</vt:lpstr>
      <vt:lpstr>Visi Universitas YARSI</vt:lpstr>
      <vt:lpstr>Misi Universitas YARSI</vt:lpstr>
      <vt:lpstr>Pendidikan di Universitas YARSI</vt:lpstr>
      <vt:lpstr>Capaian Pembelajaran Lulusan (CPL)</vt:lpstr>
      <vt:lpstr>Capaian Pembelajaran Lulusan (CPL)</vt:lpstr>
      <vt:lpstr>www.yarsi.ac.id </vt:lpstr>
      <vt:lpstr>Profil Lulusan</vt:lpstr>
      <vt:lpstr>Rumusan Pengetahuan</vt:lpstr>
      <vt:lpstr>Rumusan Sikap</vt:lpstr>
      <vt:lpstr>Rumusan Sikap</vt:lpstr>
      <vt:lpstr>Rumusan Keterampilan Umum – Sarjana</vt:lpstr>
      <vt:lpstr>Rumusan Keterampilan Umum – Sarjana</vt:lpstr>
      <vt:lpstr>Rumusan Keterampilan Umum – Sarjana</vt:lpstr>
      <vt:lpstr>Rumusan Keterampilan Umum – Sarjana</vt:lpstr>
      <vt:lpstr>Rumusan Keterampilan Umum – Profesi</vt:lpstr>
      <vt:lpstr>Rumusan Keterampilan Umum – Profesi</vt:lpstr>
      <vt:lpstr>Rumusan Keterampilan Umum – Profesi</vt:lpstr>
      <vt:lpstr>Rumusan Keterampilan Umum – Magister</vt:lpstr>
      <vt:lpstr>Rumusan Keterampilan Umum – Magister</vt:lpstr>
      <vt:lpstr>Rumusan Keterampilan Umum – Magister</vt:lpstr>
      <vt:lpstr>Proses Pembelajaran</vt:lpstr>
      <vt:lpstr>Beban Belajar</vt:lpstr>
      <vt:lpstr>Beban Belajar</vt:lpstr>
      <vt:lpstr>Pembimbing Akademik (PA)</vt:lpstr>
      <vt:lpstr>Pembimbing Akademik (PA)</vt:lpstr>
      <vt:lpstr>Cuti Akademik dan Tidak Aktif Studi</vt:lpstr>
      <vt:lpstr>Beban Belajar dan Masa Studi</vt:lpstr>
      <vt:lpstr>Metode Pembelajaran</vt:lpstr>
      <vt:lpstr>Pembelajaran Jarak Jauh (PJJ) pjj.yarsi.ac.id</vt:lpstr>
      <vt:lpstr> Penyelenggaraan Pembelajaran Semester Gasal 2020/2021 di Perguruan Tinggi</vt:lpstr>
      <vt:lpstr>Landasan Hukum</vt:lpstr>
      <vt:lpstr>Latar Belakang</vt:lpstr>
      <vt:lpstr>Latar Belakang</vt:lpstr>
      <vt:lpstr>Rentang Nilai Akhir</vt:lpstr>
      <vt:lpstr>Rentang Nilai Akhir</vt:lpstr>
      <vt:lpstr>Dasar Hukum</vt:lpstr>
      <vt:lpstr>Dasar Hukum</vt:lpstr>
      <vt:lpstr>PKKMB 2019</vt:lpstr>
      <vt:lpstr>Buku Panduan Akademik  2019</vt:lpstr>
      <vt:lpstr>Kalender Akademik 2020 – 2021 </vt:lpstr>
      <vt:lpstr>Terima kasih….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Pendidikan di Universitas YARSI</dc:title>
  <dc:creator>Miranti Pusparini</dc:creator>
  <cp:lastModifiedBy>Miranti Pusparini</cp:lastModifiedBy>
  <cp:revision>38</cp:revision>
  <cp:lastPrinted>2018-09-25T02:01:44Z</cp:lastPrinted>
  <dcterms:created xsi:type="dcterms:W3CDTF">2018-08-19T01:14:08Z</dcterms:created>
  <dcterms:modified xsi:type="dcterms:W3CDTF">2020-08-28T01:52:32Z</dcterms:modified>
</cp:coreProperties>
</file>