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0"/>
  </p:notesMasterIdLst>
  <p:handoutMasterIdLst>
    <p:handoutMasterId r:id="rId21"/>
  </p:handoutMasterIdLst>
  <p:sldIdLst>
    <p:sldId id="302" r:id="rId7"/>
    <p:sldId id="332" r:id="rId8"/>
    <p:sldId id="333" r:id="rId9"/>
    <p:sldId id="334" r:id="rId10"/>
    <p:sldId id="335" r:id="rId11"/>
    <p:sldId id="336" r:id="rId12"/>
    <p:sldId id="337" r:id="rId13"/>
    <p:sldId id="338" r:id="rId14"/>
    <p:sldId id="339" r:id="rId15"/>
    <p:sldId id="342" r:id="rId16"/>
    <p:sldId id="343" r:id="rId17"/>
    <p:sldId id="340" r:id="rId18"/>
    <p:sldId id="341" r:id="rId19"/>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340D9F-B1F7-4540-BF42-9140C79DD333}">
          <p14:sldIdLst>
            <p14:sldId id="302"/>
            <p14:sldId id="332"/>
          </p14:sldIdLst>
        </p14:section>
        <p14:section name="Problem" id="{3FECBF92-DA7A-46D8-8D81-D87D9F39BD24}">
          <p14:sldIdLst>
            <p14:sldId id="333"/>
            <p14:sldId id="334"/>
            <p14:sldId id="335"/>
            <p14:sldId id="336"/>
            <p14:sldId id="337"/>
            <p14:sldId id="338"/>
            <p14:sldId id="339"/>
            <p14:sldId id="342"/>
            <p14:sldId id="343"/>
          </p14:sldIdLst>
        </p14:section>
        <p14:section name="Submission" id="{4652BFB3-15E5-4571-A3B2-7A39669B8EEF}">
          <p14:sldIdLst>
            <p14:sldId id="340"/>
            <p14:sldId id="341"/>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p:scale>
          <a:sx n="87" d="100"/>
          <a:sy n="87" d="100"/>
        </p:scale>
        <p:origin x="-912" y="26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p:transition>
    <p:fade/>
  </p:transition>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C1ACBEB-B44B-4617-978B-90D487E6FF07}"/>
              </a:ext>
            </a:extLst>
          </p:cNvPr>
          <p:cNvSpPr>
            <a:spLocks noGrp="1"/>
          </p:cNvSpPr>
          <p:nvPr>
            <p:ph type="title"/>
          </p:nvPr>
        </p:nvSpPr>
        <p:spPr/>
        <p:txBody>
          <a:bodyPr/>
          <a:lstStyle/>
          <a:p>
            <a:r>
              <a:rPr lang="id-ID" dirty="0"/>
              <a:t>Tugas </a:t>
            </a:r>
            <a:r>
              <a:rPr lang="en-US" dirty="0"/>
              <a:t>6</a:t>
            </a:r>
            <a:r>
              <a:rPr lang="id-ID" dirty="0" smtClean="0"/>
              <a:t> </a:t>
            </a:r>
            <a:r>
              <a:rPr lang="id-ID" dirty="0"/>
              <a:t>– Kelas </a:t>
            </a:r>
            <a:r>
              <a:rPr lang="en-US" dirty="0"/>
              <a:t>C</a:t>
            </a:r>
            <a:endParaRPr lang="id-ID" dirty="0"/>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21697092"/>
              </p:ext>
            </p:extLst>
          </p:nvPr>
        </p:nvGraphicFramePr>
        <p:xfrm>
          <a:off x="473528" y="1310739"/>
          <a:ext cx="8196944" cy="4641667"/>
        </p:xfrm>
        <a:graphic>
          <a:graphicData uri="http://schemas.openxmlformats.org/drawingml/2006/table">
            <a:tbl>
              <a:tblPr firstRow="1" bandRow="1">
                <a:tableStyleId>{5C22544A-7EE6-4342-B048-85BDC9FD1C3A}</a:tableStyleId>
              </a:tblPr>
              <a:tblGrid>
                <a:gridCol w="3396344"/>
                <a:gridCol w="4800600"/>
              </a:tblGrid>
              <a:tr h="348244">
                <a:tc>
                  <a:txBody>
                    <a:bodyPr/>
                    <a:lstStyle/>
                    <a:p>
                      <a:r>
                        <a:rPr lang="en-US" sz="1600" dirty="0" err="1" smtClean="0"/>
                        <a:t>Argumen</a:t>
                      </a:r>
                      <a:endParaRPr lang="en-US" sz="1600" dirty="0"/>
                    </a:p>
                  </a:txBody>
                  <a:tcPr/>
                </a:tc>
                <a:tc>
                  <a:txBody>
                    <a:bodyPr/>
                    <a:lstStyle/>
                    <a:p>
                      <a:r>
                        <a:rPr lang="en-US" sz="1600" dirty="0" err="1" smtClean="0"/>
                        <a:t>Keluaran</a:t>
                      </a:r>
                      <a:endParaRPr lang="en-US" sz="1600" dirty="0"/>
                    </a:p>
                  </a:txBody>
                  <a:tcPr/>
                </a:tc>
              </a:tr>
              <a:tr h="1917729">
                <a:tc>
                  <a:txBody>
                    <a:bodyPr/>
                    <a:lstStyle/>
                    <a:p>
                      <a:pPr marL="0" algn="l" defTabSz="914400" rtl="0" eaLnBrk="1" latinLnBrk="0" hangingPunct="1"/>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Format </a:t>
                      </a:r>
                      <a:r>
                        <a:rPr lang="en-US" sz="1400" kern="1200" dirty="0" err="1" smtClean="0">
                          <a:solidFill>
                            <a:schemeClr val="dk1"/>
                          </a:solidFill>
                          <a:highlight>
                            <a:srgbClr val="00FFFF"/>
                          </a:highlight>
                          <a:latin typeface="Arial" pitchFamily="34" charset="0"/>
                          <a:ea typeface="+mn-ea"/>
                          <a:cs typeface="Arial" pitchFamily="34" charset="0"/>
                        </a:rPr>
                        <a:t>HashMap</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Daftar</a:t>
                      </a:r>
                      <a:r>
                        <a:rPr lang="en-US" sz="1400" kern="1200" dirty="0" smtClean="0">
                          <a:solidFill>
                            <a:schemeClr val="dk1"/>
                          </a:solidFill>
                          <a:highlight>
                            <a:srgbClr val="00FFFF"/>
                          </a:highlight>
                          <a:latin typeface="Arial" pitchFamily="34" charset="0"/>
                          <a:ea typeface="+mn-ea"/>
                          <a:cs typeface="Arial" pitchFamily="34" charset="0"/>
                        </a:rPr>
                        <a:t> </a:t>
                      </a:r>
                      <a:r>
                        <a:rPr lang="en-US" sz="1400" kern="1200" dirty="0" err="1" smtClean="0">
                          <a:solidFill>
                            <a:schemeClr val="dk1"/>
                          </a:solidFill>
                          <a:highlight>
                            <a:srgbClr val="00FFFF"/>
                          </a:highlight>
                          <a:latin typeface="Arial" pitchFamily="34" charset="0"/>
                          <a:ea typeface="+mn-ea"/>
                          <a:cs typeface="Arial" pitchFamily="34" charset="0"/>
                        </a:rPr>
                        <a:t>Siswa</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endParaRPr lang="en-US" sz="1400" kern="1200" dirty="0">
                        <a:solidFill>
                          <a:schemeClr val="dk1"/>
                        </a:solidFill>
                        <a:highlight>
                          <a:srgbClr val="00FFFF"/>
                        </a:highlight>
                        <a:latin typeface="Arial" pitchFamily="34" charset="0"/>
                        <a:ea typeface="+mn-ea"/>
                        <a:cs typeface="Arial" pitchFamily="34" charset="0"/>
                      </a:endParaRPr>
                    </a:p>
                  </a:txBody>
                  <a:tcPr/>
                </a:tc>
              </a:tr>
              <a:tr h="2375694">
                <a:tc>
                  <a:txBody>
                    <a:bodyPr/>
                    <a:lstStyle/>
                    <a:p>
                      <a:pPr marL="0" algn="l" defTabSz="914400" rtl="0" eaLnBrk="1" latinLnBrk="0" hangingPunct="1"/>
                      <a:r>
                        <a:rPr lang="fi-FI"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Wizzy 55 71 64</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Format </a:t>
                      </a:r>
                      <a:r>
                        <a:rPr lang="en-US" sz="1400" kern="1200" dirty="0" err="1" smtClean="0">
                          <a:solidFill>
                            <a:schemeClr val="dk1"/>
                          </a:solidFill>
                          <a:highlight>
                            <a:srgbClr val="00FFFF"/>
                          </a:highlight>
                          <a:latin typeface="Arial" pitchFamily="34" charset="0"/>
                          <a:ea typeface="+mn-ea"/>
                          <a:cs typeface="Arial" pitchFamily="34" charset="0"/>
                        </a:rPr>
                        <a:t>HashMap</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r>
                        <a:rPr lang="en-US" sz="1400" kern="1200" dirty="0" err="1" smtClean="0">
                          <a:solidFill>
                            <a:schemeClr val="dk1"/>
                          </a:solidFill>
                          <a:highlight>
                            <a:srgbClr val="00FFFF"/>
                          </a:highlight>
                          <a:latin typeface="Arial" pitchFamily="34" charset="0"/>
                          <a:ea typeface="+mn-ea"/>
                          <a:cs typeface="Arial" pitchFamily="34" charset="0"/>
                        </a:rPr>
                        <a:t>Wizzy</a:t>
                      </a:r>
                      <a:r>
                        <a:rPr lang="en-US" sz="1400" kern="1200" dirty="0" smtClean="0">
                          <a:solidFill>
                            <a:schemeClr val="dk1"/>
                          </a:solidFill>
                          <a:highlight>
                            <a:srgbClr val="00FFFF"/>
                          </a:highlight>
                          <a:latin typeface="Arial" pitchFamily="34" charset="0"/>
                          <a:ea typeface="+mn-ea"/>
                          <a:cs typeface="Arial" pitchFamily="34" charset="0"/>
                        </a:rPr>
                        <a:t>=[55, 71, 64]}</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Daftar</a:t>
                      </a:r>
                      <a:r>
                        <a:rPr lang="en-US" sz="1400" kern="1200" dirty="0" smtClean="0">
                          <a:solidFill>
                            <a:schemeClr val="dk1"/>
                          </a:solidFill>
                          <a:highlight>
                            <a:srgbClr val="00FFFF"/>
                          </a:highlight>
                          <a:latin typeface="Arial" pitchFamily="34" charset="0"/>
                          <a:ea typeface="+mn-ea"/>
                          <a:cs typeface="Arial" pitchFamily="34" charset="0"/>
                        </a:rPr>
                        <a:t> </a:t>
                      </a:r>
                      <a:r>
                        <a:rPr lang="en-US" sz="1400" kern="1200" dirty="0" err="1" smtClean="0">
                          <a:solidFill>
                            <a:schemeClr val="dk1"/>
                          </a:solidFill>
                          <a:highlight>
                            <a:srgbClr val="00FFFF"/>
                          </a:highlight>
                          <a:latin typeface="Arial" pitchFamily="34" charset="0"/>
                          <a:ea typeface="+mn-ea"/>
                          <a:cs typeface="Arial" pitchFamily="34" charset="0"/>
                        </a:rPr>
                        <a:t>Siswa</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Wizzy</a:t>
                      </a:r>
                      <a:r>
                        <a:rPr lang="en-US" sz="1400" kern="1200" dirty="0" smtClean="0">
                          <a:solidFill>
                            <a:schemeClr val="dk1"/>
                          </a:solidFill>
                          <a:highlight>
                            <a:srgbClr val="00FFFF"/>
                          </a:highlight>
                          <a:latin typeface="Arial" pitchFamily="34" charset="0"/>
                          <a:ea typeface="+mn-ea"/>
                          <a:cs typeface="Arial" pitchFamily="34" charset="0"/>
                        </a:rPr>
                        <a:t>: 55, 71, 64 -&gt; Lulus</a:t>
                      </a:r>
                      <a:endParaRPr lang="en-US" sz="1400" kern="1200" dirty="0">
                        <a:solidFill>
                          <a:schemeClr val="dk1"/>
                        </a:solidFill>
                        <a:highlight>
                          <a:srgbClr val="00FFFF"/>
                        </a:highligh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54184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18591909"/>
              </p:ext>
            </p:extLst>
          </p:nvPr>
        </p:nvGraphicFramePr>
        <p:xfrm>
          <a:off x="473528" y="1310739"/>
          <a:ext cx="8196944" cy="3426724"/>
        </p:xfrm>
        <a:graphic>
          <a:graphicData uri="http://schemas.openxmlformats.org/drawingml/2006/table">
            <a:tbl>
              <a:tblPr firstRow="1" bandRow="1">
                <a:tableStyleId>{5C22544A-7EE6-4342-B048-85BDC9FD1C3A}</a:tableStyleId>
              </a:tblPr>
              <a:tblGrid>
                <a:gridCol w="3396344"/>
                <a:gridCol w="4800600"/>
              </a:tblGrid>
              <a:tr h="348244">
                <a:tc>
                  <a:txBody>
                    <a:bodyPr/>
                    <a:lstStyle/>
                    <a:p>
                      <a:r>
                        <a:rPr lang="en-US" sz="1400" dirty="0" err="1" smtClean="0">
                          <a:latin typeface="Arial" pitchFamily="34" charset="0"/>
                          <a:cs typeface="Arial" pitchFamily="34" charset="0"/>
                        </a:rPr>
                        <a:t>Argumen</a:t>
                      </a:r>
                      <a:endParaRPr lang="en-US" sz="1400" dirty="0">
                        <a:latin typeface="Arial" pitchFamily="34" charset="0"/>
                        <a:cs typeface="Arial" pitchFamily="34" charset="0"/>
                      </a:endParaRPr>
                    </a:p>
                  </a:txBody>
                  <a:tcPr/>
                </a:tc>
                <a:tc>
                  <a:txBody>
                    <a:bodyPr/>
                    <a:lstStyle/>
                    <a:p>
                      <a:r>
                        <a:rPr lang="en-US" sz="1400" dirty="0" err="1" smtClean="0">
                          <a:latin typeface="Arial" pitchFamily="34" charset="0"/>
                          <a:cs typeface="Arial" pitchFamily="34" charset="0"/>
                        </a:rPr>
                        <a:t>Keluaran</a:t>
                      </a:r>
                      <a:endParaRPr lang="en-US" sz="1400" dirty="0">
                        <a:latin typeface="Arial" pitchFamily="34" charset="0"/>
                        <a:cs typeface="Arial" pitchFamily="34" charset="0"/>
                      </a:endParaRPr>
                    </a:p>
                  </a:txBody>
                  <a:tcPr/>
                </a:tc>
              </a:tr>
              <a:tr h="1917729">
                <a:tc>
                  <a:txBody>
                    <a:bodyPr/>
                    <a:lstStyle/>
                    <a:p>
                      <a:r>
                        <a:rPr lang="en-US"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Python 92 96 100 Java 100 92 92 C++ 88 96 92 Go 88 96 92 JavaScript 96 100 96 PHP 88 92 88</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US" sz="1400" kern="1200" dirty="0" smtClean="0">
                          <a:solidFill>
                            <a:schemeClr val="dk1"/>
                          </a:solidFill>
                          <a:highlight>
                            <a:srgbClr val="00FFFF"/>
                          </a:highlight>
                          <a:latin typeface="Arial" pitchFamily="34" charset="0"/>
                          <a:ea typeface="+mn-ea"/>
                          <a:cs typeface="Arial" pitchFamily="34" charset="0"/>
                        </a:rPr>
                        <a:t>Format </a:t>
                      </a:r>
                      <a:r>
                        <a:rPr lang="en-US" sz="1400" kern="1200" dirty="0" err="1" smtClean="0">
                          <a:solidFill>
                            <a:schemeClr val="dk1"/>
                          </a:solidFill>
                          <a:highlight>
                            <a:srgbClr val="00FFFF"/>
                          </a:highlight>
                          <a:latin typeface="Arial" pitchFamily="34" charset="0"/>
                          <a:ea typeface="+mn-ea"/>
                          <a:cs typeface="Arial" pitchFamily="34" charset="0"/>
                        </a:rPr>
                        <a:t>HashMap</a:t>
                      </a:r>
                      <a:r>
                        <a:rPr lang="en-US" sz="1400" kern="1200" dirty="0" smtClean="0">
                          <a:solidFill>
                            <a:schemeClr val="dk1"/>
                          </a:solidFill>
                          <a:highlight>
                            <a:srgbClr val="00FFFF"/>
                          </a:highlight>
                          <a:latin typeface="Arial" pitchFamily="34" charset="0"/>
                          <a:ea typeface="+mn-ea"/>
                          <a:cs typeface="Arial" pitchFamily="34" charset="0"/>
                        </a:rPr>
                        <a:t>:</a:t>
                      </a:r>
                    </a:p>
                    <a:p>
                      <a:r>
                        <a:rPr lang="en-US" sz="1400" kern="1200" dirty="0" smtClean="0">
                          <a:solidFill>
                            <a:schemeClr val="dk1"/>
                          </a:solidFill>
                          <a:highlight>
                            <a:srgbClr val="00FFFF"/>
                          </a:highlight>
                          <a:latin typeface="Arial" pitchFamily="34" charset="0"/>
                          <a:ea typeface="+mn-ea"/>
                          <a:cs typeface="Arial" pitchFamily="34" charset="0"/>
                        </a:rPr>
                        <a:t>---------------</a:t>
                      </a:r>
                    </a:p>
                    <a:p>
                      <a:r>
                        <a:rPr lang="en-US" sz="1400" kern="1200" dirty="0" smtClean="0">
                          <a:solidFill>
                            <a:schemeClr val="dk1"/>
                          </a:solidFill>
                          <a:highlight>
                            <a:srgbClr val="00FFFF"/>
                          </a:highlight>
                          <a:latin typeface="Arial" pitchFamily="34" charset="0"/>
                          <a:ea typeface="+mn-ea"/>
                          <a:cs typeface="Arial" pitchFamily="34" charset="0"/>
                        </a:rPr>
                        <a:t>{Java=[100, 92, 92], C++=[88, 96, 92], JavaScript=[96, 100, 96], Go=[88, 96, 92], PHP=[88, 92, 88], Python=[92, 96, 100]}</a:t>
                      </a:r>
                    </a:p>
                    <a:p>
                      <a:endParaRPr lang="en-US" sz="1400" kern="1200" dirty="0" smtClean="0">
                        <a:solidFill>
                          <a:schemeClr val="dk1"/>
                        </a:solidFill>
                        <a:highlight>
                          <a:srgbClr val="00FFFF"/>
                        </a:highlight>
                        <a:latin typeface="Arial" pitchFamily="34" charset="0"/>
                        <a:ea typeface="+mn-ea"/>
                        <a:cs typeface="Arial" pitchFamily="34" charset="0"/>
                      </a:endParaRPr>
                    </a:p>
                    <a:p>
                      <a:r>
                        <a:rPr lang="en-US" sz="1400" kern="1200" dirty="0" err="1" smtClean="0">
                          <a:solidFill>
                            <a:schemeClr val="dk1"/>
                          </a:solidFill>
                          <a:highlight>
                            <a:srgbClr val="00FFFF"/>
                          </a:highlight>
                          <a:latin typeface="Arial" pitchFamily="34" charset="0"/>
                          <a:ea typeface="+mn-ea"/>
                          <a:cs typeface="Arial" pitchFamily="34" charset="0"/>
                        </a:rPr>
                        <a:t>Daftar</a:t>
                      </a:r>
                      <a:r>
                        <a:rPr lang="en-US" sz="1400" kern="1200" dirty="0" smtClean="0">
                          <a:solidFill>
                            <a:schemeClr val="dk1"/>
                          </a:solidFill>
                          <a:highlight>
                            <a:srgbClr val="00FFFF"/>
                          </a:highlight>
                          <a:latin typeface="Arial" pitchFamily="34" charset="0"/>
                          <a:ea typeface="+mn-ea"/>
                          <a:cs typeface="Arial" pitchFamily="34" charset="0"/>
                        </a:rPr>
                        <a:t> </a:t>
                      </a:r>
                      <a:r>
                        <a:rPr lang="en-US" sz="1400" kern="1200" dirty="0" err="1" smtClean="0">
                          <a:solidFill>
                            <a:schemeClr val="dk1"/>
                          </a:solidFill>
                          <a:highlight>
                            <a:srgbClr val="00FFFF"/>
                          </a:highlight>
                          <a:latin typeface="Arial" pitchFamily="34" charset="0"/>
                          <a:ea typeface="+mn-ea"/>
                          <a:cs typeface="Arial" pitchFamily="34" charset="0"/>
                        </a:rPr>
                        <a:t>Siswa</a:t>
                      </a:r>
                      <a:r>
                        <a:rPr lang="en-US" sz="1400" kern="1200" dirty="0" smtClean="0">
                          <a:solidFill>
                            <a:schemeClr val="dk1"/>
                          </a:solidFill>
                          <a:highlight>
                            <a:srgbClr val="00FFFF"/>
                          </a:highlight>
                          <a:latin typeface="Arial" pitchFamily="34" charset="0"/>
                          <a:ea typeface="+mn-ea"/>
                          <a:cs typeface="Arial" pitchFamily="34" charset="0"/>
                        </a:rPr>
                        <a:t>:</a:t>
                      </a:r>
                    </a:p>
                    <a:p>
                      <a:r>
                        <a:rPr lang="en-US" sz="1400" kern="1200" dirty="0" smtClean="0">
                          <a:solidFill>
                            <a:schemeClr val="dk1"/>
                          </a:solidFill>
                          <a:highlight>
                            <a:srgbClr val="00FFFF"/>
                          </a:highlight>
                          <a:latin typeface="Arial" pitchFamily="34" charset="0"/>
                          <a:ea typeface="+mn-ea"/>
                          <a:cs typeface="Arial" pitchFamily="34" charset="0"/>
                        </a:rPr>
                        <a:t>-------------</a:t>
                      </a:r>
                    </a:p>
                    <a:p>
                      <a:r>
                        <a:rPr lang="en-US" sz="1400" kern="1200" dirty="0" smtClean="0">
                          <a:solidFill>
                            <a:schemeClr val="dk1"/>
                          </a:solidFill>
                          <a:highlight>
                            <a:srgbClr val="00FFFF"/>
                          </a:highlight>
                          <a:latin typeface="Arial" pitchFamily="34" charset="0"/>
                          <a:ea typeface="+mn-ea"/>
                          <a:cs typeface="Arial" pitchFamily="34" charset="0"/>
                        </a:rPr>
                        <a:t>Java: 100, 92, 92 -&gt; Lulus</a:t>
                      </a:r>
                    </a:p>
                    <a:p>
                      <a:r>
                        <a:rPr lang="en-US" sz="1400" kern="1200" dirty="0" smtClean="0">
                          <a:solidFill>
                            <a:schemeClr val="dk1"/>
                          </a:solidFill>
                          <a:highlight>
                            <a:srgbClr val="00FFFF"/>
                          </a:highlight>
                          <a:latin typeface="Arial" pitchFamily="34" charset="0"/>
                          <a:ea typeface="+mn-ea"/>
                          <a:cs typeface="Arial" pitchFamily="34" charset="0"/>
                        </a:rPr>
                        <a:t>C++: 88, 96, 92 -&gt; Lulus</a:t>
                      </a:r>
                    </a:p>
                    <a:p>
                      <a:r>
                        <a:rPr lang="en-US" sz="1400" kern="1200" dirty="0" smtClean="0">
                          <a:solidFill>
                            <a:schemeClr val="dk1"/>
                          </a:solidFill>
                          <a:highlight>
                            <a:srgbClr val="00FFFF"/>
                          </a:highlight>
                          <a:latin typeface="Arial" pitchFamily="34" charset="0"/>
                          <a:ea typeface="+mn-ea"/>
                          <a:cs typeface="Arial" pitchFamily="34" charset="0"/>
                        </a:rPr>
                        <a:t>JavaScript: 96, 100, 96 -&gt; Lulus</a:t>
                      </a:r>
                    </a:p>
                    <a:p>
                      <a:r>
                        <a:rPr lang="en-US" sz="1400" kern="1200" dirty="0" smtClean="0">
                          <a:solidFill>
                            <a:schemeClr val="dk1"/>
                          </a:solidFill>
                          <a:highlight>
                            <a:srgbClr val="00FFFF"/>
                          </a:highlight>
                          <a:latin typeface="Arial" pitchFamily="34" charset="0"/>
                          <a:ea typeface="+mn-ea"/>
                          <a:cs typeface="Arial" pitchFamily="34" charset="0"/>
                        </a:rPr>
                        <a:t>Go: 88, 96, 92 -&gt; Lulus</a:t>
                      </a:r>
                    </a:p>
                    <a:p>
                      <a:r>
                        <a:rPr lang="en-US" sz="1400" kern="1200" dirty="0" smtClean="0">
                          <a:solidFill>
                            <a:schemeClr val="dk1"/>
                          </a:solidFill>
                          <a:highlight>
                            <a:srgbClr val="00FFFF"/>
                          </a:highlight>
                          <a:latin typeface="Arial" pitchFamily="34" charset="0"/>
                          <a:ea typeface="+mn-ea"/>
                          <a:cs typeface="Arial" pitchFamily="34" charset="0"/>
                        </a:rPr>
                        <a:t>PHP: 88, 92, 88 -&gt; Lulus</a:t>
                      </a:r>
                    </a:p>
                    <a:p>
                      <a:r>
                        <a:rPr lang="en-US" sz="1400" kern="1200" dirty="0" smtClean="0">
                          <a:solidFill>
                            <a:schemeClr val="dk1"/>
                          </a:solidFill>
                          <a:highlight>
                            <a:srgbClr val="00FFFF"/>
                          </a:highlight>
                          <a:latin typeface="Arial" pitchFamily="34" charset="0"/>
                          <a:ea typeface="+mn-ea"/>
                          <a:cs typeface="Arial" pitchFamily="34" charset="0"/>
                        </a:rPr>
                        <a:t>Python: 92, 96, 100 -&gt; Lulus</a:t>
                      </a:r>
                      <a:endParaRPr lang="en-US" sz="1400" kern="1200" dirty="0">
                        <a:solidFill>
                          <a:schemeClr val="dk1"/>
                        </a:solidFill>
                        <a:highlight>
                          <a:srgbClr val="00FFFF"/>
                        </a:highligh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51859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8CF6C-FB6D-43F4-9F34-74CE9B74543B}"/>
              </a:ext>
            </a:extLst>
          </p:cNvPr>
          <p:cNvSpPr>
            <a:spLocks noGrp="1"/>
          </p:cNvSpPr>
          <p:nvPr>
            <p:ph type="title"/>
          </p:nvPr>
        </p:nvSpPr>
        <p:spPr/>
        <p:txBody>
          <a:bodyPr/>
          <a:lstStyle/>
          <a:p>
            <a:r>
              <a:rPr lang="en-US"/>
              <a:t>Pengumpulan</a:t>
            </a:r>
            <a:endParaRPr lang="en-ID"/>
          </a:p>
        </p:txBody>
      </p:sp>
      <p:sp>
        <p:nvSpPr>
          <p:cNvPr id="3" name="Text Placeholder 2">
            <a:extLst>
              <a:ext uri="{FF2B5EF4-FFF2-40B4-BE49-F238E27FC236}">
                <a16:creationId xmlns="" xmlns:a16="http://schemas.microsoft.com/office/drawing/2014/main" id="{2387C70C-C83A-46F4-B5B6-9D3FD1949FF3}"/>
              </a:ext>
            </a:extLst>
          </p:cNvPr>
          <p:cNvSpPr>
            <a:spLocks noGrp="1"/>
          </p:cNvSpPr>
          <p:nvPr>
            <p:ph type="body" sz="quarter" idx="10"/>
          </p:nvPr>
        </p:nvSpPr>
        <p:spPr/>
        <p:txBody>
          <a:bodyPr/>
          <a:lstStyle/>
          <a:p>
            <a:r>
              <a:rPr lang="en-ID"/>
              <a:t>Kumpulkan berkas kode Java (i.e., *.java) Anda ke tempat pengumpulan yang disediakan di e-learning sebelum batas akhir waktu pengumpulan. </a:t>
            </a:r>
          </a:p>
          <a:p>
            <a:endParaRPr lang="en-ID"/>
          </a:p>
          <a:p>
            <a:r>
              <a:rPr lang="en-ID"/>
              <a:t>Perhatikan panduan penilaian di slide berikutnya. </a:t>
            </a:r>
          </a:p>
        </p:txBody>
      </p:sp>
    </p:spTree>
    <p:extLst>
      <p:ext uri="{BB962C8B-B14F-4D97-AF65-F5344CB8AC3E}">
        <p14:creationId xmlns:p14="http://schemas.microsoft.com/office/powerpoint/2010/main" val="42478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91484-9543-4B73-B575-F1B8B7EBB652}"/>
              </a:ext>
            </a:extLst>
          </p:cNvPr>
          <p:cNvSpPr>
            <a:spLocks noGrp="1"/>
          </p:cNvSpPr>
          <p:nvPr>
            <p:ph type="title"/>
          </p:nvPr>
        </p:nvSpPr>
        <p:spPr/>
        <p:txBody>
          <a:bodyPr/>
          <a:lstStyle/>
          <a:p>
            <a:r>
              <a:rPr lang="en-US"/>
              <a:t>Penilaian</a:t>
            </a:r>
            <a:endParaRPr lang="en-ID"/>
          </a:p>
        </p:txBody>
      </p:sp>
      <p:graphicFrame>
        <p:nvGraphicFramePr>
          <p:cNvPr id="5" name="Table 4">
            <a:extLst>
              <a:ext uri="{FF2B5EF4-FFF2-40B4-BE49-F238E27FC236}">
                <a16:creationId xmlns="" xmlns:a16="http://schemas.microsoft.com/office/drawing/2014/main" id="{6601FAAD-39E6-4A6D-AA8F-888F81CFB66E}"/>
              </a:ext>
            </a:extLst>
          </p:cNvPr>
          <p:cNvGraphicFramePr>
            <a:graphicFrameLocks noGrp="1"/>
          </p:cNvGraphicFramePr>
          <p:nvPr>
            <p:extLst>
              <p:ext uri="{D42A27DB-BD31-4B8C-83A1-F6EECF244321}">
                <p14:modId xmlns:p14="http://schemas.microsoft.com/office/powerpoint/2010/main" val="493730390"/>
              </p:ext>
            </p:extLst>
          </p:nvPr>
        </p:nvGraphicFramePr>
        <p:xfrm>
          <a:off x="1776549" y="1252360"/>
          <a:ext cx="7236822" cy="4765040"/>
        </p:xfrm>
        <a:graphic>
          <a:graphicData uri="http://schemas.openxmlformats.org/drawingml/2006/table">
            <a:tbl>
              <a:tblPr firstRow="1" bandRow="1">
                <a:tableStyleId>{EB344D84-9AFB-497E-A393-DC336BA19D2E}</a:tableStyleId>
              </a:tblPr>
              <a:tblGrid>
                <a:gridCol w="799017">
                  <a:extLst>
                    <a:ext uri="{9D8B030D-6E8A-4147-A177-3AD203B41FA5}">
                      <a16:colId xmlns="" xmlns:a16="http://schemas.microsoft.com/office/drawing/2014/main" val="1559748516"/>
                    </a:ext>
                  </a:extLst>
                </a:gridCol>
                <a:gridCol w="6437805">
                  <a:extLst>
                    <a:ext uri="{9D8B030D-6E8A-4147-A177-3AD203B41FA5}">
                      <a16:colId xmlns="" xmlns:a16="http://schemas.microsoft.com/office/drawing/2014/main" val="2197654118"/>
                    </a:ext>
                  </a:extLst>
                </a:gridCol>
              </a:tblGrid>
              <a:tr h="370840">
                <a:tc>
                  <a:txBody>
                    <a:bodyPr/>
                    <a:lstStyle/>
                    <a:p>
                      <a:pPr algn="ctr"/>
                      <a:r>
                        <a:rPr lang="en-US" sz="1800" dirty="0" err="1"/>
                        <a:t>Nilai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err="1"/>
                        <a:t>Kriteria</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919568576"/>
                  </a:ext>
                </a:extLst>
              </a:tr>
              <a:tr h="370840">
                <a:tc>
                  <a:txBody>
                    <a:bodyPr/>
                    <a:lstStyle/>
                    <a:p>
                      <a:pPr algn="ctr"/>
                      <a:r>
                        <a:rPr lang="en-US" sz="1600" dirty="0"/>
                        <a:t>100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Anda</a:t>
                      </a:r>
                      <a:r>
                        <a:rPr lang="en-US" sz="1600" dirty="0"/>
                        <a:t> </a:t>
                      </a:r>
                      <a:r>
                        <a:rPr lang="en-US" sz="1600" dirty="0" err="1"/>
                        <a:t>berhasil</a:t>
                      </a:r>
                      <a:r>
                        <a:rPr lang="en-US" sz="1600" dirty="0"/>
                        <a:t> </a:t>
                      </a:r>
                      <a:r>
                        <a:rPr lang="en-US" sz="1600" dirty="0" err="1"/>
                        <a:t>memenuhi</a:t>
                      </a:r>
                      <a:r>
                        <a:rPr lang="en-US" sz="1600" dirty="0"/>
                        <a:t> </a:t>
                      </a:r>
                      <a:r>
                        <a:rPr lang="en-US" sz="1600" dirty="0" err="1"/>
                        <a:t>setiap</a:t>
                      </a:r>
                      <a:r>
                        <a:rPr lang="en-US" sz="1600" dirty="0"/>
                        <a:t> </a:t>
                      </a:r>
                      <a:r>
                        <a:rPr lang="en-US" sz="1600" dirty="0" err="1"/>
                        <a:t>kriteria</a:t>
                      </a:r>
                      <a:r>
                        <a:rPr lang="en-US" sz="1600" dirty="0"/>
                        <a:t> yang </a:t>
                      </a:r>
                      <a:r>
                        <a:rPr lang="en-US" sz="1600" dirty="0" err="1"/>
                        <a:t>diberikan</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3357314903"/>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ada</a:t>
                      </a:r>
                      <a:r>
                        <a:rPr lang="en-US" sz="1600" dirty="0"/>
                        <a:t> </a:t>
                      </a:r>
                      <a:r>
                        <a:rPr lang="en-US" sz="1600" dirty="0" err="1"/>
                        <a:t>indikasi</a:t>
                      </a:r>
                      <a:r>
                        <a:rPr lang="en-US" sz="1600" dirty="0"/>
                        <a:t> </a:t>
                      </a:r>
                      <a:r>
                        <a:rPr lang="en-US" sz="1600" dirty="0" err="1"/>
                        <a:t>plagiat</a:t>
                      </a:r>
                      <a:r>
                        <a:rPr lang="en-US" sz="1600" dirty="0"/>
                        <a:t>;</a:t>
                      </a:r>
                      <a:r>
                        <a:rPr lang="en-US" sz="1600" baseline="0" dirty="0"/>
                        <a:t> </a:t>
                      </a:r>
                      <a:r>
                        <a:rPr lang="en-US" sz="1600" baseline="0" dirty="0" err="1"/>
                        <a:t>nilai</a:t>
                      </a:r>
                      <a:r>
                        <a:rPr lang="en-US" sz="1600" baseline="0" dirty="0"/>
                        <a:t> </a:t>
                      </a:r>
                      <a:r>
                        <a:rPr lang="en-US" sz="1600" baseline="0" err="1"/>
                        <a:t>sikap</a:t>
                      </a:r>
                      <a:r>
                        <a:rPr lang="en-US" sz="1600" baseline="0"/>
                        <a:t> juga dikurangi </a:t>
                      </a:r>
                      <a:r>
                        <a:rPr lang="en-US" sz="1600" baseline="0" err="1"/>
                        <a:t>sebesar</a:t>
                      </a:r>
                      <a:r>
                        <a:rPr lang="en-US" sz="1600" baseline="0"/>
                        <a:t> 25 </a:t>
                      </a:r>
                      <a:r>
                        <a:rPr lang="en-US" sz="1600" baseline="0" dirty="0" err="1"/>
                        <a:t>poin</a:t>
                      </a:r>
                      <a:r>
                        <a:rPr lang="en-US" sz="1600" baseline="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1521957565"/>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err="1"/>
                        <a:t>berkas</a:t>
                      </a:r>
                      <a:r>
                        <a:rPr lang="en-US" sz="1600"/>
                        <a:t> tidak </a:t>
                      </a:r>
                      <a:r>
                        <a:rPr lang="en-US" sz="1600" dirty="0" err="1"/>
                        <a:t>menjawab</a:t>
                      </a:r>
                      <a:r>
                        <a:rPr lang="en-US" sz="1600" dirty="0"/>
                        <a:t> </a:t>
                      </a:r>
                      <a:r>
                        <a:rPr lang="en-US" sz="1600" dirty="0" err="1"/>
                        <a:t>pertanyaan</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2651718588"/>
                  </a:ext>
                </a:extLst>
              </a:tr>
              <a:tr h="370840">
                <a:tc>
                  <a:txBody>
                    <a:bodyPr/>
                    <a:lstStyle/>
                    <a:p>
                      <a:pPr algn="ctr"/>
                      <a:r>
                        <a:rPr lang="en-US"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program </a:t>
                      </a:r>
                      <a:r>
                        <a:rPr lang="en-US" sz="1600" dirty="0" err="1"/>
                        <a:t>tidak</a:t>
                      </a:r>
                      <a:r>
                        <a:rPr lang="en-US" sz="1600" dirty="0"/>
                        <a:t> </a:t>
                      </a:r>
                      <a:r>
                        <a:rPr lang="id-ID" sz="1600" dirty="0"/>
                        <a:t>terdapat </a:t>
                      </a:r>
                      <a:r>
                        <a:rPr lang="en-US" sz="1600" dirty="0" err="1" smtClean="0"/>
                        <a:t>struktur</a:t>
                      </a:r>
                      <a:r>
                        <a:rPr lang="en-US" sz="1600" baseline="0" dirty="0" smtClean="0"/>
                        <a:t> data </a:t>
                      </a:r>
                      <a:r>
                        <a:rPr lang="en-US" sz="1600" baseline="0" dirty="0" err="1" smtClean="0"/>
                        <a:t>HashMap</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10004"/>
                  </a:ext>
                </a:extLst>
              </a:tr>
              <a:tr h="370840">
                <a:tc>
                  <a:txBody>
                    <a:bodyPr/>
                    <a:lstStyle/>
                    <a:p>
                      <a:pPr algn="ctr"/>
                      <a:r>
                        <a:rPr lang="id-ID" sz="1600" dirty="0"/>
                        <a:t>0</a:t>
                      </a:r>
                      <a:endParaRPr lang="en-US" sz="1600" dirty="0">
                        <a:latin typeface="+mn-lt"/>
                        <a:cs typeface="Times New Roman" panose="02020603050405020304" pitchFamily="18" charset="0"/>
                      </a:endParaRPr>
                    </a:p>
                  </a:txBody>
                  <a:tcPr/>
                </a:tc>
                <a:tc>
                  <a:txBody>
                    <a:bodyPr/>
                    <a:lstStyle/>
                    <a:p>
                      <a:r>
                        <a:rPr lang="en-US" sz="1600" dirty="0" err="1"/>
                        <a:t>Jika</a:t>
                      </a:r>
                      <a:r>
                        <a:rPr lang="en-US" sz="1600" dirty="0"/>
                        <a:t> </a:t>
                      </a:r>
                      <a:r>
                        <a:rPr lang="en-US" sz="1600" dirty="0" err="1"/>
                        <a:t>nama</a:t>
                      </a:r>
                      <a:r>
                        <a:rPr lang="en-US" sz="1600" dirty="0"/>
                        <a:t> </a:t>
                      </a:r>
                      <a:r>
                        <a:rPr lang="en-US" sz="1600" dirty="0" err="1"/>
                        <a:t>berkas</a:t>
                      </a:r>
                      <a:r>
                        <a:rPr lang="en-US" sz="1600" dirty="0"/>
                        <a:t> </a:t>
                      </a:r>
                      <a:r>
                        <a:rPr lang="en-US" sz="1600" dirty="0" err="1"/>
                        <a:t>tidak</a:t>
                      </a:r>
                      <a:r>
                        <a:rPr lang="en-US" sz="1600" dirty="0"/>
                        <a:t> </a:t>
                      </a:r>
                      <a:r>
                        <a:rPr lang="en-US" sz="1600" dirty="0" err="1"/>
                        <a:t>sesuai</a:t>
                      </a:r>
                      <a:r>
                        <a:rPr lang="en-US" sz="1600" dirty="0"/>
                        <a:t> </a:t>
                      </a:r>
                      <a:r>
                        <a:rPr lang="en-US" sz="1600" dirty="0" err="1"/>
                        <a:t>dengan</a:t>
                      </a:r>
                      <a:r>
                        <a:rPr lang="id-ID" sz="1600" dirty="0"/>
                        <a:t> format</a:t>
                      </a:r>
                      <a:r>
                        <a:rPr lang="en-US" sz="1600" dirty="0"/>
                        <a:t> yang di </a:t>
                      </a:r>
                      <a:r>
                        <a:rPr lang="en-US" sz="1600" dirty="0" err="1"/>
                        <a:t>tentukan</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10005"/>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r>
                        <a:rPr lang="en-US" sz="1600"/>
                        <a:t>Jika program tidak </a:t>
                      </a:r>
                      <a:r>
                        <a:rPr lang="en-US" sz="1600" dirty="0" err="1"/>
                        <a:t>memiliki</a:t>
                      </a:r>
                      <a:r>
                        <a:rPr lang="en-US" sz="1600" dirty="0"/>
                        <a:t> </a:t>
                      </a:r>
                      <a:r>
                        <a:rPr lang="en-US" sz="1600" dirty="0" err="1"/>
                        <a:t>komentar</a:t>
                      </a:r>
                      <a:r>
                        <a:rPr lang="en-US" sz="1600" dirty="0"/>
                        <a:t> </a:t>
                      </a:r>
                      <a:r>
                        <a:rPr lang="en-US" sz="1600" dirty="0" err="1"/>
                        <a:t>berisi</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3867142776"/>
                  </a:ext>
                </a:extLst>
              </a:tr>
              <a:tr h="370840">
                <a:tc>
                  <a:txBody>
                    <a:bodyPr/>
                    <a:lstStyle/>
                    <a:p>
                      <a:pPr algn="ctr"/>
                      <a:r>
                        <a:rPr lang="en-US" sz="1600" dirty="0"/>
                        <a:t>-10</a:t>
                      </a:r>
                      <a:endParaRPr lang="en-US" sz="16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Jika program tidak </a:t>
                      </a:r>
                      <a:r>
                        <a:rPr lang="en-US" sz="1600" dirty="0" err="1"/>
                        <a:t>mencetak</a:t>
                      </a:r>
                      <a:r>
                        <a:rPr lang="en-US" sz="1600" dirty="0"/>
                        <a:t> </a:t>
                      </a:r>
                      <a:r>
                        <a:rPr lang="en-US" sz="1600" err="1"/>
                        <a:t>nama</a:t>
                      </a:r>
                      <a:r>
                        <a:rPr lang="en-US" sz="1600"/>
                        <a:t> lengkap atau NPM</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3260984169"/>
                  </a:ext>
                </a:extLst>
              </a:tr>
              <a:tr h="370840">
                <a:tc>
                  <a:txBody>
                    <a:bodyPr/>
                    <a:lstStyle/>
                    <a:p>
                      <a:pPr algn="ctr"/>
                      <a:r>
                        <a:rPr lang="en-US" sz="1600" dirty="0"/>
                        <a:t>-5</a:t>
                      </a:r>
                      <a:endParaRPr lang="en-US" sz="1600" dirty="0">
                        <a:latin typeface="+mn-lt"/>
                        <a:cs typeface="Times New Roman" panose="02020603050405020304" pitchFamily="18" charset="0"/>
                      </a:endParaRPr>
                    </a:p>
                  </a:txBody>
                  <a:tcPr/>
                </a:tc>
                <a:tc>
                  <a:txBody>
                    <a:bodyPr/>
                    <a:lstStyle/>
                    <a:p>
                      <a:pPr marL="342900" indent="-342900">
                        <a:buFont typeface="+mj-lt"/>
                        <a:buAutoNum type="arabicPeriod"/>
                      </a:pPr>
                      <a:r>
                        <a:rPr lang="en-US" sz="1600" dirty="0" err="1"/>
                        <a:t>Jika</a:t>
                      </a:r>
                      <a:r>
                        <a:rPr lang="en-US" sz="1600" dirty="0"/>
                        <a:t> </a:t>
                      </a:r>
                      <a:r>
                        <a:rPr lang="en-US" sz="1600" dirty="0" err="1"/>
                        <a:t>mencetak</a:t>
                      </a:r>
                      <a:r>
                        <a:rPr lang="en-US" sz="1600" dirty="0"/>
                        <a:t> </a:t>
                      </a:r>
                      <a:r>
                        <a:rPr lang="en-US" sz="1600" dirty="0" err="1"/>
                        <a:t>spasi</a:t>
                      </a:r>
                      <a:r>
                        <a:rPr lang="en-US" sz="1600" dirty="0"/>
                        <a:t> (“ ”)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setelah</a:t>
                      </a:r>
                      <a:r>
                        <a:rPr lang="en-US" sz="1600" dirty="0"/>
                        <a:t> </a:t>
                      </a:r>
                      <a:r>
                        <a:rPr lang="en-US" sz="1600" dirty="0" err="1"/>
                        <a:t>tanda</a:t>
                      </a:r>
                      <a:r>
                        <a:rPr lang="en-US" sz="1600" dirty="0"/>
                        <a:t> </a:t>
                      </a:r>
                      <a:r>
                        <a:rPr lang="en-US" sz="1600" dirty="0" err="1"/>
                        <a:t>kurung</a:t>
                      </a:r>
                      <a:r>
                        <a:rPr lang="en-US" sz="1600" dirty="0"/>
                        <a:t> </a:t>
                      </a:r>
                      <a:r>
                        <a:rPr lang="en-US" sz="1600" dirty="0" err="1"/>
                        <a:t>buka</a:t>
                      </a:r>
                      <a:r>
                        <a:rPr lang="en-US" sz="1600" dirty="0"/>
                        <a:t> (“( ”) </a:t>
                      </a:r>
                      <a:r>
                        <a:rPr lang="en-US" sz="1600" dirty="0" err="1"/>
                        <a:t>atau</a:t>
                      </a:r>
                      <a:r>
                        <a:rPr lang="en-US" sz="1600" dirty="0"/>
                        <a:t> </a:t>
                      </a:r>
                      <a:r>
                        <a:rPr lang="en-US" sz="1600" dirty="0" err="1"/>
                        <a:t>sebelum</a:t>
                      </a:r>
                      <a:r>
                        <a:rPr lang="en-US" sz="1600" dirty="0"/>
                        <a:t> </a:t>
                      </a:r>
                      <a:r>
                        <a:rPr lang="en-US" sz="1600" dirty="0" err="1"/>
                        <a:t>tanda</a:t>
                      </a:r>
                      <a:r>
                        <a:rPr lang="en-US" sz="1600" dirty="0"/>
                        <a:t> </a:t>
                      </a:r>
                      <a:r>
                        <a:rPr lang="en-US" sz="1600" dirty="0" err="1"/>
                        <a:t>kurung</a:t>
                      </a:r>
                      <a:r>
                        <a:rPr lang="en-US" sz="1600" dirty="0"/>
                        <a:t> </a:t>
                      </a:r>
                      <a:r>
                        <a:rPr lang="en-US" sz="1600" dirty="0" err="1"/>
                        <a:t>tutup</a:t>
                      </a:r>
                      <a:r>
                        <a:rPr lang="en-US" sz="1600" dirty="0"/>
                        <a:t> (“ )”), </a:t>
                      </a:r>
                      <a:r>
                        <a:rPr lang="en-US" sz="1600" dirty="0" err="1"/>
                        <a:t>atau</a:t>
                      </a:r>
                      <a:endParaRPr lang="en-US" sz="1600" dirty="0"/>
                    </a:p>
                    <a:p>
                      <a:pPr marL="342900" indent="-342900">
                        <a:buFont typeface="+mj-lt"/>
                        <a:buAutoNum type="arabicPeriod"/>
                      </a:pPr>
                      <a:r>
                        <a:rPr lang="en-US" sz="1600" dirty="0" err="1"/>
                        <a:t>menggunakan</a:t>
                      </a:r>
                      <a:r>
                        <a:rPr lang="en-US" sz="1600" dirty="0"/>
                        <a:t> </a:t>
                      </a:r>
                      <a:r>
                        <a:rPr lang="en-US" sz="1600" dirty="0" err="1"/>
                        <a:t>spasi</a:t>
                      </a:r>
                      <a:r>
                        <a:rPr lang="en-US" sz="1600" dirty="0"/>
                        <a:t> </a:t>
                      </a:r>
                      <a:r>
                        <a:rPr lang="en-US" sz="1600" dirty="0" err="1"/>
                        <a:t>sebelum</a:t>
                      </a:r>
                      <a:r>
                        <a:rPr lang="en-US" sz="1600" dirty="0"/>
                        <a:t>/</a:t>
                      </a:r>
                      <a:r>
                        <a:rPr lang="en-US" sz="1600" dirty="0" err="1"/>
                        <a:t>sesudah</a:t>
                      </a:r>
                      <a:r>
                        <a:rPr lang="en-US" sz="1600" dirty="0"/>
                        <a:t> </a:t>
                      </a:r>
                      <a:r>
                        <a:rPr lang="en-US" sz="1600" dirty="0" err="1"/>
                        <a:t>tanda</a:t>
                      </a:r>
                      <a:r>
                        <a:rPr lang="en-US" sz="1600" dirty="0"/>
                        <a:t> strip (“ - ”).</a:t>
                      </a:r>
                    </a:p>
                    <a:p>
                      <a:r>
                        <a:rPr lang="en-US" sz="1600" dirty="0" err="1"/>
                        <a:t>Penggunaan</a:t>
                      </a:r>
                      <a:r>
                        <a:rPr lang="en-US" sz="1600" dirty="0"/>
                        <a:t> </a:t>
                      </a:r>
                      <a:r>
                        <a:rPr lang="en-US" sz="1600" dirty="0" err="1"/>
                        <a:t>spasi</a:t>
                      </a:r>
                      <a:r>
                        <a:rPr lang="en-US" sz="1600" dirty="0"/>
                        <a:t> </a:t>
                      </a:r>
                      <a:r>
                        <a:rPr lang="en-US" sz="1600" dirty="0" err="1"/>
                        <a:t>sebelum</a:t>
                      </a:r>
                      <a:r>
                        <a:rPr lang="en-US" sz="1600" dirty="0"/>
                        <a:t>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diperbolehkan</a:t>
                      </a:r>
                      <a:r>
                        <a:rPr lang="en-US" sz="1600" dirty="0"/>
                        <a:t> </a:t>
                      </a:r>
                      <a:r>
                        <a:rPr lang="en-US" sz="1600" dirty="0" err="1"/>
                        <a:t>untuk</a:t>
                      </a:r>
                      <a:r>
                        <a:rPr lang="en-US" sz="1600" dirty="0"/>
                        <a:t> </a:t>
                      </a:r>
                      <a:r>
                        <a:rPr lang="en-US" sz="1600" dirty="0" err="1"/>
                        <a:t>keperluan</a:t>
                      </a:r>
                      <a:r>
                        <a:rPr lang="en-US" sz="1600" dirty="0"/>
                        <a:t> formatting, </a:t>
                      </a:r>
                      <a:r>
                        <a:rPr lang="en-US" sz="1600" dirty="0" err="1"/>
                        <a:t>contoh:Anda</a:t>
                      </a:r>
                      <a:r>
                        <a:rPr lang="en-US" sz="1600" dirty="0"/>
                        <a:t> </a:t>
                      </a:r>
                      <a:r>
                        <a:rPr lang="en-US" sz="1600" dirty="0" err="1"/>
                        <a:t>mau</a:t>
                      </a:r>
                      <a:r>
                        <a:rPr lang="en-US" sz="1600" dirty="0"/>
                        <a:t> </a:t>
                      </a:r>
                      <a:r>
                        <a:rPr lang="en-US" sz="1600" dirty="0" err="1"/>
                        <a:t>mengatur</a:t>
                      </a:r>
                      <a:r>
                        <a:rPr lang="en-US" sz="1600" dirty="0"/>
                        <a:t> agar </a:t>
                      </a:r>
                      <a:r>
                        <a:rPr lang="en-US" sz="1600" dirty="0" err="1"/>
                        <a:t>tanda</a:t>
                      </a:r>
                      <a:r>
                        <a:rPr lang="en-US" sz="1600" dirty="0"/>
                        <a:t> </a:t>
                      </a:r>
                      <a:r>
                        <a:rPr lang="en-US" sz="1600" dirty="0" err="1"/>
                        <a:t>titik</a:t>
                      </a:r>
                      <a:r>
                        <a:rPr lang="en-US" sz="1600" dirty="0"/>
                        <a:t> </a:t>
                      </a:r>
                      <a:r>
                        <a:rPr lang="en-US" sz="1600" dirty="0" err="1"/>
                        <a:t>dua</a:t>
                      </a:r>
                      <a:r>
                        <a:rPr lang="en-US" sz="1600" dirty="0"/>
                        <a:t> </a:t>
                      </a:r>
                      <a:r>
                        <a:rPr lang="en-US" sz="1600" dirty="0" err="1"/>
                        <a:t>dicetak</a:t>
                      </a:r>
                      <a:r>
                        <a:rPr lang="en-US" sz="1600" dirty="0"/>
                        <a:t> </a:t>
                      </a:r>
                      <a:r>
                        <a:rPr lang="en-US" sz="1600" dirty="0" err="1"/>
                        <a:t>pada</a:t>
                      </a:r>
                      <a:r>
                        <a:rPr lang="en-US" sz="1600" dirty="0"/>
                        <a:t> </a:t>
                      </a:r>
                      <a:r>
                        <a:rPr lang="en-US" sz="1600" dirty="0" err="1"/>
                        <a:t>posisi</a:t>
                      </a:r>
                      <a:r>
                        <a:rPr lang="en-US" sz="1600" dirty="0"/>
                        <a:t> yang </a:t>
                      </a:r>
                      <a:r>
                        <a:rPr lang="en-US" sz="1600" dirty="0" err="1"/>
                        <a:t>sama</a:t>
                      </a:r>
                      <a:r>
                        <a:rPr lang="en-US" sz="1600" dirty="0"/>
                        <a:t>.</a:t>
                      </a:r>
                      <a:endParaRPr lang="en-US" sz="1600" dirty="0">
                        <a:latin typeface="+mn-lt"/>
                        <a:cs typeface="Times New Roman" panose="02020603050405020304" pitchFamily="18" charset="0"/>
                      </a:endParaRPr>
                    </a:p>
                  </a:txBody>
                  <a:tcPr/>
                </a:tc>
                <a:extLst>
                  <a:ext uri="{0D108BD9-81ED-4DB2-BD59-A6C34878D82A}">
                    <a16:rowId xmlns="" xmlns:a16="http://schemas.microsoft.com/office/drawing/2014/main" val="857894379"/>
                  </a:ext>
                </a:extLst>
              </a:tr>
            </a:tbl>
          </a:graphicData>
        </a:graphic>
      </p:graphicFrame>
    </p:spTree>
    <p:extLst>
      <p:ext uri="{BB962C8B-B14F-4D97-AF65-F5344CB8AC3E}">
        <p14:creationId xmlns:p14="http://schemas.microsoft.com/office/powerpoint/2010/main" val="281911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E3966-EB10-44BF-8E34-15287E77191F}"/>
              </a:ext>
            </a:extLst>
          </p:cNvPr>
          <p:cNvSpPr>
            <a:spLocks noGrp="1"/>
          </p:cNvSpPr>
          <p:nvPr>
            <p:ph type="title"/>
          </p:nvPr>
        </p:nvSpPr>
        <p:spPr/>
        <p:txBody>
          <a:bodyPr/>
          <a:lstStyle/>
          <a:p>
            <a:r>
              <a:rPr lang="en-ID" dirty="0" smtClean="0"/>
              <a:t>Final Score</a:t>
            </a:r>
            <a:endParaRPr lang="en-ID" dirty="0"/>
          </a:p>
        </p:txBody>
      </p:sp>
    </p:spTree>
    <p:extLst>
      <p:ext uri="{BB962C8B-B14F-4D97-AF65-F5344CB8AC3E}">
        <p14:creationId xmlns:p14="http://schemas.microsoft.com/office/powerpoint/2010/main" val="35097010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35B92-6AEA-43E4-823D-758F6F4961BF}"/>
              </a:ext>
            </a:extLst>
          </p:cNvPr>
          <p:cNvSpPr>
            <a:spLocks noGrp="1"/>
          </p:cNvSpPr>
          <p:nvPr>
            <p:ph type="title"/>
          </p:nvPr>
        </p:nvSpPr>
        <p:spPr/>
        <p:txBody>
          <a:bodyPr/>
          <a:lstStyle/>
          <a:p>
            <a:r>
              <a:rPr lang="id-ID"/>
              <a:t>Kebutuhan</a:t>
            </a:r>
            <a:endParaRPr lang="en-ID"/>
          </a:p>
        </p:txBody>
      </p:sp>
      <p:sp>
        <p:nvSpPr>
          <p:cNvPr id="3" name="Text Placeholder 2">
            <a:extLst>
              <a:ext uri="{FF2B5EF4-FFF2-40B4-BE49-F238E27FC236}">
                <a16:creationId xmlns="" xmlns:a16="http://schemas.microsoft.com/office/drawing/2014/main" id="{3BFE8C66-2223-49A0-9B26-8D3ABA767D68}"/>
              </a:ext>
            </a:extLst>
          </p:cNvPr>
          <p:cNvSpPr>
            <a:spLocks noGrp="1"/>
          </p:cNvSpPr>
          <p:nvPr>
            <p:ph type="body" sz="quarter" idx="10"/>
          </p:nvPr>
        </p:nvSpPr>
        <p:spPr>
          <a:xfrm>
            <a:off x="416860" y="1196789"/>
            <a:ext cx="8256494" cy="1572537"/>
          </a:xfrm>
        </p:spPr>
        <p:txBody>
          <a:bodyPr>
            <a:normAutofit fontScale="85000" lnSpcReduction="10000"/>
          </a:bodyPr>
          <a:lstStyle/>
          <a:p>
            <a:pPr marL="0" indent="0">
              <a:lnSpc>
                <a:spcPct val="150000"/>
              </a:lnSpc>
              <a:buNone/>
            </a:pPr>
            <a:r>
              <a:rPr lang="en-US" sz="2000" dirty="0"/>
              <a:t>Program </a:t>
            </a:r>
            <a:r>
              <a:rPr lang="en-US" sz="2000" dirty="0" err="1"/>
              <a:t>dapat</a:t>
            </a:r>
            <a:r>
              <a:rPr lang="en-US" sz="2000" dirty="0"/>
              <a:t> </a:t>
            </a:r>
            <a:r>
              <a:rPr lang="en-US" sz="2000" dirty="0" err="1"/>
              <a:t>menerima</a:t>
            </a:r>
            <a:r>
              <a:rPr lang="en-US" sz="2000" dirty="0"/>
              <a:t> </a:t>
            </a:r>
            <a:r>
              <a:rPr lang="en-US" sz="2000" dirty="0" err="1"/>
              <a:t>argumen</a:t>
            </a:r>
            <a:r>
              <a:rPr lang="en-US" sz="2000" dirty="0"/>
              <a:t> </a:t>
            </a:r>
            <a:r>
              <a:rPr lang="en-US" sz="2000" dirty="0" err="1"/>
              <a:t>sebanyak</a:t>
            </a:r>
            <a:r>
              <a:rPr lang="en-US" sz="2000" dirty="0"/>
              <a:t> </a:t>
            </a:r>
            <a:r>
              <a:rPr lang="en-US" sz="2000" dirty="0" err="1"/>
              <a:t>kelipatan</a:t>
            </a:r>
            <a:r>
              <a:rPr lang="en-US" sz="2000" dirty="0"/>
              <a:t> 4 yang </a:t>
            </a:r>
            <a:r>
              <a:rPr lang="en-US" sz="2000" dirty="0" err="1"/>
              <a:t>merupakan</a:t>
            </a:r>
            <a:r>
              <a:rPr lang="en-US" sz="2000" dirty="0"/>
              <a:t> </a:t>
            </a:r>
            <a:r>
              <a:rPr lang="en-US" sz="2000" dirty="0" err="1"/>
              <a:t>nama</a:t>
            </a:r>
            <a:r>
              <a:rPr lang="en-US" sz="2000" dirty="0"/>
              <a:t> </a:t>
            </a:r>
            <a:r>
              <a:rPr lang="en-US" sz="2000" dirty="0" err="1"/>
              <a:t>mahasiswa</a:t>
            </a:r>
            <a:r>
              <a:rPr lang="en-US" sz="2000" dirty="0"/>
              <a:t>, </a:t>
            </a:r>
            <a:r>
              <a:rPr lang="en-US" sz="2000" dirty="0" err="1"/>
              <a:t>nilai</a:t>
            </a:r>
            <a:r>
              <a:rPr lang="en-US" sz="2000" dirty="0"/>
              <a:t> Ujian1, </a:t>
            </a:r>
            <a:r>
              <a:rPr lang="en-US" sz="2000" dirty="0" err="1"/>
              <a:t>nilai</a:t>
            </a:r>
            <a:r>
              <a:rPr lang="en-US" sz="2000" dirty="0"/>
              <a:t> Ujian2 </a:t>
            </a:r>
            <a:r>
              <a:rPr lang="en-US" sz="2000" dirty="0" err="1"/>
              <a:t>dan</a:t>
            </a:r>
            <a:r>
              <a:rPr lang="en-US" sz="2000" dirty="0"/>
              <a:t> </a:t>
            </a:r>
            <a:r>
              <a:rPr lang="en-US" sz="2000" dirty="0" err="1"/>
              <a:t>nilai</a:t>
            </a:r>
            <a:r>
              <a:rPr lang="en-US" sz="2000" dirty="0"/>
              <a:t> </a:t>
            </a:r>
            <a:r>
              <a:rPr lang="en-US" sz="2000" dirty="0" smtClean="0"/>
              <a:t>Ujian3. Program </a:t>
            </a:r>
            <a:r>
              <a:rPr lang="en-US" sz="2000" dirty="0" err="1"/>
              <a:t>ini</a:t>
            </a:r>
            <a:r>
              <a:rPr lang="en-US" sz="2000" dirty="0"/>
              <a:t> </a:t>
            </a:r>
            <a:r>
              <a:rPr lang="en-US" sz="2000" dirty="0" err="1"/>
              <a:t>akan</a:t>
            </a:r>
            <a:r>
              <a:rPr lang="en-US" sz="2000" dirty="0"/>
              <a:t> </a:t>
            </a:r>
            <a:r>
              <a:rPr lang="en-US" sz="2000" dirty="0" err="1"/>
              <a:t>mencetak</a:t>
            </a:r>
            <a:r>
              <a:rPr lang="en-US" sz="2000" dirty="0"/>
              <a:t> </a:t>
            </a:r>
            <a:r>
              <a:rPr lang="en-US" sz="2000" dirty="0" err="1"/>
              <a:t>nama</a:t>
            </a:r>
            <a:r>
              <a:rPr lang="en-US" sz="2000" dirty="0"/>
              <a:t> </a:t>
            </a:r>
            <a:r>
              <a:rPr lang="en-US" sz="2000" dirty="0" err="1"/>
              <a:t>mahasiswa</a:t>
            </a:r>
            <a:r>
              <a:rPr lang="en-US" sz="2000" dirty="0"/>
              <a:t> </a:t>
            </a:r>
            <a:r>
              <a:rPr lang="en-US" sz="2000" dirty="0" err="1"/>
              <a:t>dan</a:t>
            </a:r>
            <a:r>
              <a:rPr lang="en-US" sz="2000" dirty="0"/>
              <a:t> </a:t>
            </a:r>
            <a:r>
              <a:rPr lang="en-US" sz="2000" dirty="0" err="1"/>
              <a:t>semua</a:t>
            </a:r>
            <a:r>
              <a:rPr lang="en-US" sz="2000" dirty="0"/>
              <a:t> </a:t>
            </a:r>
            <a:r>
              <a:rPr lang="en-US" sz="2000" dirty="0" err="1"/>
              <a:t>nilai</a:t>
            </a:r>
            <a:r>
              <a:rPr lang="en-US" sz="2000" dirty="0"/>
              <a:t> </a:t>
            </a:r>
            <a:r>
              <a:rPr lang="en-US" sz="2000" dirty="0" err="1"/>
              <a:t>ujian-nya</a:t>
            </a:r>
            <a:r>
              <a:rPr lang="en-US" sz="2000" dirty="0"/>
              <a:t> </a:t>
            </a:r>
            <a:r>
              <a:rPr lang="en-US" sz="2000" dirty="0" err="1"/>
              <a:t>untuk</a:t>
            </a:r>
            <a:r>
              <a:rPr lang="en-US" sz="2000" dirty="0"/>
              <a:t> </a:t>
            </a:r>
            <a:r>
              <a:rPr lang="en-US" sz="2000" dirty="0" err="1"/>
              <a:t>diterima</a:t>
            </a:r>
            <a:r>
              <a:rPr lang="en-US" sz="2000" dirty="0"/>
              <a:t> </a:t>
            </a:r>
            <a:r>
              <a:rPr lang="en-US" sz="2000" dirty="0" err="1"/>
              <a:t>disebuah</a:t>
            </a:r>
            <a:r>
              <a:rPr lang="en-US" sz="2000" dirty="0"/>
              <a:t> </a:t>
            </a:r>
            <a:r>
              <a:rPr lang="en-US" sz="2000" dirty="0" err="1"/>
              <a:t>perusahaan</a:t>
            </a:r>
            <a:r>
              <a:rPr lang="en-US" sz="2000" dirty="0"/>
              <a:t>. </a:t>
            </a:r>
            <a:r>
              <a:rPr lang="en-US" sz="2000" dirty="0" err="1"/>
              <a:t>Contoh</a:t>
            </a:r>
            <a:r>
              <a:rPr lang="en-US" sz="2000" dirty="0"/>
              <a:t>:</a:t>
            </a:r>
            <a:endParaRPr lang="id-ID" sz="2000" dirty="0"/>
          </a:p>
        </p:txBody>
      </p:sp>
      <p:sp>
        <p:nvSpPr>
          <p:cNvPr id="4" name="TextBox 3">
            <a:extLst>
              <a:ext uri="{FF2B5EF4-FFF2-40B4-BE49-F238E27FC236}">
                <a16:creationId xmlns="" xmlns:a16="http://schemas.microsoft.com/office/drawing/2014/main" id="{BD3F16BC-58FD-4E37-9200-DB40E9589FC0}"/>
              </a:ext>
            </a:extLst>
          </p:cNvPr>
          <p:cNvSpPr txBox="1"/>
          <p:nvPr/>
        </p:nvSpPr>
        <p:spPr>
          <a:xfrm>
            <a:off x="342494" y="2692360"/>
            <a:ext cx="8279408" cy="415498"/>
          </a:xfrm>
          <a:prstGeom prst="rect">
            <a:avLst/>
          </a:prstGeom>
          <a:noFill/>
          <a:ln>
            <a:noFill/>
          </a:ln>
        </p:spPr>
        <p:txBody>
          <a:bodyPr wrap="square" rtlCol="0">
            <a:spAutoFit/>
          </a:bodyPr>
          <a:lstStyle/>
          <a:p>
            <a:pPr algn="ctr" defTabSz="914400">
              <a:lnSpc>
                <a:spcPct val="150000"/>
              </a:lnSpc>
              <a:spcBef>
                <a:spcPts val="600"/>
              </a:spcBef>
              <a:spcAft>
                <a:spcPts val="600"/>
              </a:spcAft>
            </a:pPr>
            <a:r>
              <a:rPr lang="id-ID" sz="1400" dirty="0">
                <a:solidFill>
                  <a:schemeClr val="tx2"/>
                </a:solidFill>
                <a:latin typeface="Courier New" pitchFamily="49" charset="0"/>
                <a:cs typeface="Courier New" pitchFamily="49" charset="0"/>
              </a:rPr>
              <a:t>java FinalScore_1402019000 </a:t>
            </a:r>
            <a:r>
              <a:rPr lang="id-ID" sz="1400" dirty="0">
                <a:solidFill>
                  <a:srgbClr val="2F424F"/>
                </a:solidFill>
                <a:highlight>
                  <a:srgbClr val="FFFF00"/>
                </a:highlight>
                <a:latin typeface="Courier New" pitchFamily="49" charset="0"/>
                <a:ea typeface="Calibri" panose="020F0502020204030204" pitchFamily="34" charset="0"/>
                <a:cs typeface="Courier New" pitchFamily="49" charset="0"/>
              </a:rPr>
              <a:t>Joko 100 88 91 Silmi 43 57 62 Vicky 70 80 90</a:t>
            </a:r>
          </a:p>
        </p:txBody>
      </p:sp>
      <p:sp>
        <p:nvSpPr>
          <p:cNvPr id="5" name="TextBox 4">
            <a:extLst>
              <a:ext uri="{FF2B5EF4-FFF2-40B4-BE49-F238E27FC236}">
                <a16:creationId xmlns="" xmlns:a16="http://schemas.microsoft.com/office/drawing/2014/main" id="{79042813-7936-4E48-ABCD-5D1C39160881}"/>
              </a:ext>
            </a:extLst>
          </p:cNvPr>
          <p:cNvSpPr txBox="1"/>
          <p:nvPr/>
        </p:nvSpPr>
        <p:spPr>
          <a:xfrm>
            <a:off x="387394" y="3599125"/>
            <a:ext cx="8189609" cy="2893100"/>
          </a:xfrm>
          <a:prstGeom prst="rect">
            <a:avLst/>
          </a:prstGeom>
          <a:noFill/>
        </p:spPr>
        <p:txBody>
          <a:bodyPr wrap="square" rtlCol="0">
            <a:spAutoFit/>
          </a:bodyPr>
          <a:lstStyle/>
          <a:p>
            <a:r>
              <a:rPr lang="en-US" sz="1400" dirty="0">
                <a:solidFill>
                  <a:schemeClr val="accent1">
                    <a:lumMod val="50000"/>
                  </a:schemeClr>
                </a:solidFill>
                <a:latin typeface="Courier New" pitchFamily="49" charset="0"/>
                <a:cs typeface="Courier New" pitchFamily="49" charset="0"/>
              </a:rPr>
              <a:t>---------------------------------------</a:t>
            </a:r>
          </a:p>
          <a:p>
            <a:r>
              <a:rPr lang="en-US" sz="1400" dirty="0">
                <a:solidFill>
                  <a:schemeClr val="accent1">
                    <a:lumMod val="50000"/>
                  </a:schemeClr>
                </a:solidFill>
                <a:latin typeface="Courier New" pitchFamily="49" charset="0"/>
                <a:cs typeface="Courier New" pitchFamily="49" charset="0"/>
              </a:rPr>
              <a:t>            </a:t>
            </a:r>
            <a:r>
              <a:rPr lang="en-US" sz="1400" dirty="0" smtClean="0">
                <a:solidFill>
                  <a:schemeClr val="accent1">
                    <a:lumMod val="50000"/>
                  </a:schemeClr>
                </a:solidFill>
                <a:latin typeface="Courier New" pitchFamily="49" charset="0"/>
                <a:cs typeface="Courier New" pitchFamily="49" charset="0"/>
              </a:rPr>
              <a:t>Final Score</a:t>
            </a:r>
            <a:endParaRPr lang="en-US" sz="1400" dirty="0">
              <a:solidFill>
                <a:schemeClr val="accent1">
                  <a:lumMod val="50000"/>
                </a:schemeClr>
              </a:solidFill>
              <a:latin typeface="Courier New" pitchFamily="49" charset="0"/>
              <a:cs typeface="Courier New" pitchFamily="49" charset="0"/>
            </a:endParaRPr>
          </a:p>
          <a:p>
            <a:r>
              <a:rPr lang="en-US" sz="1400" dirty="0">
                <a:solidFill>
                  <a:schemeClr val="accent1">
                    <a:lumMod val="50000"/>
                  </a:schemeClr>
                </a:solidFill>
                <a:latin typeface="Courier New" pitchFamily="49" charset="0"/>
                <a:cs typeface="Courier New" pitchFamily="49" charset="0"/>
              </a:rPr>
              <a:t>           Bit/1402019000</a:t>
            </a:r>
          </a:p>
          <a:p>
            <a:r>
              <a:rPr lang="en-US" sz="1400" dirty="0">
                <a:solidFill>
                  <a:schemeClr val="accent1">
                    <a:lumMod val="50000"/>
                  </a:schemeClr>
                </a:solidFill>
                <a:latin typeface="Courier New" pitchFamily="49" charset="0"/>
                <a:cs typeface="Courier New" pitchFamily="49" charset="0"/>
              </a:rPr>
              <a:t>---------------------------------------</a:t>
            </a:r>
          </a:p>
          <a:p>
            <a:r>
              <a:rPr lang="en-US" sz="1400" dirty="0">
                <a:solidFill>
                  <a:schemeClr val="dk1"/>
                </a:solidFill>
                <a:highlight>
                  <a:srgbClr val="00FFFF"/>
                </a:highlight>
                <a:latin typeface="Courier New" pitchFamily="49" charset="0"/>
                <a:cs typeface="Courier New" pitchFamily="49" charset="0"/>
              </a:rPr>
              <a:t>Format </a:t>
            </a:r>
            <a:r>
              <a:rPr lang="en-US" sz="1400" dirty="0" err="1">
                <a:solidFill>
                  <a:schemeClr val="dk1"/>
                </a:solidFill>
                <a:highlight>
                  <a:srgbClr val="00FFFF"/>
                </a:highlight>
                <a:latin typeface="Courier New" pitchFamily="49" charset="0"/>
                <a:cs typeface="Courier New" pitchFamily="49" charset="0"/>
              </a:rPr>
              <a:t>HashMap</a:t>
            </a:r>
            <a:r>
              <a:rPr lang="en-US" sz="1400" dirty="0">
                <a:solidFill>
                  <a:schemeClr val="dk1"/>
                </a:solidFill>
                <a:highlight>
                  <a:srgbClr val="00FFFF"/>
                </a:highlight>
                <a:latin typeface="Courier New" pitchFamily="49" charset="0"/>
                <a:cs typeface="Courier New" pitchFamily="49" charset="0"/>
              </a:rPr>
              <a:t>:</a:t>
            </a:r>
          </a:p>
          <a:p>
            <a:r>
              <a:rPr lang="en-US" sz="1400" dirty="0">
                <a:solidFill>
                  <a:schemeClr val="dk1"/>
                </a:solidFill>
                <a:highlight>
                  <a:srgbClr val="00FFFF"/>
                </a:highlight>
                <a:latin typeface="Courier New" pitchFamily="49" charset="0"/>
                <a:cs typeface="Courier New" pitchFamily="49" charset="0"/>
              </a:rPr>
              <a:t>---------------</a:t>
            </a:r>
          </a:p>
          <a:p>
            <a:r>
              <a:rPr lang="en-US" sz="1400" dirty="0">
                <a:solidFill>
                  <a:schemeClr val="dk1"/>
                </a:solidFill>
                <a:highlight>
                  <a:srgbClr val="00FFFF"/>
                </a:highlight>
                <a:latin typeface="Courier New" pitchFamily="49" charset="0"/>
                <a:cs typeface="Courier New" pitchFamily="49" charset="0"/>
              </a:rPr>
              <a:t>{</a:t>
            </a:r>
            <a:r>
              <a:rPr lang="en-US" sz="1400" dirty="0" err="1">
                <a:solidFill>
                  <a:schemeClr val="dk1"/>
                </a:solidFill>
                <a:highlight>
                  <a:srgbClr val="00FFFF"/>
                </a:highlight>
                <a:latin typeface="Courier New" pitchFamily="49" charset="0"/>
                <a:cs typeface="Courier New" pitchFamily="49" charset="0"/>
              </a:rPr>
              <a:t>Silmi</a:t>
            </a:r>
            <a:r>
              <a:rPr lang="en-US" sz="1400" dirty="0">
                <a:solidFill>
                  <a:schemeClr val="dk1"/>
                </a:solidFill>
                <a:highlight>
                  <a:srgbClr val="00FFFF"/>
                </a:highlight>
                <a:latin typeface="Courier New" pitchFamily="49" charset="0"/>
                <a:cs typeface="Courier New" pitchFamily="49" charset="0"/>
              </a:rPr>
              <a:t>=[43, 57, 62], Vicky=[70, 80, 90], </a:t>
            </a:r>
            <a:r>
              <a:rPr lang="en-US" sz="1400" dirty="0" err="1">
                <a:solidFill>
                  <a:schemeClr val="dk1"/>
                </a:solidFill>
                <a:highlight>
                  <a:srgbClr val="00FFFF"/>
                </a:highlight>
                <a:latin typeface="Courier New" pitchFamily="49" charset="0"/>
                <a:cs typeface="Courier New" pitchFamily="49" charset="0"/>
              </a:rPr>
              <a:t>Joko</a:t>
            </a:r>
            <a:r>
              <a:rPr lang="en-US" sz="1400" dirty="0">
                <a:solidFill>
                  <a:schemeClr val="dk1"/>
                </a:solidFill>
                <a:highlight>
                  <a:srgbClr val="00FFFF"/>
                </a:highlight>
                <a:latin typeface="Courier New" pitchFamily="49" charset="0"/>
                <a:cs typeface="Courier New" pitchFamily="49" charset="0"/>
              </a:rPr>
              <a:t>=[100, 88, 91]}</a:t>
            </a:r>
          </a:p>
          <a:p>
            <a:endParaRPr lang="en-US" sz="1400" dirty="0">
              <a:solidFill>
                <a:schemeClr val="dk1"/>
              </a:solidFill>
              <a:highlight>
                <a:srgbClr val="00FFFF"/>
              </a:highlight>
              <a:latin typeface="Courier New" pitchFamily="49" charset="0"/>
              <a:cs typeface="Courier New" pitchFamily="49" charset="0"/>
            </a:endParaRPr>
          </a:p>
          <a:p>
            <a:r>
              <a:rPr lang="en-US" sz="1400" dirty="0" err="1">
                <a:solidFill>
                  <a:schemeClr val="dk1"/>
                </a:solidFill>
                <a:highlight>
                  <a:srgbClr val="00FFFF"/>
                </a:highlight>
                <a:latin typeface="Courier New" pitchFamily="49" charset="0"/>
                <a:cs typeface="Courier New" pitchFamily="49" charset="0"/>
              </a:rPr>
              <a:t>Daftar</a:t>
            </a:r>
            <a:r>
              <a:rPr lang="en-US" sz="1400" dirty="0">
                <a:solidFill>
                  <a:schemeClr val="dk1"/>
                </a:solidFill>
                <a:highlight>
                  <a:srgbClr val="00FFFF"/>
                </a:highlight>
                <a:latin typeface="Courier New" pitchFamily="49" charset="0"/>
                <a:cs typeface="Courier New" pitchFamily="49" charset="0"/>
              </a:rPr>
              <a:t> </a:t>
            </a:r>
            <a:r>
              <a:rPr lang="en-US" sz="1400" dirty="0" err="1">
                <a:solidFill>
                  <a:schemeClr val="dk1"/>
                </a:solidFill>
                <a:highlight>
                  <a:srgbClr val="00FFFF"/>
                </a:highlight>
                <a:latin typeface="Courier New" pitchFamily="49" charset="0"/>
                <a:cs typeface="Courier New" pitchFamily="49" charset="0"/>
              </a:rPr>
              <a:t>Siswa</a:t>
            </a:r>
            <a:r>
              <a:rPr lang="en-US" sz="1400" dirty="0">
                <a:solidFill>
                  <a:schemeClr val="dk1"/>
                </a:solidFill>
                <a:highlight>
                  <a:srgbClr val="00FFFF"/>
                </a:highlight>
                <a:latin typeface="Courier New" pitchFamily="49" charset="0"/>
                <a:cs typeface="Courier New" pitchFamily="49" charset="0"/>
              </a:rPr>
              <a:t>:</a:t>
            </a:r>
          </a:p>
          <a:p>
            <a:r>
              <a:rPr lang="en-US" sz="1400" dirty="0">
                <a:solidFill>
                  <a:schemeClr val="dk1"/>
                </a:solidFill>
                <a:highlight>
                  <a:srgbClr val="00FFFF"/>
                </a:highlight>
                <a:latin typeface="Courier New" pitchFamily="49" charset="0"/>
                <a:cs typeface="Courier New" pitchFamily="49" charset="0"/>
              </a:rPr>
              <a:t>-------------</a:t>
            </a:r>
          </a:p>
          <a:p>
            <a:r>
              <a:rPr lang="en-US" sz="1400" dirty="0" err="1">
                <a:solidFill>
                  <a:schemeClr val="dk1"/>
                </a:solidFill>
                <a:highlight>
                  <a:srgbClr val="00FFFF"/>
                </a:highlight>
                <a:latin typeface="Courier New" pitchFamily="49" charset="0"/>
                <a:cs typeface="Courier New" pitchFamily="49" charset="0"/>
              </a:rPr>
              <a:t>Silmi</a:t>
            </a:r>
            <a:r>
              <a:rPr lang="en-US" sz="1400" dirty="0">
                <a:solidFill>
                  <a:schemeClr val="dk1"/>
                </a:solidFill>
                <a:highlight>
                  <a:srgbClr val="00FFFF"/>
                </a:highlight>
                <a:latin typeface="Courier New" pitchFamily="49" charset="0"/>
                <a:cs typeface="Courier New" pitchFamily="49" charset="0"/>
              </a:rPr>
              <a:t>: 43, 57, 62 -&gt; </a:t>
            </a:r>
            <a:r>
              <a:rPr lang="en-US" sz="1400" dirty="0" err="1">
                <a:solidFill>
                  <a:schemeClr val="dk1"/>
                </a:solidFill>
                <a:highlight>
                  <a:srgbClr val="00FFFF"/>
                </a:highlight>
                <a:latin typeface="Courier New" pitchFamily="49" charset="0"/>
                <a:cs typeface="Courier New" pitchFamily="49" charset="0"/>
              </a:rPr>
              <a:t>Tidak</a:t>
            </a:r>
            <a:r>
              <a:rPr lang="en-US" sz="1400" dirty="0">
                <a:solidFill>
                  <a:schemeClr val="dk1"/>
                </a:solidFill>
                <a:highlight>
                  <a:srgbClr val="00FFFF"/>
                </a:highlight>
                <a:latin typeface="Courier New" pitchFamily="49" charset="0"/>
                <a:cs typeface="Courier New" pitchFamily="49" charset="0"/>
              </a:rPr>
              <a:t> Lulus</a:t>
            </a:r>
          </a:p>
          <a:p>
            <a:r>
              <a:rPr lang="en-US" sz="1400" dirty="0">
                <a:solidFill>
                  <a:schemeClr val="dk1"/>
                </a:solidFill>
                <a:highlight>
                  <a:srgbClr val="00FFFF"/>
                </a:highlight>
                <a:latin typeface="Courier New" pitchFamily="49" charset="0"/>
                <a:cs typeface="Courier New" pitchFamily="49" charset="0"/>
              </a:rPr>
              <a:t>Vicky: 70, 80, 90 -&gt; Lulus</a:t>
            </a:r>
          </a:p>
          <a:p>
            <a:r>
              <a:rPr lang="en-US" sz="1400" dirty="0" err="1">
                <a:solidFill>
                  <a:schemeClr val="dk1"/>
                </a:solidFill>
                <a:highlight>
                  <a:srgbClr val="00FFFF"/>
                </a:highlight>
                <a:latin typeface="Courier New" pitchFamily="49" charset="0"/>
                <a:cs typeface="Courier New" pitchFamily="49" charset="0"/>
              </a:rPr>
              <a:t>Joko</a:t>
            </a:r>
            <a:r>
              <a:rPr lang="en-US" sz="1400" dirty="0">
                <a:solidFill>
                  <a:schemeClr val="dk1"/>
                </a:solidFill>
                <a:highlight>
                  <a:srgbClr val="00FFFF"/>
                </a:highlight>
                <a:latin typeface="Courier New" pitchFamily="49" charset="0"/>
                <a:cs typeface="Courier New" pitchFamily="49" charset="0"/>
              </a:rPr>
              <a:t>: 100, 88, 91 -&gt; Lulus</a:t>
            </a:r>
            <a:endParaRPr lang="sv-SE" sz="1400" dirty="0">
              <a:solidFill>
                <a:schemeClr val="dk1"/>
              </a:solidFill>
              <a:highlight>
                <a:srgbClr val="00FFFF"/>
              </a:highlight>
              <a:latin typeface="Courier New" pitchFamily="49" charset="0"/>
              <a:cs typeface="Courier New" pitchFamily="49" charset="0"/>
            </a:endParaRPr>
          </a:p>
        </p:txBody>
      </p:sp>
      <p:sp>
        <p:nvSpPr>
          <p:cNvPr id="6" name="Text Placeholder 2">
            <a:extLst>
              <a:ext uri="{FF2B5EF4-FFF2-40B4-BE49-F238E27FC236}">
                <a16:creationId xmlns="" xmlns:a16="http://schemas.microsoft.com/office/drawing/2014/main" id="{DB6C62C3-8E9D-441E-AC24-78B51794EDDD}"/>
              </a:ext>
            </a:extLst>
          </p:cNvPr>
          <p:cNvSpPr txBox="1">
            <a:spLocks/>
          </p:cNvSpPr>
          <p:nvPr/>
        </p:nvSpPr>
        <p:spPr>
          <a:xfrm>
            <a:off x="320509" y="3167741"/>
            <a:ext cx="8256494" cy="5486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Program</a:t>
            </a:r>
            <a:r>
              <a:rPr lang="id-ID" sz="2000" i="1" dirty="0"/>
              <a:t> </a:t>
            </a:r>
            <a:r>
              <a:rPr lang="id-ID" sz="2000" dirty="0"/>
              <a:t>akan mengeluarkan</a:t>
            </a:r>
          </a:p>
        </p:txBody>
      </p:sp>
    </p:spTree>
    <p:extLst>
      <p:ext uri="{BB962C8B-B14F-4D97-AF65-F5344CB8AC3E}">
        <p14:creationId xmlns:p14="http://schemas.microsoft.com/office/powerpoint/2010/main" val="151496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 xmlns:a16="http://schemas.microsoft.com/office/drawing/2014/main" id="{62754B6E-4015-4C3E-AEC2-ED0E6E12380C}"/>
              </a:ext>
            </a:extLst>
          </p:cNvPr>
          <p:cNvSpPr>
            <a:spLocks noGrp="1"/>
          </p:cNvSpPr>
          <p:nvPr>
            <p:ph type="body" sz="quarter" idx="10"/>
          </p:nvPr>
        </p:nvSpPr>
        <p:spPr>
          <a:xfrm>
            <a:off x="416860" y="1196789"/>
            <a:ext cx="8256494" cy="3828057"/>
          </a:xfrm>
        </p:spPr>
        <p:txBody>
          <a:bodyPr>
            <a:normAutofit/>
          </a:bodyPr>
          <a:lstStyle/>
          <a:p>
            <a:pPr marL="0" indent="0">
              <a:lnSpc>
                <a:spcPct val="150000"/>
              </a:lnSpc>
              <a:buNone/>
            </a:pPr>
            <a:r>
              <a:rPr lang="en-ID" sz="2000" dirty="0"/>
              <a:t>Program </a:t>
            </a:r>
            <a:r>
              <a:rPr lang="en-ID" sz="2000" dirty="0" err="1"/>
              <a:t>akan</a:t>
            </a:r>
            <a:r>
              <a:rPr lang="en-ID" sz="2000" dirty="0"/>
              <a:t> </a:t>
            </a:r>
            <a:r>
              <a:rPr lang="en-ID" sz="2000" dirty="0" err="1"/>
              <a:t>terus</a:t>
            </a:r>
            <a:r>
              <a:rPr lang="en-ID" sz="2000" dirty="0"/>
              <a:t> </a:t>
            </a:r>
            <a:r>
              <a:rPr lang="en-ID" sz="2000" dirty="0" err="1"/>
              <a:t>mencetak</a:t>
            </a:r>
            <a:r>
              <a:rPr lang="en-ID" sz="2000" dirty="0"/>
              <a:t> </a:t>
            </a:r>
            <a:r>
              <a:rPr lang="en-ID" sz="2000" dirty="0" err="1"/>
              <a:t>semua</a:t>
            </a:r>
            <a:r>
              <a:rPr lang="en-ID" sz="2000" dirty="0"/>
              <a:t> </a:t>
            </a:r>
            <a:r>
              <a:rPr lang="en-ID" sz="2000" dirty="0" err="1"/>
              <a:t>nama</a:t>
            </a:r>
            <a:r>
              <a:rPr lang="en-ID" sz="2000" dirty="0"/>
              <a:t> </a:t>
            </a:r>
            <a:r>
              <a:rPr lang="en-ID" sz="2000" dirty="0" err="1"/>
              <a:t>mahasiswa</a:t>
            </a:r>
            <a:r>
              <a:rPr lang="en-ID" sz="2000" dirty="0"/>
              <a:t> </a:t>
            </a:r>
            <a:r>
              <a:rPr lang="en-ID" sz="2000" dirty="0" err="1"/>
              <a:t>dan</a:t>
            </a:r>
            <a:r>
              <a:rPr lang="en-ID" sz="2000" dirty="0"/>
              <a:t> </a:t>
            </a:r>
            <a:r>
              <a:rPr lang="en-ID" sz="2000" dirty="0" err="1"/>
              <a:t>semua</a:t>
            </a:r>
            <a:r>
              <a:rPr lang="en-ID" sz="2000" dirty="0"/>
              <a:t> </a:t>
            </a:r>
            <a:r>
              <a:rPr lang="en-ID" sz="2000" dirty="0" err="1"/>
              <a:t>nilai</a:t>
            </a:r>
            <a:r>
              <a:rPr lang="en-ID" sz="2000" dirty="0"/>
              <a:t> </a:t>
            </a:r>
            <a:r>
              <a:rPr lang="en-ID" sz="2000" dirty="0" err="1" smtClean="0"/>
              <a:t>ujian-nya</a:t>
            </a:r>
            <a:r>
              <a:rPr lang="en-ID" sz="2000" dirty="0" smtClean="0"/>
              <a:t>. </a:t>
            </a:r>
            <a:r>
              <a:rPr lang="en-ID" sz="2000" dirty="0" err="1" smtClean="0"/>
              <a:t>Jika</a:t>
            </a:r>
            <a:r>
              <a:rPr lang="en-ID" sz="2000" dirty="0" smtClean="0"/>
              <a:t> </a:t>
            </a:r>
            <a:r>
              <a:rPr lang="en-ID" sz="2000" dirty="0"/>
              <a:t>rata-rata </a:t>
            </a:r>
            <a:r>
              <a:rPr lang="en-ID" sz="2000" dirty="0" err="1"/>
              <a:t>nilai</a:t>
            </a:r>
            <a:r>
              <a:rPr lang="en-ID" sz="2000" dirty="0"/>
              <a:t> </a:t>
            </a:r>
            <a:r>
              <a:rPr lang="en-ID" sz="2000" dirty="0" err="1" smtClean="0"/>
              <a:t>ujian</a:t>
            </a:r>
            <a:r>
              <a:rPr lang="en-ID" sz="2000" dirty="0" smtClean="0"/>
              <a:t> </a:t>
            </a:r>
            <a:r>
              <a:rPr lang="en-ID" sz="2000" dirty="0" err="1" smtClean="0"/>
              <a:t>lebih</a:t>
            </a:r>
            <a:r>
              <a:rPr lang="en-ID" sz="2000" dirty="0" smtClean="0"/>
              <a:t> </a:t>
            </a:r>
            <a:r>
              <a:rPr lang="en-ID" sz="2000" dirty="0" err="1"/>
              <a:t>besar</a:t>
            </a:r>
            <a:r>
              <a:rPr lang="en-ID" sz="2000" dirty="0"/>
              <a:t> </a:t>
            </a:r>
            <a:r>
              <a:rPr lang="en-ID" sz="2000" dirty="0" err="1"/>
              <a:t>dari</a:t>
            </a:r>
            <a:r>
              <a:rPr lang="en-ID" sz="2000" dirty="0"/>
              <a:t> 60 </a:t>
            </a:r>
            <a:r>
              <a:rPr lang="en-ID" sz="2000" dirty="0" err="1"/>
              <a:t>maka</a:t>
            </a:r>
            <a:r>
              <a:rPr lang="en-ID" sz="2000" dirty="0"/>
              <a:t> </a:t>
            </a:r>
            <a:r>
              <a:rPr lang="en-ID" sz="2000" dirty="0" err="1"/>
              <a:t>akan</a:t>
            </a:r>
            <a:r>
              <a:rPr lang="en-ID" sz="2000" dirty="0"/>
              <a:t> </a:t>
            </a:r>
            <a:r>
              <a:rPr lang="en-ID" sz="2000" dirty="0" err="1"/>
              <a:t>mencetak</a:t>
            </a:r>
            <a:r>
              <a:rPr lang="en-ID" sz="2000" dirty="0"/>
              <a:t> </a:t>
            </a:r>
            <a:r>
              <a:rPr lang="en-ID" sz="2000" dirty="0" smtClean="0"/>
              <a:t>Lulus </a:t>
            </a:r>
            <a:r>
              <a:rPr lang="en-ID" sz="2000" dirty="0" err="1" smtClean="0"/>
              <a:t>dan</a:t>
            </a:r>
            <a:r>
              <a:rPr lang="en-ID" sz="2000" dirty="0" smtClean="0"/>
              <a:t> </a:t>
            </a:r>
            <a:r>
              <a:rPr lang="en-ID" sz="2000" dirty="0" err="1" smtClean="0"/>
              <a:t>Tidak</a:t>
            </a:r>
            <a:r>
              <a:rPr lang="en-ID" sz="2000" dirty="0" smtClean="0"/>
              <a:t> lulus </a:t>
            </a:r>
            <a:r>
              <a:rPr lang="en-ID" sz="2000" dirty="0" err="1" smtClean="0"/>
              <a:t>jika</a:t>
            </a:r>
            <a:r>
              <a:rPr lang="en-ID" sz="2000" dirty="0" smtClean="0"/>
              <a:t> </a:t>
            </a:r>
            <a:r>
              <a:rPr lang="en-ID" sz="2000" dirty="0" err="1" smtClean="0"/>
              <a:t>sebaliknya</a:t>
            </a:r>
            <a:r>
              <a:rPr lang="en-ID" sz="2000" dirty="0" smtClean="0"/>
              <a:t>.</a:t>
            </a:r>
            <a:br>
              <a:rPr lang="en-ID" sz="2000" dirty="0" smtClean="0"/>
            </a:br>
            <a:r>
              <a:rPr lang="en-ID" sz="2000" dirty="0" smtClean="0"/>
              <a:t/>
            </a:r>
            <a:br>
              <a:rPr lang="en-ID" sz="2000" dirty="0" smtClean="0"/>
            </a:br>
            <a:endParaRPr lang="en-ID" sz="2000" dirty="0"/>
          </a:p>
        </p:txBody>
      </p:sp>
    </p:spTree>
    <p:extLst>
      <p:ext uri="{BB962C8B-B14F-4D97-AF65-F5344CB8AC3E}">
        <p14:creationId xmlns:p14="http://schemas.microsoft.com/office/powerpoint/2010/main" val="241008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BA583-D276-4911-8CCB-494F163CD332}"/>
              </a:ext>
            </a:extLst>
          </p:cNvPr>
          <p:cNvSpPr>
            <a:spLocks noGrp="1"/>
          </p:cNvSpPr>
          <p:nvPr>
            <p:ph type="title"/>
          </p:nvPr>
        </p:nvSpPr>
        <p:spPr/>
        <p:txBody>
          <a:bodyPr/>
          <a:lstStyle/>
          <a:p>
            <a:r>
              <a:rPr lang="en-US"/>
              <a:t>Prilaku Program</a:t>
            </a:r>
            <a:endParaRPr lang="en-ID"/>
          </a:p>
        </p:txBody>
      </p:sp>
      <p:sp>
        <p:nvSpPr>
          <p:cNvPr id="3" name="Text Placeholder 2">
            <a:extLst>
              <a:ext uri="{FF2B5EF4-FFF2-40B4-BE49-F238E27FC236}">
                <a16:creationId xmlns="" xmlns:a16="http://schemas.microsoft.com/office/drawing/2014/main" id="{62754B6E-4015-4C3E-AEC2-ED0E6E12380C}"/>
              </a:ext>
            </a:extLst>
          </p:cNvPr>
          <p:cNvSpPr>
            <a:spLocks noGrp="1"/>
          </p:cNvSpPr>
          <p:nvPr>
            <p:ph type="body" sz="quarter" idx="10"/>
          </p:nvPr>
        </p:nvSpPr>
        <p:spPr>
          <a:xfrm>
            <a:off x="416860" y="1196789"/>
            <a:ext cx="8256494" cy="4975411"/>
          </a:xfrm>
        </p:spPr>
        <p:txBody>
          <a:bodyPr>
            <a:normAutofit fontScale="85000" lnSpcReduction="10000"/>
          </a:bodyPr>
          <a:lstStyle/>
          <a:p>
            <a:pPr marL="0" indent="0">
              <a:lnSpc>
                <a:spcPct val="150000"/>
              </a:lnSpc>
              <a:buNone/>
            </a:pPr>
            <a:r>
              <a:rPr lang="en-ID" sz="2000" dirty="0"/>
              <a:t>Hint </a:t>
            </a:r>
            <a:r>
              <a:rPr lang="en-ID" sz="2000" dirty="0" smtClean="0"/>
              <a:t>:</a:t>
            </a:r>
          </a:p>
          <a:p>
            <a:pPr marL="457200" indent="-457200">
              <a:lnSpc>
                <a:spcPct val="150000"/>
              </a:lnSpc>
              <a:buFont typeface="+mj-lt"/>
              <a:buAutoNum type="arabicPeriod"/>
            </a:pPr>
            <a:r>
              <a:rPr lang="en-ID" sz="2000" dirty="0" err="1" smtClean="0"/>
              <a:t>Perlu</a:t>
            </a:r>
            <a:r>
              <a:rPr lang="en-ID" sz="2000" dirty="0" smtClean="0"/>
              <a:t> </a:t>
            </a:r>
            <a:r>
              <a:rPr lang="en-ID" sz="2000" dirty="0" err="1"/>
              <a:t>dipahami</a:t>
            </a:r>
            <a:r>
              <a:rPr lang="en-ID" sz="2000" dirty="0"/>
              <a:t> program </a:t>
            </a:r>
            <a:r>
              <a:rPr lang="en-ID" sz="2000" dirty="0" err="1"/>
              <a:t>menerima</a:t>
            </a:r>
            <a:r>
              <a:rPr lang="en-ID" sz="2000" dirty="0"/>
              <a:t> </a:t>
            </a:r>
            <a:r>
              <a:rPr lang="en-ID" sz="2000" dirty="0" err="1"/>
              <a:t>argumen</a:t>
            </a:r>
            <a:r>
              <a:rPr lang="en-ID" sz="2000" dirty="0"/>
              <a:t> </a:t>
            </a:r>
            <a:r>
              <a:rPr lang="en-ID" sz="2000" dirty="0" err="1" smtClean="0"/>
              <a:t>sebanyak</a:t>
            </a:r>
            <a:r>
              <a:rPr lang="en-ID" sz="2000" dirty="0" smtClean="0"/>
              <a:t> </a:t>
            </a:r>
            <a:r>
              <a:rPr lang="en-ID" sz="2000" dirty="0" err="1"/>
              <a:t>kelipatan</a:t>
            </a:r>
            <a:r>
              <a:rPr lang="en-ID" sz="2000" dirty="0"/>
              <a:t> 4 </a:t>
            </a:r>
            <a:r>
              <a:rPr lang="en-ID" sz="2000" dirty="0" smtClean="0"/>
              <a:t>(</a:t>
            </a:r>
            <a:r>
              <a:rPr lang="en-ID" sz="2000" dirty="0"/>
              <a:t>4, 8, 12, 16, </a:t>
            </a:r>
            <a:r>
              <a:rPr lang="en-ID" sz="2000" dirty="0" smtClean="0"/>
              <a:t>…, 4n</a:t>
            </a:r>
            <a:r>
              <a:rPr lang="en-ID" sz="2000" dirty="0"/>
              <a:t>), </a:t>
            </a:r>
            <a:r>
              <a:rPr lang="en-ID" sz="2000" dirty="0" err="1"/>
              <a:t>jadi</a:t>
            </a:r>
            <a:r>
              <a:rPr lang="en-ID" sz="2000" dirty="0"/>
              <a:t> </a:t>
            </a:r>
            <a:r>
              <a:rPr lang="en-ID" sz="2000" dirty="0" err="1"/>
              <a:t>jumlah</a:t>
            </a:r>
            <a:r>
              <a:rPr lang="en-ID" sz="2000" dirty="0"/>
              <a:t> </a:t>
            </a:r>
            <a:r>
              <a:rPr lang="en-ID" sz="2000" dirty="0" smtClean="0"/>
              <a:t>argument yang </a:t>
            </a:r>
            <a:r>
              <a:rPr lang="en-ID" sz="2000" dirty="0" err="1" smtClean="0"/>
              <a:t>diterima</a:t>
            </a:r>
            <a:r>
              <a:rPr lang="en-ID" sz="2000" dirty="0" smtClean="0"/>
              <a:t> program </a:t>
            </a:r>
            <a:r>
              <a:rPr lang="en-ID" sz="2000" dirty="0" err="1"/>
              <a:t>pasti</a:t>
            </a:r>
            <a:r>
              <a:rPr lang="en-ID" sz="2000" dirty="0"/>
              <a:t> </a:t>
            </a:r>
            <a:r>
              <a:rPr lang="en-ID" sz="2000" dirty="0" err="1" smtClean="0"/>
              <a:t>berada</a:t>
            </a:r>
            <a:r>
              <a:rPr lang="en-ID" sz="2000" dirty="0" smtClean="0"/>
              <a:t> </a:t>
            </a:r>
            <a:r>
              <a:rPr lang="en-ID" sz="2000" dirty="0"/>
              <a:t>di </a:t>
            </a:r>
            <a:r>
              <a:rPr lang="en-ID" sz="2000" dirty="0" err="1"/>
              <a:t>antara</a:t>
            </a:r>
            <a:r>
              <a:rPr lang="en-ID" sz="2000" dirty="0"/>
              <a:t> range </a:t>
            </a:r>
            <a:r>
              <a:rPr lang="en-ID" sz="2000" dirty="0" err="1" smtClean="0"/>
              <a:t>tersebut</a:t>
            </a:r>
            <a:r>
              <a:rPr lang="en-ID" sz="2000" dirty="0" smtClean="0"/>
              <a:t>.</a:t>
            </a:r>
          </a:p>
          <a:p>
            <a:pPr marL="457200" indent="-457200">
              <a:lnSpc>
                <a:spcPct val="150000"/>
              </a:lnSpc>
              <a:buFont typeface="+mj-lt"/>
              <a:buAutoNum type="arabicPeriod"/>
            </a:pPr>
            <a:r>
              <a:rPr lang="en-ID" sz="2000" dirty="0" err="1" smtClean="0"/>
              <a:t>Gunakan</a:t>
            </a:r>
            <a:r>
              <a:rPr lang="en-ID" sz="2000" dirty="0" smtClean="0"/>
              <a:t> </a:t>
            </a:r>
            <a:r>
              <a:rPr lang="en-ID" sz="2000" dirty="0"/>
              <a:t>n</a:t>
            </a:r>
            <a:r>
              <a:rPr lang="en-ID" sz="2000" dirty="0" smtClean="0"/>
              <a:t>ested </a:t>
            </a:r>
            <a:r>
              <a:rPr lang="en-ID" sz="2000" dirty="0" err="1" smtClean="0"/>
              <a:t>HashMap</a:t>
            </a:r>
            <a:r>
              <a:rPr lang="en-ID" sz="2000" dirty="0" smtClean="0"/>
              <a:t> </a:t>
            </a:r>
            <a:r>
              <a:rPr lang="en-ID" sz="2000" dirty="0" err="1" smtClean="0"/>
              <a:t>untuk</a:t>
            </a:r>
            <a:r>
              <a:rPr lang="en-ID" sz="2000" dirty="0" smtClean="0"/>
              <a:t> </a:t>
            </a:r>
            <a:r>
              <a:rPr lang="en-ID" sz="2000" dirty="0" err="1"/>
              <a:t>menyimpan</a:t>
            </a:r>
            <a:r>
              <a:rPr lang="en-ID" sz="2000" dirty="0"/>
              <a:t> </a:t>
            </a:r>
            <a:r>
              <a:rPr lang="en-ID" sz="2000" dirty="0" smtClean="0"/>
              <a:t>data (</a:t>
            </a:r>
            <a:r>
              <a:rPr lang="en-ID" sz="2000" dirty="0" err="1"/>
              <a:t>akan</a:t>
            </a:r>
            <a:r>
              <a:rPr lang="en-ID" sz="2000" dirty="0"/>
              <a:t> </a:t>
            </a:r>
            <a:r>
              <a:rPr lang="en-ID" sz="2000" dirty="0" err="1"/>
              <a:t>digunakan</a:t>
            </a:r>
            <a:r>
              <a:rPr lang="en-ID" sz="2000" dirty="0"/>
              <a:t> </a:t>
            </a:r>
            <a:r>
              <a:rPr lang="en-ID" sz="2000" dirty="0" err="1"/>
              <a:t>saat</a:t>
            </a:r>
            <a:r>
              <a:rPr lang="en-ID" sz="2000" dirty="0"/>
              <a:t> </a:t>
            </a:r>
            <a:r>
              <a:rPr lang="en-ID" sz="2000" dirty="0" err="1" smtClean="0"/>
              <a:t>mencetak</a:t>
            </a:r>
            <a:r>
              <a:rPr lang="en-ID" sz="2000" dirty="0" smtClean="0"/>
              <a:t> </a:t>
            </a:r>
            <a:r>
              <a:rPr lang="en-ID" sz="2000" dirty="0"/>
              <a:t>"Format </a:t>
            </a:r>
            <a:r>
              <a:rPr lang="en-ID" sz="2000" dirty="0" err="1"/>
              <a:t>HashMap</a:t>
            </a:r>
            <a:r>
              <a:rPr lang="en-ID" sz="2000" dirty="0" smtClean="0"/>
              <a:t>").</a:t>
            </a:r>
          </a:p>
          <a:p>
            <a:pPr marL="457200" indent="-457200">
              <a:lnSpc>
                <a:spcPct val="150000"/>
              </a:lnSpc>
              <a:buFont typeface="+mj-lt"/>
              <a:buAutoNum type="arabicPeriod"/>
            </a:pPr>
            <a:r>
              <a:rPr lang="en-ID" sz="2000" dirty="0" err="1" smtClean="0"/>
              <a:t>Gunakan</a:t>
            </a:r>
            <a:r>
              <a:rPr lang="en-ID" sz="2000" dirty="0" smtClean="0"/>
              <a:t> </a:t>
            </a:r>
            <a:r>
              <a:rPr lang="en-ID" sz="2000" dirty="0" err="1"/>
              <a:t>LinkedList</a:t>
            </a:r>
            <a:r>
              <a:rPr lang="en-ID" sz="2000" dirty="0"/>
              <a:t>/</a:t>
            </a:r>
            <a:r>
              <a:rPr lang="en-ID" sz="2000" dirty="0" err="1"/>
              <a:t>ArrayList</a:t>
            </a:r>
            <a:r>
              <a:rPr lang="en-ID" sz="2000" dirty="0"/>
              <a:t>/Stack/Queue </a:t>
            </a:r>
            <a:r>
              <a:rPr lang="en-ID" sz="2000" dirty="0" err="1"/>
              <a:t>untuk</a:t>
            </a:r>
            <a:r>
              <a:rPr lang="en-ID" sz="2000" dirty="0"/>
              <a:t> </a:t>
            </a:r>
            <a:r>
              <a:rPr lang="en-ID" sz="2000" dirty="0" err="1"/>
              <a:t>mempermudah</a:t>
            </a:r>
            <a:r>
              <a:rPr lang="en-ID" sz="2000" dirty="0"/>
              <a:t> </a:t>
            </a:r>
            <a:r>
              <a:rPr lang="en-ID" sz="2000" dirty="0" err="1"/>
              <a:t>dalam</a:t>
            </a:r>
            <a:r>
              <a:rPr lang="en-ID" sz="2000" dirty="0"/>
              <a:t> </a:t>
            </a:r>
            <a:r>
              <a:rPr lang="en-ID" sz="2000" dirty="0" err="1" smtClean="0"/>
              <a:t>menyimpan</a:t>
            </a:r>
            <a:r>
              <a:rPr lang="en-ID" sz="2000" dirty="0" smtClean="0"/>
              <a:t> </a:t>
            </a:r>
            <a:r>
              <a:rPr lang="en-ID" sz="2000" dirty="0"/>
              <a:t>data.</a:t>
            </a:r>
          </a:p>
          <a:p>
            <a:pPr marL="457200" indent="-457200">
              <a:lnSpc>
                <a:spcPct val="150000"/>
              </a:lnSpc>
              <a:buFont typeface="+mj-lt"/>
              <a:buAutoNum type="arabicPeriod"/>
            </a:pPr>
            <a:r>
              <a:rPr lang="en-ID" sz="2000" dirty="0" err="1" smtClean="0"/>
              <a:t>Gunakan</a:t>
            </a:r>
            <a:r>
              <a:rPr lang="en-ID" sz="2000" dirty="0" smtClean="0"/>
              <a:t> </a:t>
            </a:r>
            <a:r>
              <a:rPr lang="en-ID" sz="2000" dirty="0"/>
              <a:t>Iterator </a:t>
            </a:r>
            <a:r>
              <a:rPr lang="en-ID" sz="2000" dirty="0" err="1"/>
              <a:t>atau</a:t>
            </a:r>
            <a:r>
              <a:rPr lang="en-ID" sz="2000" dirty="0"/>
              <a:t> </a:t>
            </a:r>
            <a:r>
              <a:rPr lang="en-ID" sz="2000" dirty="0" err="1"/>
              <a:t>sejenisnya</a:t>
            </a:r>
            <a:r>
              <a:rPr lang="en-ID" sz="2000" dirty="0"/>
              <a:t> </a:t>
            </a:r>
            <a:r>
              <a:rPr lang="en-ID" sz="2000" dirty="0" err="1"/>
              <a:t>untuk</a:t>
            </a:r>
            <a:r>
              <a:rPr lang="en-ID" sz="2000" dirty="0"/>
              <a:t> </a:t>
            </a:r>
            <a:r>
              <a:rPr lang="en-ID" sz="2000" dirty="0" err="1"/>
              <a:t>mencetak</a:t>
            </a:r>
            <a:r>
              <a:rPr lang="en-ID" sz="2000" dirty="0"/>
              <a:t> "</a:t>
            </a:r>
            <a:r>
              <a:rPr lang="en-ID" sz="2000" dirty="0" err="1"/>
              <a:t>Daftar</a:t>
            </a:r>
            <a:r>
              <a:rPr lang="en-ID" sz="2000" dirty="0"/>
              <a:t> </a:t>
            </a:r>
            <a:r>
              <a:rPr lang="en-ID" sz="2000" dirty="0" err="1"/>
              <a:t>Siswa</a:t>
            </a:r>
            <a:r>
              <a:rPr lang="en-ID" sz="2000" dirty="0"/>
              <a:t>".</a:t>
            </a:r>
          </a:p>
          <a:p>
            <a:pPr marL="457200" indent="-457200">
              <a:lnSpc>
                <a:spcPct val="150000"/>
              </a:lnSpc>
              <a:buFont typeface="+mj-lt"/>
              <a:buAutoNum type="arabicPeriod"/>
            </a:pPr>
            <a:r>
              <a:rPr lang="en-ID" sz="2000" dirty="0" err="1" smtClean="0"/>
              <a:t>Pola</a:t>
            </a:r>
            <a:r>
              <a:rPr lang="en-ID" sz="2000" dirty="0" smtClean="0"/>
              <a:t> </a:t>
            </a:r>
            <a:r>
              <a:rPr lang="en-ID" sz="2000" dirty="0" err="1"/>
              <a:t>penerimaan</a:t>
            </a:r>
            <a:r>
              <a:rPr lang="en-ID" sz="2000" dirty="0"/>
              <a:t> </a:t>
            </a:r>
            <a:r>
              <a:rPr lang="en-ID" sz="2000" dirty="0" err="1"/>
              <a:t>tipe</a:t>
            </a:r>
            <a:r>
              <a:rPr lang="en-ID" sz="2000" dirty="0"/>
              <a:t> </a:t>
            </a:r>
            <a:r>
              <a:rPr lang="en-ID" sz="2000" dirty="0" err="1"/>
              <a:t>argumen</a:t>
            </a:r>
            <a:r>
              <a:rPr lang="en-ID" sz="2000" dirty="0"/>
              <a:t> </a:t>
            </a:r>
            <a:r>
              <a:rPr lang="en-ID" sz="2000" dirty="0" err="1"/>
              <a:t>pada</a:t>
            </a:r>
            <a:r>
              <a:rPr lang="en-ID" sz="2000" dirty="0"/>
              <a:t> program </a:t>
            </a:r>
            <a:r>
              <a:rPr lang="en-ID" sz="2000" dirty="0" err="1"/>
              <a:t>berupa</a:t>
            </a:r>
            <a:r>
              <a:rPr lang="en-ID" sz="2000" dirty="0"/>
              <a:t> String, </a:t>
            </a:r>
            <a:r>
              <a:rPr lang="en-ID" sz="2000" dirty="0" err="1"/>
              <a:t>int</a:t>
            </a:r>
            <a:r>
              <a:rPr lang="en-ID" sz="2000" dirty="0"/>
              <a:t>, </a:t>
            </a:r>
            <a:r>
              <a:rPr lang="en-ID" sz="2000" dirty="0" err="1"/>
              <a:t>int</a:t>
            </a:r>
            <a:r>
              <a:rPr lang="en-ID" sz="2000" dirty="0"/>
              <a:t>, </a:t>
            </a:r>
            <a:r>
              <a:rPr lang="en-ID" sz="2000" dirty="0" err="1"/>
              <a:t>dan</a:t>
            </a:r>
            <a:r>
              <a:rPr lang="en-ID" sz="2000" dirty="0"/>
              <a:t> </a:t>
            </a:r>
            <a:r>
              <a:rPr lang="en-ID" sz="2000" dirty="0" err="1"/>
              <a:t>int</a:t>
            </a:r>
            <a:r>
              <a:rPr lang="en-ID" sz="2000" dirty="0"/>
              <a:t> (</a:t>
            </a:r>
            <a:r>
              <a:rPr lang="en-ID" sz="2000" dirty="0" err="1"/>
              <a:t>Kelipatan</a:t>
            </a:r>
            <a:r>
              <a:rPr lang="en-ID" sz="2000" dirty="0"/>
              <a:t> 4)</a:t>
            </a:r>
          </a:p>
          <a:p>
            <a:pPr marL="457200" indent="-457200">
              <a:lnSpc>
                <a:spcPct val="150000"/>
              </a:lnSpc>
              <a:buFont typeface="+mj-lt"/>
              <a:buAutoNum type="arabicPeriod"/>
            </a:pPr>
            <a:r>
              <a:rPr lang="en-ID" sz="2000" dirty="0" err="1" smtClean="0"/>
              <a:t>Jika</a:t>
            </a:r>
            <a:r>
              <a:rPr lang="en-ID" sz="2000" dirty="0" smtClean="0"/>
              <a:t> </a:t>
            </a:r>
            <a:r>
              <a:rPr lang="en-ID" sz="2000" dirty="0"/>
              <a:t>program </a:t>
            </a:r>
            <a:r>
              <a:rPr lang="en-ID" sz="2000" dirty="0" err="1"/>
              <a:t>tidak</a:t>
            </a:r>
            <a:r>
              <a:rPr lang="en-ID" sz="2000" dirty="0"/>
              <a:t> </a:t>
            </a:r>
            <a:r>
              <a:rPr lang="en-ID" sz="2000" dirty="0" err="1"/>
              <a:t>menerima</a:t>
            </a:r>
            <a:r>
              <a:rPr lang="en-ID" sz="2000" dirty="0"/>
              <a:t> input, </a:t>
            </a:r>
            <a:r>
              <a:rPr lang="en-ID" sz="2000" dirty="0" err="1"/>
              <a:t>maka</a:t>
            </a:r>
            <a:r>
              <a:rPr lang="en-ID" sz="2000" dirty="0"/>
              <a:t> program </a:t>
            </a:r>
            <a:r>
              <a:rPr lang="en-ID" sz="2000" dirty="0" err="1"/>
              <a:t>akan</a:t>
            </a:r>
            <a:r>
              <a:rPr lang="en-ID" sz="2000" dirty="0"/>
              <a:t> </a:t>
            </a:r>
            <a:r>
              <a:rPr lang="en-ID" sz="2000" dirty="0" err="1"/>
              <a:t>mencetak</a:t>
            </a:r>
            <a:r>
              <a:rPr lang="en-ID" sz="2000" dirty="0"/>
              <a:t> </a:t>
            </a:r>
            <a:r>
              <a:rPr lang="en-ID" sz="2000" dirty="0" err="1"/>
              <a:t>karakter</a:t>
            </a:r>
            <a:r>
              <a:rPr lang="en-ID" sz="2000" dirty="0"/>
              <a:t> '-' </a:t>
            </a:r>
            <a:r>
              <a:rPr lang="en-ID" sz="2000" dirty="0" err="1"/>
              <a:t>saja</a:t>
            </a:r>
            <a:endParaRPr lang="en-ID" sz="2000" dirty="0"/>
          </a:p>
        </p:txBody>
      </p:sp>
    </p:spTree>
    <p:extLst>
      <p:ext uri="{BB962C8B-B14F-4D97-AF65-F5344CB8AC3E}">
        <p14:creationId xmlns:p14="http://schemas.microsoft.com/office/powerpoint/2010/main" val="150660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741CC-8653-4D4A-89EB-3FAB968F29D8}"/>
              </a:ext>
            </a:extLst>
          </p:cNvPr>
          <p:cNvSpPr>
            <a:spLocks noGrp="1"/>
          </p:cNvSpPr>
          <p:nvPr>
            <p:ph type="title"/>
          </p:nvPr>
        </p:nvSpPr>
        <p:spPr/>
        <p:txBody>
          <a:bodyPr/>
          <a:lstStyle/>
          <a:p>
            <a:r>
              <a:rPr lang="en-US"/>
              <a:t>Kriteria Lainnya #1</a:t>
            </a:r>
            <a:endParaRPr lang="en-ID"/>
          </a:p>
        </p:txBody>
      </p:sp>
      <p:sp>
        <p:nvSpPr>
          <p:cNvPr id="3" name="Text Placeholder 2">
            <a:extLst>
              <a:ext uri="{FF2B5EF4-FFF2-40B4-BE49-F238E27FC236}">
                <a16:creationId xmlns="" xmlns:a16="http://schemas.microsoft.com/office/drawing/2014/main" id="{721F848E-AF9F-48EB-BED5-B8EFAEAC6BAD}"/>
              </a:ext>
            </a:extLst>
          </p:cNvPr>
          <p:cNvSpPr>
            <a:spLocks noGrp="1"/>
          </p:cNvSpPr>
          <p:nvPr>
            <p:ph type="body" sz="quarter" idx="10"/>
          </p:nvPr>
        </p:nvSpPr>
        <p:spPr/>
        <p:txBody>
          <a:bodyPr>
            <a:normAutofit/>
          </a:bodyPr>
          <a:lstStyle/>
          <a:p>
            <a:pPr marL="0" indent="0">
              <a:lnSpc>
                <a:spcPct val="150000"/>
              </a:lnSpc>
              <a:buNone/>
            </a:pPr>
            <a:r>
              <a:rPr lang="id-ID" sz="2000" dirty="0">
                <a:highlight>
                  <a:srgbClr val="FFFF00"/>
                </a:highlight>
                <a:ea typeface="Calibri" panose="020F0502020204030204" pitchFamily="34" charset="0"/>
              </a:rPr>
              <a:t>Teks dengan warna belakang kuning</a:t>
            </a:r>
            <a:r>
              <a:rPr lang="id-ID" sz="2000" dirty="0">
                <a:ea typeface="Calibri" panose="020F0502020204030204" pitchFamily="34" charset="0"/>
              </a:rPr>
              <a:t> merupakan masukan dari pengguna.</a:t>
            </a:r>
            <a:r>
              <a:rPr lang="en-US" sz="2000" dirty="0">
                <a:ea typeface="Calibri" panose="020F0502020204030204" pitchFamily="34" charset="0"/>
              </a:rPr>
              <a:t> </a:t>
            </a:r>
            <a:r>
              <a:rPr lang="id-ID" sz="2000" dirty="0">
                <a:ea typeface="Calibri" panose="020F0502020204030204" pitchFamily="34" charset="0"/>
              </a:rPr>
              <a:t>Setiap implementasi masukan yang terlewat akan membuat nilai Anda </a:t>
            </a:r>
            <a:r>
              <a:rPr lang="id-ID" sz="2000" dirty="0">
                <a:solidFill>
                  <a:srgbClr val="00B050"/>
                </a:solidFill>
                <a:ea typeface="Calibri" panose="020F0502020204030204" pitchFamily="34" charset="0"/>
              </a:rPr>
              <a:t>berkurang satu poin</a:t>
            </a:r>
            <a:r>
              <a:rPr lang="id-ID" sz="2000" dirty="0">
                <a:ea typeface="Calibri" panose="020F0502020204030204" pitchFamily="34" charset="0"/>
              </a:rPr>
              <a:t>. </a:t>
            </a:r>
            <a:r>
              <a:rPr lang="id-ID" sz="2000" dirty="0">
                <a:highlight>
                  <a:srgbClr val="00FFFF"/>
                </a:highlight>
                <a:ea typeface="Calibri" panose="020F0502020204030204" pitchFamily="34" charset="0"/>
              </a:rPr>
              <a:t>Teks yang berwarna biru</a:t>
            </a:r>
            <a:r>
              <a:rPr lang="id-ID" sz="2000" dirty="0">
                <a:ea typeface="Calibri" panose="020F0502020204030204" pitchFamily="34" charset="0"/>
              </a:rPr>
              <a:t> merupakan teks dinamis yang selalu berubah-ubah sesuai dengan masukan pengguna dan harus ditampilkan dalam program yang Anda buat. Setiap teks biru yang terlewat atau tidak sesuai akan membuat nilai Anda </a:t>
            </a:r>
            <a:r>
              <a:rPr lang="id-ID" sz="2000" dirty="0">
                <a:solidFill>
                  <a:srgbClr val="00B050"/>
                </a:solidFill>
                <a:ea typeface="Calibri" panose="020F0502020204030204" pitchFamily="34" charset="0"/>
              </a:rPr>
              <a:t>berkurang satu poin</a:t>
            </a:r>
            <a:r>
              <a:rPr lang="en-US" sz="2000" dirty="0">
                <a:solidFill>
                  <a:srgbClr val="00B050"/>
                </a:solidFill>
                <a:ea typeface="Calibri" panose="020F0502020204030204" pitchFamily="34" charset="0"/>
              </a:rPr>
              <a:t>.</a:t>
            </a:r>
            <a:endParaRPr lang="en-US" sz="2000" dirty="0"/>
          </a:p>
        </p:txBody>
      </p:sp>
    </p:spTree>
    <p:extLst>
      <p:ext uri="{BB962C8B-B14F-4D97-AF65-F5344CB8AC3E}">
        <p14:creationId xmlns:p14="http://schemas.microsoft.com/office/powerpoint/2010/main" val="297004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F6629-2272-4953-A397-A4BAC8F1FDA9}"/>
              </a:ext>
            </a:extLst>
          </p:cNvPr>
          <p:cNvSpPr>
            <a:spLocks noGrp="1"/>
          </p:cNvSpPr>
          <p:nvPr>
            <p:ph type="title"/>
          </p:nvPr>
        </p:nvSpPr>
        <p:spPr/>
        <p:txBody>
          <a:bodyPr/>
          <a:lstStyle/>
          <a:p>
            <a:r>
              <a:rPr lang="en-US"/>
              <a:t>Kriteria Lainnya #2</a:t>
            </a:r>
            <a:endParaRPr lang="en-ID"/>
          </a:p>
        </p:txBody>
      </p:sp>
      <p:sp>
        <p:nvSpPr>
          <p:cNvPr id="3" name="Text Placeholder 2">
            <a:extLst>
              <a:ext uri="{FF2B5EF4-FFF2-40B4-BE49-F238E27FC236}">
                <a16:creationId xmlns="" xmlns:a16="http://schemas.microsoft.com/office/drawing/2014/main" id="{D55E59DC-786E-44CF-9D92-747B1483F964}"/>
              </a:ext>
            </a:extLst>
          </p:cNvPr>
          <p:cNvSpPr>
            <a:spLocks noGrp="1"/>
          </p:cNvSpPr>
          <p:nvPr>
            <p:ph type="body" sz="quarter" idx="10"/>
          </p:nvPr>
        </p:nvSpPr>
        <p:spPr/>
        <p:txBody>
          <a:bodyPr>
            <a:normAutofit/>
          </a:bodyPr>
          <a:lstStyle/>
          <a:p>
            <a:pPr>
              <a:lnSpc>
                <a:spcPct val="150000"/>
              </a:lnSpc>
            </a:pPr>
            <a:r>
              <a:rPr lang="en-US" sz="2000" dirty="0" smtClean="0">
                <a:solidFill>
                  <a:srgbClr val="FF0000"/>
                </a:solidFill>
              </a:rPr>
              <a:t>[? </a:t>
            </a:r>
            <a:r>
              <a:rPr lang="en-US" sz="2000" dirty="0" err="1" smtClean="0">
                <a:solidFill>
                  <a:srgbClr val="FF0000"/>
                </a:solidFill>
              </a:rPr>
              <a:t>poin</a:t>
            </a:r>
            <a:r>
              <a:rPr lang="en-US" sz="2000" dirty="0" smtClean="0">
                <a:solidFill>
                  <a:srgbClr val="FF0000"/>
                </a:solidFill>
              </a:rPr>
              <a:t>] </a:t>
            </a:r>
            <a:r>
              <a:rPr lang="en-US" sz="2000" dirty="0" smtClean="0"/>
              <a:t>???</a:t>
            </a:r>
            <a:endParaRPr lang="en-US" sz="2000" dirty="0"/>
          </a:p>
        </p:txBody>
      </p:sp>
    </p:spTree>
    <p:extLst>
      <p:ext uri="{BB962C8B-B14F-4D97-AF65-F5344CB8AC3E}">
        <p14:creationId xmlns:p14="http://schemas.microsoft.com/office/powerpoint/2010/main" val="367717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37770C-21E7-47F1-883D-6FEE38B004B7}"/>
              </a:ext>
            </a:extLst>
          </p:cNvPr>
          <p:cNvSpPr>
            <a:spLocks noGrp="1"/>
          </p:cNvSpPr>
          <p:nvPr>
            <p:ph type="title"/>
          </p:nvPr>
        </p:nvSpPr>
        <p:spPr/>
        <p:txBody>
          <a:bodyPr/>
          <a:lstStyle/>
          <a:p>
            <a:r>
              <a:rPr lang="en-US"/>
              <a:t>Kasus Uji </a:t>
            </a:r>
            <a:r>
              <a:rPr lang="en-US">
                <a:solidFill>
                  <a:srgbClr val="FF0000"/>
                </a:solidFill>
              </a:rPr>
              <a:t>[60 poin]</a:t>
            </a:r>
            <a:endParaRPr lang="en-ID"/>
          </a:p>
        </p:txBody>
      </p:sp>
      <p:graphicFrame>
        <p:nvGraphicFramePr>
          <p:cNvPr id="3" name="Table 2"/>
          <p:cNvGraphicFramePr>
            <a:graphicFrameLocks noGrp="1"/>
          </p:cNvGraphicFramePr>
          <p:nvPr>
            <p:extLst>
              <p:ext uri="{D42A27DB-BD31-4B8C-83A1-F6EECF244321}">
                <p14:modId xmlns:p14="http://schemas.microsoft.com/office/powerpoint/2010/main" val="3486941210"/>
              </p:ext>
            </p:extLst>
          </p:nvPr>
        </p:nvGraphicFramePr>
        <p:xfrm>
          <a:off x="457199" y="1147453"/>
          <a:ext cx="8196944" cy="4641667"/>
        </p:xfrm>
        <a:graphic>
          <a:graphicData uri="http://schemas.openxmlformats.org/drawingml/2006/table">
            <a:tbl>
              <a:tblPr firstRow="1" bandRow="1">
                <a:tableStyleId>{5C22544A-7EE6-4342-B048-85BDC9FD1C3A}</a:tableStyleId>
              </a:tblPr>
              <a:tblGrid>
                <a:gridCol w="3396344"/>
                <a:gridCol w="4800600"/>
              </a:tblGrid>
              <a:tr h="348244">
                <a:tc>
                  <a:txBody>
                    <a:bodyPr/>
                    <a:lstStyle/>
                    <a:p>
                      <a:r>
                        <a:rPr lang="en-US" sz="1600" dirty="0" err="1" smtClean="0"/>
                        <a:t>Argumen</a:t>
                      </a:r>
                      <a:endParaRPr lang="en-US" sz="1600" dirty="0"/>
                    </a:p>
                  </a:txBody>
                  <a:tcPr/>
                </a:tc>
                <a:tc>
                  <a:txBody>
                    <a:bodyPr/>
                    <a:lstStyle/>
                    <a:p>
                      <a:r>
                        <a:rPr lang="en-US" sz="1600" dirty="0" err="1" smtClean="0"/>
                        <a:t>Keluaran</a:t>
                      </a:r>
                      <a:endParaRPr lang="en-US" sz="1600" dirty="0"/>
                    </a:p>
                  </a:txBody>
                  <a:tcPr/>
                </a:tc>
              </a:tr>
              <a:tr h="1917729">
                <a:tc>
                  <a:txBody>
                    <a:bodyPr/>
                    <a:lstStyle/>
                    <a:p>
                      <a:pPr marL="0" algn="l" defTabSz="914400" rtl="0" eaLnBrk="1" latinLnBrk="0" hangingPunct="1"/>
                      <a:r>
                        <a:rPr lang="fi-FI"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Widi 0 91 91 Kyle 61 75 72</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Format </a:t>
                      </a:r>
                      <a:r>
                        <a:rPr lang="en-US" sz="1400" kern="1200" dirty="0" err="1" smtClean="0">
                          <a:solidFill>
                            <a:schemeClr val="dk1"/>
                          </a:solidFill>
                          <a:highlight>
                            <a:srgbClr val="00FFFF"/>
                          </a:highlight>
                          <a:latin typeface="Arial" pitchFamily="34" charset="0"/>
                          <a:ea typeface="+mn-ea"/>
                          <a:cs typeface="Arial" pitchFamily="34" charset="0"/>
                        </a:rPr>
                        <a:t>HashMap</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{Kyle=[61, 75, 72], </a:t>
                      </a:r>
                      <a:r>
                        <a:rPr lang="en-US" sz="1400" kern="1200" dirty="0" err="1" smtClean="0">
                          <a:solidFill>
                            <a:schemeClr val="dk1"/>
                          </a:solidFill>
                          <a:highlight>
                            <a:srgbClr val="00FFFF"/>
                          </a:highlight>
                          <a:latin typeface="Arial" pitchFamily="34" charset="0"/>
                          <a:ea typeface="+mn-ea"/>
                          <a:cs typeface="Arial" pitchFamily="34" charset="0"/>
                        </a:rPr>
                        <a:t>Widi</a:t>
                      </a:r>
                      <a:r>
                        <a:rPr lang="en-US" sz="1400" kern="1200" dirty="0" smtClean="0">
                          <a:solidFill>
                            <a:schemeClr val="dk1"/>
                          </a:solidFill>
                          <a:highlight>
                            <a:srgbClr val="00FFFF"/>
                          </a:highlight>
                          <a:latin typeface="Arial" pitchFamily="34" charset="0"/>
                          <a:ea typeface="+mn-ea"/>
                          <a:cs typeface="Arial" pitchFamily="34" charset="0"/>
                        </a:rPr>
                        <a:t>=[0, 91, 91]}</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Daftar</a:t>
                      </a:r>
                      <a:r>
                        <a:rPr lang="en-US" sz="1400" kern="1200" dirty="0" smtClean="0">
                          <a:solidFill>
                            <a:schemeClr val="dk1"/>
                          </a:solidFill>
                          <a:highlight>
                            <a:srgbClr val="00FFFF"/>
                          </a:highlight>
                          <a:latin typeface="Arial" pitchFamily="34" charset="0"/>
                          <a:ea typeface="+mn-ea"/>
                          <a:cs typeface="Arial" pitchFamily="34" charset="0"/>
                        </a:rPr>
                        <a:t> </a:t>
                      </a:r>
                      <a:r>
                        <a:rPr lang="en-US" sz="1400" kern="1200" dirty="0" err="1" smtClean="0">
                          <a:solidFill>
                            <a:schemeClr val="dk1"/>
                          </a:solidFill>
                          <a:highlight>
                            <a:srgbClr val="00FFFF"/>
                          </a:highlight>
                          <a:latin typeface="Arial" pitchFamily="34" charset="0"/>
                          <a:ea typeface="+mn-ea"/>
                          <a:cs typeface="Arial" pitchFamily="34" charset="0"/>
                        </a:rPr>
                        <a:t>Siswa</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Kyle: 61, 75, 72 -&gt; Lulus</a:t>
                      </a: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Widi</a:t>
                      </a:r>
                      <a:r>
                        <a:rPr lang="en-US" sz="1400" kern="1200" dirty="0" smtClean="0">
                          <a:solidFill>
                            <a:schemeClr val="dk1"/>
                          </a:solidFill>
                          <a:highlight>
                            <a:srgbClr val="00FFFF"/>
                          </a:highlight>
                          <a:latin typeface="Arial" pitchFamily="34" charset="0"/>
                          <a:ea typeface="+mn-ea"/>
                          <a:cs typeface="Arial" pitchFamily="34" charset="0"/>
                        </a:rPr>
                        <a:t>: 0, 91, 91 -&gt; </a:t>
                      </a:r>
                      <a:r>
                        <a:rPr lang="en-US" sz="1400" kern="1200" dirty="0" err="1" smtClean="0">
                          <a:solidFill>
                            <a:schemeClr val="dk1"/>
                          </a:solidFill>
                          <a:highlight>
                            <a:srgbClr val="00FFFF"/>
                          </a:highlight>
                          <a:latin typeface="Arial" pitchFamily="34" charset="0"/>
                          <a:ea typeface="+mn-ea"/>
                          <a:cs typeface="Arial" pitchFamily="34" charset="0"/>
                        </a:rPr>
                        <a:t>Tidak</a:t>
                      </a:r>
                      <a:r>
                        <a:rPr lang="en-US" sz="1400" kern="1200" dirty="0" smtClean="0">
                          <a:solidFill>
                            <a:schemeClr val="dk1"/>
                          </a:solidFill>
                          <a:highlight>
                            <a:srgbClr val="00FFFF"/>
                          </a:highlight>
                          <a:latin typeface="Arial" pitchFamily="34" charset="0"/>
                          <a:ea typeface="+mn-ea"/>
                          <a:cs typeface="Arial" pitchFamily="34" charset="0"/>
                        </a:rPr>
                        <a:t> Lulus</a:t>
                      </a:r>
                      <a:endParaRPr lang="en-US" sz="1400" kern="1200" dirty="0">
                        <a:solidFill>
                          <a:schemeClr val="dk1"/>
                        </a:solidFill>
                        <a:highlight>
                          <a:srgbClr val="00FFFF"/>
                        </a:highlight>
                        <a:latin typeface="Arial" pitchFamily="34" charset="0"/>
                        <a:ea typeface="+mn-ea"/>
                        <a:cs typeface="Arial" pitchFamily="34" charset="0"/>
                      </a:endParaRPr>
                    </a:p>
                  </a:txBody>
                  <a:tcPr/>
                </a:tc>
              </a:tr>
              <a:tr h="2375694">
                <a:tc>
                  <a:txBody>
                    <a:bodyPr/>
                    <a:lstStyle/>
                    <a:p>
                      <a:pPr marL="0" algn="l" defTabSz="914400" rtl="0" eaLnBrk="1" latinLnBrk="0" hangingPunct="1"/>
                      <a:r>
                        <a:rPr lang="fi-FI" sz="1400" kern="1200" dirty="0" smtClean="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rPr>
                        <a:t>Jo 42 38 69 Yadi 92 63 68 Rey 88 71 53</a:t>
                      </a:r>
                      <a:endParaRPr lang="en-US" sz="1400" kern="1200" dirty="0">
                        <a:solidFill>
                          <a:srgbClr val="2F424F"/>
                        </a:solidFill>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Format </a:t>
                      </a:r>
                      <a:r>
                        <a:rPr lang="en-US" sz="1400" kern="1200" dirty="0" err="1" smtClean="0">
                          <a:solidFill>
                            <a:schemeClr val="dk1"/>
                          </a:solidFill>
                          <a:highlight>
                            <a:srgbClr val="00FFFF"/>
                          </a:highlight>
                          <a:latin typeface="Arial" pitchFamily="34" charset="0"/>
                          <a:ea typeface="+mn-ea"/>
                          <a:cs typeface="Arial" pitchFamily="34" charset="0"/>
                        </a:rPr>
                        <a:t>HashMap</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r>
                        <a:rPr lang="en-US" sz="1400" kern="1200" dirty="0" err="1" smtClean="0">
                          <a:solidFill>
                            <a:schemeClr val="dk1"/>
                          </a:solidFill>
                          <a:highlight>
                            <a:srgbClr val="00FFFF"/>
                          </a:highlight>
                          <a:latin typeface="Arial" pitchFamily="34" charset="0"/>
                          <a:ea typeface="+mn-ea"/>
                          <a:cs typeface="Arial" pitchFamily="34" charset="0"/>
                        </a:rPr>
                        <a:t>Yadi</a:t>
                      </a:r>
                      <a:r>
                        <a:rPr lang="en-US" sz="1400" kern="1200" dirty="0" smtClean="0">
                          <a:solidFill>
                            <a:schemeClr val="dk1"/>
                          </a:solidFill>
                          <a:highlight>
                            <a:srgbClr val="00FFFF"/>
                          </a:highlight>
                          <a:latin typeface="Arial" pitchFamily="34" charset="0"/>
                          <a:ea typeface="+mn-ea"/>
                          <a:cs typeface="Arial" pitchFamily="34" charset="0"/>
                        </a:rPr>
                        <a:t>=[92, 63, 68], Jo=[42, 38, 69], Rey=[88, 71, 53]}</a:t>
                      </a:r>
                    </a:p>
                    <a:p>
                      <a:pPr marL="0" algn="l" defTabSz="914400" rtl="0" eaLnBrk="1" latinLnBrk="0" hangingPunct="1"/>
                      <a:endParaRPr lang="en-US" sz="1400" kern="1200" dirty="0" smtClean="0">
                        <a:solidFill>
                          <a:schemeClr val="dk1"/>
                        </a:solidFill>
                        <a:highlight>
                          <a:srgbClr val="00FFFF"/>
                        </a:highlight>
                        <a:latin typeface="Arial" pitchFamily="34" charset="0"/>
                        <a:ea typeface="+mn-ea"/>
                        <a:cs typeface="Arial" pitchFamily="34" charset="0"/>
                      </a:endParaRP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Daftar</a:t>
                      </a:r>
                      <a:r>
                        <a:rPr lang="en-US" sz="1400" kern="1200" dirty="0" smtClean="0">
                          <a:solidFill>
                            <a:schemeClr val="dk1"/>
                          </a:solidFill>
                          <a:highlight>
                            <a:srgbClr val="00FFFF"/>
                          </a:highlight>
                          <a:latin typeface="Arial" pitchFamily="34" charset="0"/>
                          <a:ea typeface="+mn-ea"/>
                          <a:cs typeface="Arial" pitchFamily="34" charset="0"/>
                        </a:rPr>
                        <a:t> </a:t>
                      </a:r>
                      <a:r>
                        <a:rPr lang="en-US" sz="1400" kern="1200" dirty="0" err="1" smtClean="0">
                          <a:solidFill>
                            <a:schemeClr val="dk1"/>
                          </a:solidFill>
                          <a:highlight>
                            <a:srgbClr val="00FFFF"/>
                          </a:highlight>
                          <a:latin typeface="Arial" pitchFamily="34" charset="0"/>
                          <a:ea typeface="+mn-ea"/>
                          <a:cs typeface="Arial" pitchFamily="34" charset="0"/>
                        </a:rPr>
                        <a:t>Siswa</a:t>
                      </a:r>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a:t>
                      </a:r>
                    </a:p>
                    <a:p>
                      <a:pPr marL="0" algn="l" defTabSz="914400" rtl="0" eaLnBrk="1" latinLnBrk="0" hangingPunct="1"/>
                      <a:r>
                        <a:rPr lang="en-US" sz="1400" kern="1200" dirty="0" err="1" smtClean="0">
                          <a:solidFill>
                            <a:schemeClr val="dk1"/>
                          </a:solidFill>
                          <a:highlight>
                            <a:srgbClr val="00FFFF"/>
                          </a:highlight>
                          <a:latin typeface="Arial" pitchFamily="34" charset="0"/>
                          <a:ea typeface="+mn-ea"/>
                          <a:cs typeface="Arial" pitchFamily="34" charset="0"/>
                        </a:rPr>
                        <a:t>Yadi</a:t>
                      </a:r>
                      <a:r>
                        <a:rPr lang="en-US" sz="1400" kern="1200" dirty="0" smtClean="0">
                          <a:solidFill>
                            <a:schemeClr val="dk1"/>
                          </a:solidFill>
                          <a:highlight>
                            <a:srgbClr val="00FFFF"/>
                          </a:highlight>
                          <a:latin typeface="Arial" pitchFamily="34" charset="0"/>
                          <a:ea typeface="+mn-ea"/>
                          <a:cs typeface="Arial" pitchFamily="34" charset="0"/>
                        </a:rPr>
                        <a:t>: 92, 63, 68 -&gt; Lulus</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Jo: 42, 38, 69 -&gt; </a:t>
                      </a:r>
                      <a:r>
                        <a:rPr lang="en-US" sz="1400" kern="1200" dirty="0" err="1" smtClean="0">
                          <a:solidFill>
                            <a:schemeClr val="dk1"/>
                          </a:solidFill>
                          <a:highlight>
                            <a:srgbClr val="00FFFF"/>
                          </a:highlight>
                          <a:latin typeface="Arial" pitchFamily="34" charset="0"/>
                          <a:ea typeface="+mn-ea"/>
                          <a:cs typeface="Arial" pitchFamily="34" charset="0"/>
                        </a:rPr>
                        <a:t>Tidak</a:t>
                      </a:r>
                      <a:r>
                        <a:rPr lang="en-US" sz="1400" kern="1200" dirty="0" smtClean="0">
                          <a:solidFill>
                            <a:schemeClr val="dk1"/>
                          </a:solidFill>
                          <a:highlight>
                            <a:srgbClr val="00FFFF"/>
                          </a:highlight>
                          <a:latin typeface="Arial" pitchFamily="34" charset="0"/>
                          <a:ea typeface="+mn-ea"/>
                          <a:cs typeface="Arial" pitchFamily="34" charset="0"/>
                        </a:rPr>
                        <a:t> Lulus</a:t>
                      </a:r>
                    </a:p>
                    <a:p>
                      <a:pPr marL="0" algn="l" defTabSz="914400" rtl="0" eaLnBrk="1" latinLnBrk="0" hangingPunct="1"/>
                      <a:r>
                        <a:rPr lang="en-US" sz="1400" kern="1200" dirty="0" smtClean="0">
                          <a:solidFill>
                            <a:schemeClr val="dk1"/>
                          </a:solidFill>
                          <a:highlight>
                            <a:srgbClr val="00FFFF"/>
                          </a:highlight>
                          <a:latin typeface="Arial" pitchFamily="34" charset="0"/>
                          <a:ea typeface="+mn-ea"/>
                          <a:cs typeface="Arial" pitchFamily="34" charset="0"/>
                        </a:rPr>
                        <a:t>Rey: 88, 71, 53 -&gt; Lulus</a:t>
                      </a:r>
                      <a:endParaRPr lang="en-US" sz="1400" kern="1200" dirty="0">
                        <a:solidFill>
                          <a:schemeClr val="dk1"/>
                        </a:solidFill>
                        <a:highlight>
                          <a:srgbClr val="00FFFF"/>
                        </a:highligh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3995057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6069</TotalTime>
  <Words>823</Words>
  <Application>Microsoft Office PowerPoint</Application>
  <PresentationFormat>On-screen Show (4:3)</PresentationFormat>
  <Paragraphs>113</Paragraphs>
  <Slides>13</Slides>
  <Notes>0</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Custom Design</vt:lpstr>
      <vt:lpstr>Title</vt:lpstr>
      <vt:lpstr>Content</vt:lpstr>
      <vt:lpstr>Segment</vt:lpstr>
      <vt:lpstr>Question</vt:lpstr>
      <vt:lpstr>Plain Question</vt:lpstr>
      <vt:lpstr>Tugas 6 – Kelas C</vt:lpstr>
      <vt:lpstr>PowerPoint Presentation</vt:lpstr>
      <vt:lpstr>Final Score</vt:lpstr>
      <vt:lpstr>Kebutuhan</vt:lpstr>
      <vt:lpstr>Prilaku Program</vt:lpstr>
      <vt:lpstr>Prilaku Program</vt:lpstr>
      <vt:lpstr>Kriteria Lainnya #1</vt:lpstr>
      <vt:lpstr>Kriteria Lainnya #2</vt:lpstr>
      <vt:lpstr>Kasus Uji [60 poin]</vt:lpstr>
      <vt:lpstr>PowerPoint Presentation</vt:lpstr>
      <vt:lpstr>PowerPoint Presentation</vt:lpstr>
      <vt:lpstr>Pengumpulan</vt:lpstr>
      <vt:lpstr>Penilaian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acer</cp:lastModifiedBy>
  <cp:revision>561</cp:revision>
  <dcterms:created xsi:type="dcterms:W3CDTF">2019-01-03T02:16:07Z</dcterms:created>
  <dcterms:modified xsi:type="dcterms:W3CDTF">2020-04-05T06:47:52Z</dcterms:modified>
</cp:coreProperties>
</file>