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5"/>
  </p:notesMasterIdLst>
  <p:handoutMasterIdLst>
    <p:handoutMasterId r:id="rId16"/>
  </p:handoutMasterIdLst>
  <p:sldIdLst>
    <p:sldId id="302" r:id="rId7"/>
    <p:sldId id="332" r:id="rId8"/>
    <p:sldId id="333" r:id="rId9"/>
    <p:sldId id="338" r:id="rId10"/>
    <p:sldId id="336" r:id="rId11"/>
    <p:sldId id="334" r:id="rId12"/>
    <p:sldId id="339" r:id="rId13"/>
    <p:sldId id="335" r:id="rId14"/>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C7057579-0230-4E27-88A0-6C7806BF87F6}">
          <p14:sldIdLst>
            <p14:sldId id="333"/>
            <p14:sldId id="338"/>
            <p14:sldId id="336"/>
          </p14:sldIdLst>
        </p14:section>
        <p14:section name="Tasks" id="{71495F38-C173-4580-8949-C5228A9FF1B7}">
          <p14:sldIdLst>
            <p14:sldId id="334"/>
            <p14:sldId id="339"/>
          </p14:sldIdLst>
        </p14:section>
        <p14:section name="Finalized" id="{29865C61-BFBE-46BB-8D18-C91223249A0F}">
          <p14:sldIdLst>
            <p14:sldId id="33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Pr. Binary Search Tree</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en-US"/>
              <a:t>Persiapan I</a:t>
            </a:r>
            <a:endParaRPr lang="id-ID"/>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Nodes.jar, kemudian pindahkan ke direktori yang dibuat pada langkah #1.</a:t>
            </a:r>
          </a:p>
          <a:p>
            <a:pPr marL="457200" indent="-457200">
              <a:lnSpc>
                <a:spcPct val="150000"/>
              </a:lnSpc>
              <a:buFont typeface="+mj-lt"/>
              <a:buAutoNum type="arabicPeriod"/>
            </a:pPr>
            <a:r>
              <a:rPr lang="en-ID"/>
              <a:t>Unduh berkas Praktikum13.java, pindahkan ke direktori yang dibuat pada langkah #1, dan ubah nama berkas tersebut menjadi Praktikum13_[NPM].java; sesuai kode program yang berhubungan dengan nama kelas. </a:t>
            </a:r>
          </a:p>
          <a:p>
            <a:pPr marL="457200" indent="-457200">
              <a:lnSpc>
                <a:spcPct val="150000"/>
              </a:lnSpc>
              <a:buFont typeface="+mj-lt"/>
              <a:buAutoNum type="arabicPeriod"/>
            </a:pPr>
            <a:r>
              <a:rPr lang="en-ID"/>
              <a:t>Buka API BinaryTreeNodeSDA. </a:t>
            </a:r>
          </a:p>
        </p:txBody>
      </p:sp>
    </p:spTree>
    <p:extLst>
      <p:ext uri="{BB962C8B-B14F-4D97-AF65-F5344CB8AC3E}">
        <p14:creationId xmlns:p14="http://schemas.microsoft.com/office/powerpoint/2010/main" val="3815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en-US"/>
              <a:t>Persiapan II</a:t>
            </a:r>
            <a:endParaRPr lang="id-ID"/>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normAutofit/>
          </a:bodyPr>
          <a:lstStyle/>
          <a:p>
            <a:pPr marL="457200" indent="-457200">
              <a:lnSpc>
                <a:spcPct val="150000"/>
              </a:lnSpc>
              <a:buFont typeface="+mj-lt"/>
              <a:buAutoNum type="arabicPeriod" startAt="5"/>
            </a:pPr>
            <a:r>
              <a:rPr lang="en-ID"/>
              <a:t>Kompilasi kode pada langkah #3 dengan perintah: </a:t>
            </a:r>
          </a:p>
          <a:p>
            <a:pPr marL="0" indent="0" algn="ctr">
              <a:lnSpc>
                <a:spcPct val="100000"/>
              </a:lnSpc>
              <a:spcBef>
                <a:spcPts val="1800"/>
              </a:spcBef>
              <a:spcAft>
                <a:spcPts val="1800"/>
              </a:spcAft>
              <a:buNone/>
            </a:pPr>
            <a:r>
              <a:rPr lang="en-ID" sz="2000"/>
              <a:t>javac -cp .;Nodes.jar Praktikum13_[NPM].java</a:t>
            </a:r>
            <a:endParaRPr lang="en-ID"/>
          </a:p>
          <a:p>
            <a:pPr marL="457200" indent="-457200">
              <a:lnSpc>
                <a:spcPct val="150000"/>
              </a:lnSpc>
              <a:buFont typeface="+mj-lt"/>
              <a:buAutoNum type="arabicPeriod" startAt="6"/>
            </a:pPr>
            <a:r>
              <a:rPr lang="en-ID"/>
              <a:t>Jalankan .class dengan perintah:</a:t>
            </a:r>
          </a:p>
          <a:p>
            <a:pPr marL="0" indent="0" algn="ctr">
              <a:lnSpc>
                <a:spcPct val="100000"/>
              </a:lnSpc>
              <a:spcBef>
                <a:spcPts val="1800"/>
              </a:spcBef>
              <a:spcAft>
                <a:spcPts val="1800"/>
              </a:spcAft>
              <a:buNone/>
            </a:pPr>
            <a:r>
              <a:rPr lang="en-ID" sz="2000"/>
              <a:t>java -cp .;Nodes.jar Praktikum13_[NPM]</a:t>
            </a:r>
          </a:p>
        </p:txBody>
      </p:sp>
    </p:spTree>
    <p:extLst>
      <p:ext uri="{BB962C8B-B14F-4D97-AF65-F5344CB8AC3E}">
        <p14:creationId xmlns:p14="http://schemas.microsoft.com/office/powerpoint/2010/main" val="145851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4112-DAAF-47AE-B758-788B0AD0CE3F}"/>
              </a:ext>
            </a:extLst>
          </p:cNvPr>
          <p:cNvSpPr>
            <a:spLocks noGrp="1"/>
          </p:cNvSpPr>
          <p:nvPr>
            <p:ph type="title"/>
          </p:nvPr>
        </p:nvSpPr>
        <p:spPr/>
        <p:txBody>
          <a:bodyPr/>
          <a:lstStyle/>
          <a:p>
            <a:r>
              <a:rPr lang="en-US"/>
              <a:t>Tujuan Praktikum</a:t>
            </a:r>
            <a:endParaRPr lang="id-ID"/>
          </a:p>
        </p:txBody>
      </p:sp>
      <p:sp>
        <p:nvSpPr>
          <p:cNvPr id="3" name="Text Placeholder 2">
            <a:extLst>
              <a:ext uri="{FF2B5EF4-FFF2-40B4-BE49-F238E27FC236}">
                <a16:creationId xmlns:a16="http://schemas.microsoft.com/office/drawing/2014/main" id="{2D52CCF9-24AB-4ABE-96CC-09EC22C106D9}"/>
              </a:ext>
            </a:extLst>
          </p:cNvPr>
          <p:cNvSpPr>
            <a:spLocks noGrp="1"/>
          </p:cNvSpPr>
          <p:nvPr>
            <p:ph type="body" sz="quarter" idx="10"/>
          </p:nvPr>
        </p:nvSpPr>
        <p:spPr/>
        <p:txBody>
          <a:bodyPr/>
          <a:lstStyle/>
          <a:p>
            <a:r>
              <a:rPr lang="en-US"/>
              <a:t>Pada kegiatan Praktikum ini, Anda akan belajar cara melakukan operasi CRUD, kecuali Delete, terhadap sebuah Binary Search Tree.</a:t>
            </a:r>
          </a:p>
        </p:txBody>
      </p:sp>
    </p:spTree>
    <p:extLst>
      <p:ext uri="{BB962C8B-B14F-4D97-AF65-F5344CB8AC3E}">
        <p14:creationId xmlns:p14="http://schemas.microsoft.com/office/powerpoint/2010/main" val="59604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96E9-CFBE-42CA-B49A-817AC96F59E1}"/>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2855257B-2D56-4D7B-BAC6-4DC9237AB480}"/>
              </a:ext>
            </a:extLst>
          </p:cNvPr>
          <p:cNvSpPr>
            <a:spLocks noGrp="1"/>
          </p:cNvSpPr>
          <p:nvPr>
            <p:ph type="body" sz="quarter" idx="11"/>
          </p:nvPr>
        </p:nvSpPr>
        <p:spPr/>
        <p:txBody>
          <a:bodyPr/>
          <a:lstStyle/>
          <a:p>
            <a:r>
              <a:rPr lang="en-US"/>
              <a:t>Tanpa harus mengubah kode program pada method main(String[]), lengkapilah kedua method di bawah sehingga kode program akan menghasilkan Binary Search Tree seperti pada gambar pada slide selanjutnya!</a:t>
            </a:r>
          </a:p>
          <a:p>
            <a:pPr marL="457200" indent="-457200">
              <a:buFont typeface="+mj-lt"/>
              <a:buAutoNum type="arabicPeriod"/>
            </a:pPr>
            <a:r>
              <a:rPr lang="en-US"/>
              <a:t>add(BinaryTreeNodeSDA&lt;Integer&gt;, int)</a:t>
            </a:r>
          </a:p>
          <a:p>
            <a:pPr marL="457200" indent="-457200">
              <a:buFont typeface="+mj-lt"/>
              <a:buAutoNum type="arabicPeriod"/>
            </a:pPr>
            <a:r>
              <a:rPr lang="en-US"/>
              <a:t>print(BinaryTreeNodeSDA&lt;Integer&gt;)</a:t>
            </a:r>
          </a:p>
        </p:txBody>
      </p:sp>
    </p:spTree>
    <p:extLst>
      <p:ext uri="{BB962C8B-B14F-4D97-AF65-F5344CB8AC3E}">
        <p14:creationId xmlns:p14="http://schemas.microsoft.com/office/powerpoint/2010/main" val="23276836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46B0-17D0-49B6-91FD-4F10CA13E637}"/>
              </a:ext>
            </a:extLst>
          </p:cNvPr>
          <p:cNvSpPr>
            <a:spLocks noGrp="1"/>
          </p:cNvSpPr>
          <p:nvPr>
            <p:ph type="title"/>
          </p:nvPr>
        </p:nvSpPr>
        <p:spPr/>
        <p:txBody>
          <a:bodyPr/>
          <a:lstStyle/>
          <a:p>
            <a:r>
              <a:rPr lang="en-US"/>
              <a:t>Binary Search Tree</a:t>
            </a:r>
            <a:endParaRPr lang="id-ID"/>
          </a:p>
        </p:txBody>
      </p:sp>
      <p:sp>
        <p:nvSpPr>
          <p:cNvPr id="18" name="Oval 17">
            <a:extLst>
              <a:ext uri="{FF2B5EF4-FFF2-40B4-BE49-F238E27FC236}">
                <a16:creationId xmlns:a16="http://schemas.microsoft.com/office/drawing/2014/main" id="{5B92F486-C772-4EEB-9E38-6B07CDA3D095}"/>
              </a:ext>
            </a:extLst>
          </p:cNvPr>
          <p:cNvSpPr/>
          <p:nvPr/>
        </p:nvSpPr>
        <p:spPr>
          <a:xfrm>
            <a:off x="4389120" y="1280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60</a:t>
            </a:r>
          </a:p>
        </p:txBody>
      </p:sp>
      <p:sp>
        <p:nvSpPr>
          <p:cNvPr id="27" name="Oval 26">
            <a:extLst>
              <a:ext uri="{FF2B5EF4-FFF2-40B4-BE49-F238E27FC236}">
                <a16:creationId xmlns:a16="http://schemas.microsoft.com/office/drawing/2014/main" id="{F273CD34-F3C0-46E1-8750-DAA4C5D8C67F}"/>
              </a:ext>
            </a:extLst>
          </p:cNvPr>
          <p:cNvSpPr/>
          <p:nvPr/>
        </p:nvSpPr>
        <p:spPr>
          <a:xfrm>
            <a:off x="21031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25</a:t>
            </a:r>
          </a:p>
        </p:txBody>
      </p:sp>
      <p:sp>
        <p:nvSpPr>
          <p:cNvPr id="28" name="Oval 27">
            <a:extLst>
              <a:ext uri="{FF2B5EF4-FFF2-40B4-BE49-F238E27FC236}">
                <a16:creationId xmlns:a16="http://schemas.microsoft.com/office/drawing/2014/main" id="{F44C7967-D848-4346-8374-AD9BED9FCABE}"/>
              </a:ext>
            </a:extLst>
          </p:cNvPr>
          <p:cNvSpPr/>
          <p:nvPr/>
        </p:nvSpPr>
        <p:spPr>
          <a:xfrm>
            <a:off x="39319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50</a:t>
            </a:r>
          </a:p>
        </p:txBody>
      </p:sp>
      <p:sp>
        <p:nvSpPr>
          <p:cNvPr id="29" name="Oval 28">
            <a:extLst>
              <a:ext uri="{FF2B5EF4-FFF2-40B4-BE49-F238E27FC236}">
                <a16:creationId xmlns:a16="http://schemas.microsoft.com/office/drawing/2014/main" id="{6784FD77-30F7-4C7D-8FE1-2A9AD2229483}"/>
              </a:ext>
            </a:extLst>
          </p:cNvPr>
          <p:cNvSpPr/>
          <p:nvPr/>
        </p:nvSpPr>
        <p:spPr>
          <a:xfrm>
            <a:off x="7315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5</a:t>
            </a:r>
          </a:p>
        </p:txBody>
      </p:sp>
      <p:sp>
        <p:nvSpPr>
          <p:cNvPr id="30" name="Oval 29">
            <a:extLst>
              <a:ext uri="{FF2B5EF4-FFF2-40B4-BE49-F238E27FC236}">
                <a16:creationId xmlns:a16="http://schemas.microsoft.com/office/drawing/2014/main" id="{3D32E534-2D22-4801-B50D-B6C0D07E8F37}"/>
              </a:ext>
            </a:extLst>
          </p:cNvPr>
          <p:cNvSpPr/>
          <p:nvPr/>
        </p:nvSpPr>
        <p:spPr>
          <a:xfrm>
            <a:off x="11887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10</a:t>
            </a:r>
          </a:p>
        </p:txBody>
      </p:sp>
      <p:sp>
        <p:nvSpPr>
          <p:cNvPr id="31" name="Oval 30">
            <a:extLst>
              <a:ext uri="{FF2B5EF4-FFF2-40B4-BE49-F238E27FC236}">
                <a16:creationId xmlns:a16="http://schemas.microsoft.com/office/drawing/2014/main" id="{191E7CC7-8F33-4C86-BF91-A96B937BC97D}"/>
              </a:ext>
            </a:extLst>
          </p:cNvPr>
          <p:cNvSpPr/>
          <p:nvPr/>
        </p:nvSpPr>
        <p:spPr>
          <a:xfrm>
            <a:off x="25603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27</a:t>
            </a:r>
          </a:p>
        </p:txBody>
      </p:sp>
      <p:sp>
        <p:nvSpPr>
          <p:cNvPr id="32" name="Oval 31">
            <a:extLst>
              <a:ext uri="{FF2B5EF4-FFF2-40B4-BE49-F238E27FC236}">
                <a16:creationId xmlns:a16="http://schemas.microsoft.com/office/drawing/2014/main" id="{A88058D3-3C12-4A0E-AFE0-227A810F2F9C}"/>
              </a:ext>
            </a:extLst>
          </p:cNvPr>
          <p:cNvSpPr/>
          <p:nvPr/>
        </p:nvSpPr>
        <p:spPr>
          <a:xfrm>
            <a:off x="43891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55</a:t>
            </a:r>
          </a:p>
        </p:txBody>
      </p:sp>
      <p:sp>
        <p:nvSpPr>
          <p:cNvPr id="33" name="Oval 32">
            <a:extLst>
              <a:ext uri="{FF2B5EF4-FFF2-40B4-BE49-F238E27FC236}">
                <a16:creationId xmlns:a16="http://schemas.microsoft.com/office/drawing/2014/main" id="{9117653C-1E08-428E-A1CE-9C6E3F1CCC1B}"/>
              </a:ext>
            </a:extLst>
          </p:cNvPr>
          <p:cNvSpPr/>
          <p:nvPr/>
        </p:nvSpPr>
        <p:spPr>
          <a:xfrm>
            <a:off x="16459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23</a:t>
            </a:r>
          </a:p>
        </p:txBody>
      </p:sp>
      <p:sp>
        <p:nvSpPr>
          <p:cNvPr id="34" name="Oval 33">
            <a:extLst>
              <a:ext uri="{FF2B5EF4-FFF2-40B4-BE49-F238E27FC236}">
                <a16:creationId xmlns:a16="http://schemas.microsoft.com/office/drawing/2014/main" id="{CF24782C-3E31-4EDC-B160-7453CC18687B}"/>
              </a:ext>
            </a:extLst>
          </p:cNvPr>
          <p:cNvSpPr/>
          <p:nvPr/>
        </p:nvSpPr>
        <p:spPr>
          <a:xfrm>
            <a:off x="34747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47</a:t>
            </a:r>
          </a:p>
        </p:txBody>
      </p:sp>
      <p:sp>
        <p:nvSpPr>
          <p:cNvPr id="39" name="Oval 38">
            <a:extLst>
              <a:ext uri="{FF2B5EF4-FFF2-40B4-BE49-F238E27FC236}">
                <a16:creationId xmlns:a16="http://schemas.microsoft.com/office/drawing/2014/main" id="{ED2448A9-BA8B-4EAD-A46D-58814DFA3A4E}"/>
              </a:ext>
            </a:extLst>
          </p:cNvPr>
          <p:cNvSpPr/>
          <p:nvPr/>
        </p:nvSpPr>
        <p:spPr>
          <a:xfrm>
            <a:off x="53035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77</a:t>
            </a:r>
          </a:p>
        </p:txBody>
      </p:sp>
      <p:sp>
        <p:nvSpPr>
          <p:cNvPr id="40" name="Oval 39">
            <a:extLst>
              <a:ext uri="{FF2B5EF4-FFF2-40B4-BE49-F238E27FC236}">
                <a16:creationId xmlns:a16="http://schemas.microsoft.com/office/drawing/2014/main" id="{BD3BF73D-8945-4262-96D4-2A8B98BAF42F}"/>
              </a:ext>
            </a:extLst>
          </p:cNvPr>
          <p:cNvSpPr/>
          <p:nvPr/>
        </p:nvSpPr>
        <p:spPr>
          <a:xfrm>
            <a:off x="62179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83</a:t>
            </a:r>
          </a:p>
        </p:txBody>
      </p:sp>
      <p:sp>
        <p:nvSpPr>
          <p:cNvPr id="41" name="Oval 40">
            <a:extLst>
              <a:ext uri="{FF2B5EF4-FFF2-40B4-BE49-F238E27FC236}">
                <a16:creationId xmlns:a16="http://schemas.microsoft.com/office/drawing/2014/main" id="{F5397EF3-D04D-43DB-A4F8-684016453D2E}"/>
              </a:ext>
            </a:extLst>
          </p:cNvPr>
          <p:cNvSpPr/>
          <p:nvPr/>
        </p:nvSpPr>
        <p:spPr>
          <a:xfrm>
            <a:off x="7132320" y="58521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94</a:t>
            </a:r>
          </a:p>
        </p:txBody>
      </p:sp>
      <p:cxnSp>
        <p:nvCxnSpPr>
          <p:cNvPr id="42" name="Straight Connector 41">
            <a:extLst>
              <a:ext uri="{FF2B5EF4-FFF2-40B4-BE49-F238E27FC236}">
                <a16:creationId xmlns:a16="http://schemas.microsoft.com/office/drawing/2014/main" id="{B313C42E-B970-484D-9E69-6873238D49D3}"/>
              </a:ext>
            </a:extLst>
          </p:cNvPr>
          <p:cNvCxnSpPr>
            <a:cxnSpLocks/>
            <a:stCxn id="30" idx="3"/>
            <a:endCxn id="29" idx="0"/>
          </p:cNvCxnSpPr>
          <p:nvPr/>
        </p:nvCxnSpPr>
        <p:spPr>
          <a:xfrm flipH="1">
            <a:off x="1005840"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A647D1-0CBF-4911-80FD-573515592633}"/>
              </a:ext>
            </a:extLst>
          </p:cNvPr>
          <p:cNvCxnSpPr>
            <a:cxnSpLocks/>
            <a:stCxn id="27" idx="3"/>
            <a:endCxn id="33" idx="0"/>
          </p:cNvCxnSpPr>
          <p:nvPr/>
        </p:nvCxnSpPr>
        <p:spPr>
          <a:xfrm flipH="1">
            <a:off x="1920240"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705A26-BD3C-495B-99AB-260403173822}"/>
              </a:ext>
            </a:extLst>
          </p:cNvPr>
          <p:cNvCxnSpPr>
            <a:cxnSpLocks/>
            <a:stCxn id="27" idx="5"/>
            <a:endCxn id="31" idx="0"/>
          </p:cNvCxnSpPr>
          <p:nvPr/>
        </p:nvCxnSpPr>
        <p:spPr>
          <a:xfrm>
            <a:off x="2571414"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78A952B-5CF3-4CB3-BFD7-02F8FCD477B3}"/>
              </a:ext>
            </a:extLst>
          </p:cNvPr>
          <p:cNvSpPr/>
          <p:nvPr/>
        </p:nvSpPr>
        <p:spPr>
          <a:xfrm>
            <a:off x="57607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80</a:t>
            </a:r>
          </a:p>
        </p:txBody>
      </p:sp>
      <p:sp>
        <p:nvSpPr>
          <p:cNvPr id="54" name="Oval 53">
            <a:extLst>
              <a:ext uri="{FF2B5EF4-FFF2-40B4-BE49-F238E27FC236}">
                <a16:creationId xmlns:a16="http://schemas.microsoft.com/office/drawing/2014/main" id="{1CC970E8-5789-4BD7-8CF5-10E7DF5AF44A}"/>
              </a:ext>
            </a:extLst>
          </p:cNvPr>
          <p:cNvSpPr/>
          <p:nvPr/>
        </p:nvSpPr>
        <p:spPr>
          <a:xfrm>
            <a:off x="66751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93</a:t>
            </a:r>
          </a:p>
        </p:txBody>
      </p:sp>
      <p:sp>
        <p:nvSpPr>
          <p:cNvPr id="55" name="Oval 54">
            <a:extLst>
              <a:ext uri="{FF2B5EF4-FFF2-40B4-BE49-F238E27FC236}">
                <a16:creationId xmlns:a16="http://schemas.microsoft.com/office/drawing/2014/main" id="{0280E503-51D5-4D98-9F74-A4E77572448C}"/>
              </a:ext>
            </a:extLst>
          </p:cNvPr>
          <p:cNvSpPr/>
          <p:nvPr/>
        </p:nvSpPr>
        <p:spPr>
          <a:xfrm>
            <a:off x="7589520" y="49377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96</a:t>
            </a:r>
          </a:p>
        </p:txBody>
      </p:sp>
      <p:cxnSp>
        <p:nvCxnSpPr>
          <p:cNvPr id="60" name="Straight Connector 59">
            <a:extLst>
              <a:ext uri="{FF2B5EF4-FFF2-40B4-BE49-F238E27FC236}">
                <a16:creationId xmlns:a16="http://schemas.microsoft.com/office/drawing/2014/main" id="{76C28EB6-3E93-4910-B920-537B15807405}"/>
              </a:ext>
            </a:extLst>
          </p:cNvPr>
          <p:cNvCxnSpPr>
            <a:cxnSpLocks/>
            <a:stCxn id="28" idx="3"/>
            <a:endCxn id="34" idx="0"/>
          </p:cNvCxnSpPr>
          <p:nvPr/>
        </p:nvCxnSpPr>
        <p:spPr>
          <a:xfrm flipH="1">
            <a:off x="3749040"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44CD5F6-8AD0-4DA5-ADAD-411A916CA311}"/>
              </a:ext>
            </a:extLst>
          </p:cNvPr>
          <p:cNvCxnSpPr>
            <a:cxnSpLocks/>
            <a:stCxn id="28" idx="5"/>
            <a:endCxn id="32" idx="0"/>
          </p:cNvCxnSpPr>
          <p:nvPr/>
        </p:nvCxnSpPr>
        <p:spPr>
          <a:xfrm>
            <a:off x="4400214"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D3788766-D246-4198-8270-747B20CDDE98}"/>
              </a:ext>
            </a:extLst>
          </p:cNvPr>
          <p:cNvSpPr/>
          <p:nvPr/>
        </p:nvSpPr>
        <p:spPr>
          <a:xfrm>
            <a:off x="8046720" y="5847423"/>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97</a:t>
            </a:r>
          </a:p>
        </p:txBody>
      </p:sp>
      <p:sp>
        <p:nvSpPr>
          <p:cNvPr id="72" name="Oval 71">
            <a:extLst>
              <a:ext uri="{FF2B5EF4-FFF2-40B4-BE49-F238E27FC236}">
                <a16:creationId xmlns:a16="http://schemas.microsoft.com/office/drawing/2014/main" id="{7B00CD87-7C89-4001-9940-678748D58B32}"/>
              </a:ext>
            </a:extLst>
          </p:cNvPr>
          <p:cNvSpPr/>
          <p:nvPr/>
        </p:nvSpPr>
        <p:spPr>
          <a:xfrm>
            <a:off x="16459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20</a:t>
            </a:r>
          </a:p>
        </p:txBody>
      </p:sp>
      <p:sp>
        <p:nvSpPr>
          <p:cNvPr id="73" name="Oval 72">
            <a:extLst>
              <a:ext uri="{FF2B5EF4-FFF2-40B4-BE49-F238E27FC236}">
                <a16:creationId xmlns:a16="http://schemas.microsoft.com/office/drawing/2014/main" id="{DEBC26BA-9823-429E-ADD4-E29F71EC3170}"/>
              </a:ext>
            </a:extLst>
          </p:cNvPr>
          <p:cNvSpPr/>
          <p:nvPr/>
        </p:nvSpPr>
        <p:spPr>
          <a:xfrm>
            <a:off x="34747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45</a:t>
            </a:r>
          </a:p>
        </p:txBody>
      </p:sp>
      <p:sp>
        <p:nvSpPr>
          <p:cNvPr id="74" name="Oval 73">
            <a:extLst>
              <a:ext uri="{FF2B5EF4-FFF2-40B4-BE49-F238E27FC236}">
                <a16:creationId xmlns:a16="http://schemas.microsoft.com/office/drawing/2014/main" id="{6CEA0D06-7A81-4759-A959-5EEA39447BD1}"/>
              </a:ext>
            </a:extLst>
          </p:cNvPr>
          <p:cNvSpPr/>
          <p:nvPr/>
        </p:nvSpPr>
        <p:spPr>
          <a:xfrm>
            <a:off x="62179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85</a:t>
            </a:r>
          </a:p>
        </p:txBody>
      </p:sp>
      <p:sp>
        <p:nvSpPr>
          <p:cNvPr id="75" name="Oval 74">
            <a:extLst>
              <a:ext uri="{FF2B5EF4-FFF2-40B4-BE49-F238E27FC236}">
                <a16:creationId xmlns:a16="http://schemas.microsoft.com/office/drawing/2014/main" id="{F04E21D5-FFFB-461A-B902-B2691E2D906E}"/>
              </a:ext>
            </a:extLst>
          </p:cNvPr>
          <p:cNvSpPr/>
          <p:nvPr/>
        </p:nvSpPr>
        <p:spPr>
          <a:xfrm>
            <a:off x="71323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95</a:t>
            </a:r>
          </a:p>
        </p:txBody>
      </p:sp>
      <p:sp>
        <p:nvSpPr>
          <p:cNvPr id="76" name="Oval 75">
            <a:extLst>
              <a:ext uri="{FF2B5EF4-FFF2-40B4-BE49-F238E27FC236}">
                <a16:creationId xmlns:a16="http://schemas.microsoft.com/office/drawing/2014/main" id="{BD87F8DC-CFCF-4313-B943-F1E42CA7BB81}"/>
              </a:ext>
            </a:extLst>
          </p:cNvPr>
          <p:cNvSpPr/>
          <p:nvPr/>
        </p:nvSpPr>
        <p:spPr>
          <a:xfrm>
            <a:off x="6675120" y="31089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90</a:t>
            </a:r>
          </a:p>
        </p:txBody>
      </p:sp>
      <p:sp>
        <p:nvSpPr>
          <p:cNvPr id="77" name="Oval 76">
            <a:extLst>
              <a:ext uri="{FF2B5EF4-FFF2-40B4-BE49-F238E27FC236}">
                <a16:creationId xmlns:a16="http://schemas.microsoft.com/office/drawing/2014/main" id="{39B75FFB-8031-4BD0-A3DB-E5D064531A8E}"/>
              </a:ext>
            </a:extLst>
          </p:cNvPr>
          <p:cNvSpPr/>
          <p:nvPr/>
        </p:nvSpPr>
        <p:spPr>
          <a:xfrm>
            <a:off x="5760720" y="31089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70</a:t>
            </a:r>
          </a:p>
        </p:txBody>
      </p:sp>
      <p:sp>
        <p:nvSpPr>
          <p:cNvPr id="79" name="Oval 78">
            <a:extLst>
              <a:ext uri="{FF2B5EF4-FFF2-40B4-BE49-F238E27FC236}">
                <a16:creationId xmlns:a16="http://schemas.microsoft.com/office/drawing/2014/main" id="{4DC55417-961B-4401-A7FE-663C16FDD080}"/>
              </a:ext>
            </a:extLst>
          </p:cNvPr>
          <p:cNvSpPr/>
          <p:nvPr/>
        </p:nvSpPr>
        <p:spPr>
          <a:xfrm>
            <a:off x="3017520" y="31089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40</a:t>
            </a:r>
          </a:p>
        </p:txBody>
      </p:sp>
      <p:sp>
        <p:nvSpPr>
          <p:cNvPr id="80" name="Oval 79">
            <a:extLst>
              <a:ext uri="{FF2B5EF4-FFF2-40B4-BE49-F238E27FC236}">
                <a16:creationId xmlns:a16="http://schemas.microsoft.com/office/drawing/2014/main" id="{31721E84-7DAB-487F-9EB6-CCD70E23223B}"/>
              </a:ext>
            </a:extLst>
          </p:cNvPr>
          <p:cNvSpPr/>
          <p:nvPr/>
        </p:nvSpPr>
        <p:spPr>
          <a:xfrm>
            <a:off x="2103120" y="31089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30</a:t>
            </a:r>
          </a:p>
        </p:txBody>
      </p:sp>
      <p:sp>
        <p:nvSpPr>
          <p:cNvPr id="81" name="Oval 80">
            <a:extLst>
              <a:ext uri="{FF2B5EF4-FFF2-40B4-BE49-F238E27FC236}">
                <a16:creationId xmlns:a16="http://schemas.microsoft.com/office/drawing/2014/main" id="{8D5C5C27-E556-46EB-A0A9-43D74A0BCA3A}"/>
              </a:ext>
            </a:extLst>
          </p:cNvPr>
          <p:cNvSpPr/>
          <p:nvPr/>
        </p:nvSpPr>
        <p:spPr>
          <a:xfrm>
            <a:off x="53035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65</a:t>
            </a:r>
          </a:p>
        </p:txBody>
      </p:sp>
      <p:cxnSp>
        <p:nvCxnSpPr>
          <p:cNvPr id="84" name="Straight Connector 83">
            <a:extLst>
              <a:ext uri="{FF2B5EF4-FFF2-40B4-BE49-F238E27FC236}">
                <a16:creationId xmlns:a16="http://schemas.microsoft.com/office/drawing/2014/main" id="{47EDE819-CCF6-423E-80CE-5E2F521290A6}"/>
              </a:ext>
            </a:extLst>
          </p:cNvPr>
          <p:cNvCxnSpPr>
            <a:cxnSpLocks/>
            <a:stCxn id="72" idx="3"/>
            <a:endCxn id="30" idx="0"/>
          </p:cNvCxnSpPr>
          <p:nvPr/>
        </p:nvCxnSpPr>
        <p:spPr>
          <a:xfrm flipH="1">
            <a:off x="1463040"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A5D49C8-3343-4085-AB09-F17DF003C68C}"/>
              </a:ext>
            </a:extLst>
          </p:cNvPr>
          <p:cNvCxnSpPr>
            <a:cxnSpLocks/>
            <a:stCxn id="72" idx="5"/>
            <a:endCxn id="27" idx="0"/>
          </p:cNvCxnSpPr>
          <p:nvPr/>
        </p:nvCxnSpPr>
        <p:spPr>
          <a:xfrm>
            <a:off x="2114214"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A66DF36-40F7-4456-8C0E-803BEBB25C87}"/>
              </a:ext>
            </a:extLst>
          </p:cNvPr>
          <p:cNvCxnSpPr>
            <a:cxnSpLocks/>
            <a:stCxn id="53" idx="3"/>
            <a:endCxn id="39" idx="0"/>
          </p:cNvCxnSpPr>
          <p:nvPr/>
        </p:nvCxnSpPr>
        <p:spPr>
          <a:xfrm flipH="1">
            <a:off x="5577840"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DA153AE-ACF0-47B4-90AE-DC12641262F7}"/>
              </a:ext>
            </a:extLst>
          </p:cNvPr>
          <p:cNvCxnSpPr>
            <a:cxnSpLocks/>
            <a:stCxn id="53" idx="5"/>
            <a:endCxn id="40" idx="0"/>
          </p:cNvCxnSpPr>
          <p:nvPr/>
        </p:nvCxnSpPr>
        <p:spPr>
          <a:xfrm>
            <a:off x="6229014"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EC30FEF-D4B6-467C-873C-0D0CD003B335}"/>
              </a:ext>
            </a:extLst>
          </p:cNvPr>
          <p:cNvCxnSpPr>
            <a:cxnSpLocks/>
            <a:stCxn id="54" idx="5"/>
            <a:endCxn id="41" idx="0"/>
          </p:cNvCxnSpPr>
          <p:nvPr/>
        </p:nvCxnSpPr>
        <p:spPr>
          <a:xfrm>
            <a:off x="7143414" y="54060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1F5294-106C-478D-83B9-D708B92ADE6E}"/>
              </a:ext>
            </a:extLst>
          </p:cNvPr>
          <p:cNvCxnSpPr>
            <a:cxnSpLocks/>
            <a:stCxn id="55" idx="5"/>
            <a:endCxn id="69" idx="0"/>
          </p:cNvCxnSpPr>
          <p:nvPr/>
        </p:nvCxnSpPr>
        <p:spPr>
          <a:xfrm>
            <a:off x="8057814" y="5406054"/>
            <a:ext cx="263226" cy="441369"/>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F070DB4-E0A8-4E96-A65F-0BC1BF89696A}"/>
              </a:ext>
            </a:extLst>
          </p:cNvPr>
          <p:cNvCxnSpPr>
            <a:cxnSpLocks/>
            <a:stCxn id="73" idx="5"/>
            <a:endCxn id="28" idx="0"/>
          </p:cNvCxnSpPr>
          <p:nvPr/>
        </p:nvCxnSpPr>
        <p:spPr>
          <a:xfrm>
            <a:off x="3943014"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5A9DA76-F42F-46AD-81E8-35AC0E551B1D}"/>
              </a:ext>
            </a:extLst>
          </p:cNvPr>
          <p:cNvCxnSpPr>
            <a:cxnSpLocks/>
            <a:stCxn id="74" idx="3"/>
            <a:endCxn id="53" idx="0"/>
          </p:cNvCxnSpPr>
          <p:nvPr/>
        </p:nvCxnSpPr>
        <p:spPr>
          <a:xfrm flipH="1">
            <a:off x="6035040"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2A580A6-881B-4F1A-AE91-EC931745A019}"/>
              </a:ext>
            </a:extLst>
          </p:cNvPr>
          <p:cNvCxnSpPr>
            <a:cxnSpLocks/>
            <a:stCxn id="75" idx="3"/>
            <a:endCxn id="54" idx="0"/>
          </p:cNvCxnSpPr>
          <p:nvPr/>
        </p:nvCxnSpPr>
        <p:spPr>
          <a:xfrm flipH="1">
            <a:off x="6949440"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6E6E89-32E9-4D27-9082-D1FED9B61EB7}"/>
              </a:ext>
            </a:extLst>
          </p:cNvPr>
          <p:cNvCxnSpPr>
            <a:cxnSpLocks/>
            <a:stCxn id="75" idx="5"/>
            <a:endCxn id="55" idx="0"/>
          </p:cNvCxnSpPr>
          <p:nvPr/>
        </p:nvCxnSpPr>
        <p:spPr>
          <a:xfrm>
            <a:off x="7600614" y="44916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A533B88-A5B2-4A1B-AAE7-220B6D2BAD1C}"/>
              </a:ext>
            </a:extLst>
          </p:cNvPr>
          <p:cNvCxnSpPr>
            <a:cxnSpLocks/>
            <a:stCxn id="76" idx="5"/>
            <a:endCxn id="75" idx="0"/>
          </p:cNvCxnSpPr>
          <p:nvPr/>
        </p:nvCxnSpPr>
        <p:spPr>
          <a:xfrm>
            <a:off x="7143414"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222052C-D8A9-49B9-ABB2-55E5CA139CEA}"/>
              </a:ext>
            </a:extLst>
          </p:cNvPr>
          <p:cNvCxnSpPr>
            <a:cxnSpLocks/>
            <a:stCxn id="76" idx="3"/>
            <a:endCxn id="74" idx="0"/>
          </p:cNvCxnSpPr>
          <p:nvPr/>
        </p:nvCxnSpPr>
        <p:spPr>
          <a:xfrm flipH="1">
            <a:off x="6492240"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278E6E76-2D83-4421-9209-86A78E7C2429}"/>
              </a:ext>
            </a:extLst>
          </p:cNvPr>
          <p:cNvSpPr/>
          <p:nvPr/>
        </p:nvSpPr>
        <p:spPr>
          <a:xfrm>
            <a:off x="2560320" y="40233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37</a:t>
            </a:r>
          </a:p>
        </p:txBody>
      </p:sp>
      <p:cxnSp>
        <p:nvCxnSpPr>
          <p:cNvPr id="135" name="Straight Connector 134">
            <a:extLst>
              <a:ext uri="{FF2B5EF4-FFF2-40B4-BE49-F238E27FC236}">
                <a16:creationId xmlns:a16="http://schemas.microsoft.com/office/drawing/2014/main" id="{CFA9574D-C90A-4CC5-8342-B3C1A6729ABE}"/>
              </a:ext>
            </a:extLst>
          </p:cNvPr>
          <p:cNvCxnSpPr>
            <a:cxnSpLocks/>
            <a:stCxn id="80" idx="3"/>
            <a:endCxn id="72" idx="0"/>
          </p:cNvCxnSpPr>
          <p:nvPr/>
        </p:nvCxnSpPr>
        <p:spPr>
          <a:xfrm flipH="1">
            <a:off x="1920240"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660C5C1-C9B7-4FDE-BFEA-0924EC4742CB}"/>
              </a:ext>
            </a:extLst>
          </p:cNvPr>
          <p:cNvCxnSpPr>
            <a:cxnSpLocks/>
            <a:stCxn id="79" idx="3"/>
            <a:endCxn id="132" idx="0"/>
          </p:cNvCxnSpPr>
          <p:nvPr/>
        </p:nvCxnSpPr>
        <p:spPr>
          <a:xfrm flipH="1">
            <a:off x="2834640"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69F418F-3F46-4123-8B90-CF90AD646791}"/>
              </a:ext>
            </a:extLst>
          </p:cNvPr>
          <p:cNvCxnSpPr>
            <a:cxnSpLocks/>
            <a:stCxn id="79" idx="5"/>
            <a:endCxn id="73" idx="0"/>
          </p:cNvCxnSpPr>
          <p:nvPr/>
        </p:nvCxnSpPr>
        <p:spPr>
          <a:xfrm>
            <a:off x="3485814"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15C4F38-2E7A-4C1D-8E91-C0315B591A1A}"/>
              </a:ext>
            </a:extLst>
          </p:cNvPr>
          <p:cNvCxnSpPr>
            <a:cxnSpLocks/>
            <a:stCxn id="152" idx="3"/>
            <a:endCxn id="77" idx="0"/>
          </p:cNvCxnSpPr>
          <p:nvPr/>
        </p:nvCxnSpPr>
        <p:spPr>
          <a:xfrm flipH="1">
            <a:off x="6035040" y="26628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DA7D036-C77D-440F-9488-74CAFB81C2E8}"/>
              </a:ext>
            </a:extLst>
          </p:cNvPr>
          <p:cNvCxnSpPr>
            <a:cxnSpLocks/>
            <a:stCxn id="77" idx="3"/>
            <a:endCxn id="81" idx="0"/>
          </p:cNvCxnSpPr>
          <p:nvPr/>
        </p:nvCxnSpPr>
        <p:spPr>
          <a:xfrm flipH="1">
            <a:off x="5577840" y="35772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A17E0EB5-3834-44B7-8671-738DDEF0B7F2}"/>
              </a:ext>
            </a:extLst>
          </p:cNvPr>
          <p:cNvSpPr/>
          <p:nvPr/>
        </p:nvSpPr>
        <p:spPr>
          <a:xfrm>
            <a:off x="2560320" y="21945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35</a:t>
            </a:r>
          </a:p>
        </p:txBody>
      </p:sp>
      <p:sp>
        <p:nvSpPr>
          <p:cNvPr id="152" name="Oval 151">
            <a:extLst>
              <a:ext uri="{FF2B5EF4-FFF2-40B4-BE49-F238E27FC236}">
                <a16:creationId xmlns:a16="http://schemas.microsoft.com/office/drawing/2014/main" id="{7079830A-F499-4953-A544-538F7374D750}"/>
              </a:ext>
            </a:extLst>
          </p:cNvPr>
          <p:cNvSpPr/>
          <p:nvPr/>
        </p:nvSpPr>
        <p:spPr>
          <a:xfrm>
            <a:off x="6217920" y="2194560"/>
            <a:ext cx="548640" cy="54864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2F424F"/>
                </a:solidFill>
                <a:latin typeface="Arial" panose="020B0604020202020204" pitchFamily="34" charset="0"/>
                <a:cs typeface="Arial" panose="020B0604020202020204" pitchFamily="34" charset="0"/>
              </a:rPr>
              <a:t>75</a:t>
            </a:r>
          </a:p>
        </p:txBody>
      </p:sp>
      <p:cxnSp>
        <p:nvCxnSpPr>
          <p:cNvPr id="157" name="Straight Connector 156">
            <a:extLst>
              <a:ext uri="{FF2B5EF4-FFF2-40B4-BE49-F238E27FC236}">
                <a16:creationId xmlns:a16="http://schemas.microsoft.com/office/drawing/2014/main" id="{FD365E25-D358-4DEE-9239-31E7592532D5}"/>
              </a:ext>
            </a:extLst>
          </p:cNvPr>
          <p:cNvCxnSpPr>
            <a:cxnSpLocks/>
            <a:stCxn id="151" idx="3"/>
            <a:endCxn id="80" idx="0"/>
          </p:cNvCxnSpPr>
          <p:nvPr/>
        </p:nvCxnSpPr>
        <p:spPr>
          <a:xfrm flipH="1">
            <a:off x="2377440" y="26628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D0DCA14-54E9-4D77-9333-6018CBE3D0F4}"/>
              </a:ext>
            </a:extLst>
          </p:cNvPr>
          <p:cNvCxnSpPr>
            <a:cxnSpLocks/>
            <a:stCxn id="151" idx="5"/>
            <a:endCxn id="79" idx="0"/>
          </p:cNvCxnSpPr>
          <p:nvPr/>
        </p:nvCxnSpPr>
        <p:spPr>
          <a:xfrm>
            <a:off x="3028614" y="26628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305613D-9B44-473F-9E08-58E66C362D66}"/>
              </a:ext>
            </a:extLst>
          </p:cNvPr>
          <p:cNvCxnSpPr>
            <a:cxnSpLocks/>
            <a:stCxn id="152" idx="5"/>
            <a:endCxn id="76" idx="0"/>
          </p:cNvCxnSpPr>
          <p:nvPr/>
        </p:nvCxnSpPr>
        <p:spPr>
          <a:xfrm>
            <a:off x="6686214" y="2662854"/>
            <a:ext cx="263226" cy="446106"/>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F88AF22-FA27-4384-B513-168388E90FA6}"/>
              </a:ext>
            </a:extLst>
          </p:cNvPr>
          <p:cNvCxnSpPr>
            <a:cxnSpLocks/>
            <a:stCxn id="18" idx="5"/>
            <a:endCxn id="152" idx="1"/>
          </p:cNvCxnSpPr>
          <p:nvPr/>
        </p:nvCxnSpPr>
        <p:spPr>
          <a:xfrm>
            <a:off x="4857414" y="1748454"/>
            <a:ext cx="1440852" cy="526452"/>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D12266A-6F47-4A61-BBBD-303B8B2517B5}"/>
              </a:ext>
            </a:extLst>
          </p:cNvPr>
          <p:cNvCxnSpPr>
            <a:cxnSpLocks/>
            <a:stCxn id="18" idx="3"/>
            <a:endCxn id="151" idx="7"/>
          </p:cNvCxnSpPr>
          <p:nvPr/>
        </p:nvCxnSpPr>
        <p:spPr>
          <a:xfrm flipH="1">
            <a:off x="3028614" y="1748454"/>
            <a:ext cx="1440852" cy="526452"/>
          </a:xfrm>
          <a:prstGeom prst="line">
            <a:avLst/>
          </a:prstGeom>
          <a:ln w="19050">
            <a:solidFill>
              <a:srgbClr val="2F42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72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1AF7-D11E-47B8-95CE-81EF5A8EEDE3}"/>
              </a:ext>
            </a:extLst>
          </p:cNvPr>
          <p:cNvSpPr>
            <a:spLocks noGrp="1"/>
          </p:cNvSpPr>
          <p:nvPr>
            <p:ph type="title"/>
          </p:nvPr>
        </p:nvSpPr>
        <p:spPr/>
        <p:txBody>
          <a:bodyPr/>
          <a:lstStyle/>
          <a:p>
            <a:r>
              <a:rPr lang="en-US"/>
              <a:t>Finalisasi</a:t>
            </a:r>
            <a:endParaRPr lang="id-ID"/>
          </a:p>
        </p:txBody>
      </p:sp>
      <p:sp>
        <p:nvSpPr>
          <p:cNvPr id="3" name="Text Placeholder 2">
            <a:extLst>
              <a:ext uri="{FF2B5EF4-FFF2-40B4-BE49-F238E27FC236}">
                <a16:creationId xmlns:a16="http://schemas.microsoft.com/office/drawing/2014/main" id="{CD7DD53F-D631-40D7-B323-9EED35B2160B}"/>
              </a:ext>
            </a:extLst>
          </p:cNvPr>
          <p:cNvSpPr>
            <a:spLocks noGrp="1"/>
          </p:cNvSpPr>
          <p:nvPr>
            <p:ph type="body" sz="quarter" idx="10"/>
          </p:nvPr>
        </p:nvSpPr>
        <p:spPr/>
        <p:txBody>
          <a:bodyPr/>
          <a:lstStyle/>
          <a:p>
            <a:pPr marL="457200" indent="-457200">
              <a:buFont typeface="+mj-lt"/>
              <a:buAutoNum type="arabicPeriod"/>
            </a:pPr>
            <a:r>
              <a:rPr lang="nn-NO"/>
              <a:t>Uji jawaban terakhir Anda ke Pengumpulan Praktikum 13 di e-learning. </a:t>
            </a:r>
          </a:p>
          <a:p>
            <a:pPr marL="457200" indent="-457200">
              <a:buFont typeface="+mj-lt"/>
              <a:buAutoNum type="arabicPeriod"/>
            </a:pPr>
            <a:r>
              <a:rPr lang="nn-NO"/>
              <a:t>Isi Refleksi 13.</a:t>
            </a:r>
          </a:p>
        </p:txBody>
      </p:sp>
    </p:spTree>
    <p:extLst>
      <p:ext uri="{BB962C8B-B14F-4D97-AF65-F5344CB8AC3E}">
        <p14:creationId xmlns:p14="http://schemas.microsoft.com/office/powerpoint/2010/main" val="1193108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8447</TotalTime>
  <Words>230</Words>
  <Application>Microsoft Office PowerPoint</Application>
  <PresentationFormat>On-screen Show (4:3)</PresentationFormat>
  <Paragraphs>49</Paragraphs>
  <Slides>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8</vt:i4>
      </vt:variant>
    </vt:vector>
  </HeadingPairs>
  <TitlesOfParts>
    <vt:vector size="21"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Binary Search Tree</vt:lpstr>
      <vt:lpstr>PowerPoint Presentation</vt:lpstr>
      <vt:lpstr>Persiapan I</vt:lpstr>
      <vt:lpstr>Persiapan II</vt:lpstr>
      <vt:lpstr>Tujuan Praktikum</vt:lpstr>
      <vt:lpstr>1</vt:lpstr>
      <vt:lpstr>Binary Search Tree</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830</cp:revision>
  <dcterms:created xsi:type="dcterms:W3CDTF">2019-01-03T02:16:07Z</dcterms:created>
  <dcterms:modified xsi:type="dcterms:W3CDTF">2020-04-24T09:44:35Z</dcterms:modified>
</cp:coreProperties>
</file>