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18"/>
  </p:notesMasterIdLst>
  <p:handoutMasterIdLst>
    <p:handoutMasterId r:id="rId19"/>
  </p:handoutMasterIdLst>
  <p:sldIdLst>
    <p:sldId id="302" r:id="rId7"/>
    <p:sldId id="332" r:id="rId8"/>
    <p:sldId id="333" r:id="rId9"/>
    <p:sldId id="334" r:id="rId10"/>
    <p:sldId id="335" r:id="rId11"/>
    <p:sldId id="342" r:id="rId12"/>
    <p:sldId id="337" r:id="rId13"/>
    <p:sldId id="338" r:id="rId14"/>
    <p:sldId id="339" r:id="rId15"/>
    <p:sldId id="340" r:id="rId16"/>
    <p:sldId id="341" r:id="rId17"/>
  </p:sldIdLst>
  <p:sldSz cx="9144000" cy="6858000" type="screen4x3"/>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B340D9F-B1F7-4540-BF42-9140C79DD333}">
          <p14:sldIdLst>
            <p14:sldId id="302"/>
            <p14:sldId id="332"/>
          </p14:sldIdLst>
        </p14:section>
        <p14:section name="Problem" id="{3FECBF92-DA7A-46D8-8D81-D87D9F39BD24}">
          <p14:sldIdLst>
            <p14:sldId id="333"/>
            <p14:sldId id="334"/>
            <p14:sldId id="335"/>
            <p14:sldId id="342"/>
            <p14:sldId id="337"/>
            <p14:sldId id="338"/>
            <p14:sldId id="339"/>
          </p14:sldIdLst>
        </p14:section>
        <p14:section name="Submission" id="{4652BFB3-15E5-4571-A3B2-7A39669B8EEF}">
          <p14:sldIdLst>
            <p14:sldId id="340"/>
            <p14:sldId id="34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7" autoAdjust="0"/>
    <p:restoredTop sz="94660"/>
  </p:normalViewPr>
  <p:slideViewPr>
    <p:cSldViewPr snapToGrid="0" showGuides="1">
      <p:cViewPr varScale="1">
        <p:scale>
          <a:sx n="110" d="100"/>
          <a:sy n="110" d="100"/>
        </p:scale>
        <p:origin x="1620" y="7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2/9/2020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microsoft.com/office/2007/relationships/hdphoto" Target="../media/hdphoto1.wdp"/><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830" r:id="rId8"/>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p:txBody>
          <a:bodyPr/>
          <a:lstStyle/>
          <a:p>
            <a:r>
              <a:rPr lang="id-ID"/>
              <a:t>Tugas 3 – Kelas </a:t>
            </a:r>
            <a:r>
              <a:rPr lang="en-US"/>
              <a:t>B</a:t>
            </a:r>
            <a:endParaRPr lang="id-ID"/>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CF6C-FB6D-43F4-9F34-74CE9B74543B}"/>
              </a:ext>
            </a:extLst>
          </p:cNvPr>
          <p:cNvSpPr>
            <a:spLocks noGrp="1"/>
          </p:cNvSpPr>
          <p:nvPr>
            <p:ph type="title"/>
          </p:nvPr>
        </p:nvSpPr>
        <p:spPr/>
        <p:txBody>
          <a:bodyPr/>
          <a:lstStyle/>
          <a:p>
            <a:r>
              <a:rPr lang="en-US"/>
              <a:t>Pengumpulan</a:t>
            </a:r>
            <a:endParaRPr lang="en-ID"/>
          </a:p>
        </p:txBody>
      </p:sp>
      <p:sp>
        <p:nvSpPr>
          <p:cNvPr id="3" name="Text Placeholder 2">
            <a:extLst>
              <a:ext uri="{FF2B5EF4-FFF2-40B4-BE49-F238E27FC236}">
                <a16:creationId xmlns:a16="http://schemas.microsoft.com/office/drawing/2014/main" id="{2387C70C-C83A-46F4-B5B6-9D3FD1949FF3}"/>
              </a:ext>
            </a:extLst>
          </p:cNvPr>
          <p:cNvSpPr>
            <a:spLocks noGrp="1"/>
          </p:cNvSpPr>
          <p:nvPr>
            <p:ph type="body" sz="quarter" idx="10"/>
          </p:nvPr>
        </p:nvSpPr>
        <p:spPr/>
        <p:txBody>
          <a:bodyPr/>
          <a:lstStyle/>
          <a:p>
            <a:r>
              <a:rPr lang="en-ID"/>
              <a:t>Kumpulkan berkas kode Java (i.e., *.java) Anda ke tempat pengumpulan yang disediakan di e-learning sebelum batas akhir waktu pengumpulan. </a:t>
            </a:r>
          </a:p>
          <a:p>
            <a:endParaRPr lang="en-ID"/>
          </a:p>
          <a:p>
            <a:r>
              <a:rPr lang="en-ID"/>
              <a:t>Perhatikan panduan penilaian di slide berikutnya. </a:t>
            </a:r>
          </a:p>
        </p:txBody>
      </p:sp>
    </p:spTree>
    <p:extLst>
      <p:ext uri="{BB962C8B-B14F-4D97-AF65-F5344CB8AC3E}">
        <p14:creationId xmlns:p14="http://schemas.microsoft.com/office/powerpoint/2010/main" val="4247834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91484-9543-4B73-B575-F1B8B7EBB652}"/>
              </a:ext>
            </a:extLst>
          </p:cNvPr>
          <p:cNvSpPr>
            <a:spLocks noGrp="1"/>
          </p:cNvSpPr>
          <p:nvPr>
            <p:ph type="title"/>
          </p:nvPr>
        </p:nvSpPr>
        <p:spPr/>
        <p:txBody>
          <a:bodyPr/>
          <a:lstStyle/>
          <a:p>
            <a:r>
              <a:rPr lang="en-US"/>
              <a:t>Penilaian</a:t>
            </a:r>
            <a:endParaRPr lang="en-ID"/>
          </a:p>
        </p:txBody>
      </p:sp>
      <p:graphicFrame>
        <p:nvGraphicFramePr>
          <p:cNvPr id="5" name="Table 4">
            <a:extLst>
              <a:ext uri="{FF2B5EF4-FFF2-40B4-BE49-F238E27FC236}">
                <a16:creationId xmlns:a16="http://schemas.microsoft.com/office/drawing/2014/main" id="{6601FAAD-39E6-4A6D-AA8F-888F81CFB66E}"/>
              </a:ext>
            </a:extLst>
          </p:cNvPr>
          <p:cNvGraphicFramePr>
            <a:graphicFrameLocks noGrp="1"/>
          </p:cNvGraphicFramePr>
          <p:nvPr>
            <p:extLst>
              <p:ext uri="{D42A27DB-BD31-4B8C-83A1-F6EECF244321}">
                <p14:modId xmlns:p14="http://schemas.microsoft.com/office/powerpoint/2010/main" val="3026609703"/>
              </p:ext>
            </p:extLst>
          </p:nvPr>
        </p:nvGraphicFramePr>
        <p:xfrm>
          <a:off x="1776549" y="1252360"/>
          <a:ext cx="7236822" cy="4765040"/>
        </p:xfrm>
        <a:graphic>
          <a:graphicData uri="http://schemas.openxmlformats.org/drawingml/2006/table">
            <a:tbl>
              <a:tblPr firstRow="1" bandRow="1">
                <a:tableStyleId>{EB344D84-9AFB-497E-A393-DC336BA19D2E}</a:tableStyleId>
              </a:tblPr>
              <a:tblGrid>
                <a:gridCol w="799017">
                  <a:extLst>
                    <a:ext uri="{9D8B030D-6E8A-4147-A177-3AD203B41FA5}">
                      <a16:colId xmlns:a16="http://schemas.microsoft.com/office/drawing/2014/main" val="1559748516"/>
                    </a:ext>
                  </a:extLst>
                </a:gridCol>
                <a:gridCol w="6437805">
                  <a:extLst>
                    <a:ext uri="{9D8B030D-6E8A-4147-A177-3AD203B41FA5}">
                      <a16:colId xmlns:a16="http://schemas.microsoft.com/office/drawing/2014/main" val="2197654118"/>
                    </a:ext>
                  </a:extLst>
                </a:gridCol>
              </a:tblGrid>
              <a:tr h="370840">
                <a:tc>
                  <a:txBody>
                    <a:bodyPr/>
                    <a:lstStyle/>
                    <a:p>
                      <a:pPr algn="ctr"/>
                      <a:r>
                        <a:rPr lang="en-US" sz="1800" dirty="0" err="1"/>
                        <a:t>Nilai</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err="1"/>
                        <a:t>Kriteria</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19568576"/>
                  </a:ext>
                </a:extLst>
              </a:tr>
              <a:tr h="370840">
                <a:tc>
                  <a:txBody>
                    <a:bodyPr/>
                    <a:lstStyle/>
                    <a:p>
                      <a:pPr algn="ctr"/>
                      <a:r>
                        <a:rPr lang="en-US" sz="1600" dirty="0"/>
                        <a:t>100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Anda</a:t>
                      </a:r>
                      <a:r>
                        <a:rPr lang="en-US" sz="1600" dirty="0"/>
                        <a:t> </a:t>
                      </a:r>
                      <a:r>
                        <a:rPr lang="en-US" sz="1600" dirty="0" err="1"/>
                        <a:t>berhasil</a:t>
                      </a:r>
                      <a:r>
                        <a:rPr lang="en-US" sz="1600" dirty="0"/>
                        <a:t> </a:t>
                      </a:r>
                      <a:r>
                        <a:rPr lang="en-US" sz="1600" dirty="0" err="1"/>
                        <a:t>memenuhi</a:t>
                      </a:r>
                      <a:r>
                        <a:rPr lang="en-US" sz="1600" dirty="0"/>
                        <a:t> </a:t>
                      </a:r>
                      <a:r>
                        <a:rPr lang="en-US" sz="1600" dirty="0" err="1"/>
                        <a:t>setiap</a:t>
                      </a:r>
                      <a:r>
                        <a:rPr lang="en-US" sz="1600" dirty="0"/>
                        <a:t> </a:t>
                      </a:r>
                      <a:r>
                        <a:rPr lang="en-US" sz="1600" dirty="0" err="1"/>
                        <a:t>kriteria</a:t>
                      </a:r>
                      <a:r>
                        <a:rPr lang="en-US" sz="1600" dirty="0"/>
                        <a:t> yang </a:t>
                      </a:r>
                      <a:r>
                        <a:rPr lang="en-US" sz="1600" dirty="0" err="1"/>
                        <a:t>diberikan</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3357314903"/>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ada</a:t>
                      </a:r>
                      <a:r>
                        <a:rPr lang="en-US" sz="1600" dirty="0"/>
                        <a:t> </a:t>
                      </a:r>
                      <a:r>
                        <a:rPr lang="en-US" sz="1600" dirty="0" err="1"/>
                        <a:t>indikasi</a:t>
                      </a:r>
                      <a:r>
                        <a:rPr lang="en-US" sz="1600" dirty="0"/>
                        <a:t> </a:t>
                      </a:r>
                      <a:r>
                        <a:rPr lang="en-US" sz="1600" dirty="0" err="1"/>
                        <a:t>plagiat</a:t>
                      </a:r>
                      <a:r>
                        <a:rPr lang="en-US" sz="1600" dirty="0"/>
                        <a:t>;</a:t>
                      </a:r>
                      <a:r>
                        <a:rPr lang="en-US" sz="1600" baseline="0" dirty="0"/>
                        <a:t> </a:t>
                      </a:r>
                      <a:r>
                        <a:rPr lang="en-US" sz="1600" baseline="0" dirty="0" err="1"/>
                        <a:t>nilai</a:t>
                      </a:r>
                      <a:r>
                        <a:rPr lang="en-US" sz="1600" baseline="0" dirty="0"/>
                        <a:t> </a:t>
                      </a:r>
                      <a:r>
                        <a:rPr lang="en-US" sz="1600" baseline="0" err="1"/>
                        <a:t>sikap</a:t>
                      </a:r>
                      <a:r>
                        <a:rPr lang="en-US" sz="1600" baseline="0"/>
                        <a:t> juga dikurangi </a:t>
                      </a:r>
                      <a:r>
                        <a:rPr lang="en-US" sz="1600" baseline="0" err="1"/>
                        <a:t>sebesar</a:t>
                      </a:r>
                      <a:r>
                        <a:rPr lang="en-US" sz="1600" baseline="0"/>
                        <a:t> 25 </a:t>
                      </a:r>
                      <a:r>
                        <a:rPr lang="en-US" sz="1600" baseline="0" dirty="0" err="1"/>
                        <a:t>poin</a:t>
                      </a:r>
                      <a:r>
                        <a:rPr lang="en-US" sz="1600" baseline="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1521957565"/>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err="1"/>
                        <a:t>berkas</a:t>
                      </a:r>
                      <a:r>
                        <a:rPr lang="en-US" sz="1600"/>
                        <a:t> tidak </a:t>
                      </a:r>
                      <a:r>
                        <a:rPr lang="en-US" sz="1600" dirty="0" err="1"/>
                        <a:t>menjawab</a:t>
                      </a:r>
                      <a:r>
                        <a:rPr lang="en-US" sz="1600" dirty="0"/>
                        <a:t> </a:t>
                      </a:r>
                      <a:r>
                        <a:rPr lang="en-US" sz="1600" dirty="0" err="1"/>
                        <a:t>pertanyaan</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2651718588"/>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err="1"/>
                        <a:t>Jika</a:t>
                      </a:r>
                      <a:r>
                        <a:rPr lang="en-US" sz="1600"/>
                        <a:t> program tidak </a:t>
                      </a:r>
                      <a:r>
                        <a:rPr lang="id-ID" sz="1600" dirty="0"/>
                        <a:t>terdapat cara</a:t>
                      </a:r>
                      <a:r>
                        <a:rPr lang="id-ID" sz="1600" baseline="0" dirty="0"/>
                        <a:t> iteratif dan rekursif</a:t>
                      </a:r>
                      <a:r>
                        <a:rPr lang="en-US" sz="1600" baseline="0" dirty="0"/>
                        <a:t>. </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10004"/>
                  </a:ext>
                </a:extLst>
              </a:tr>
              <a:tr h="370840">
                <a:tc>
                  <a:txBody>
                    <a:bodyPr/>
                    <a:lstStyle/>
                    <a:p>
                      <a:pPr algn="ctr"/>
                      <a:r>
                        <a:rPr lang="id-ID"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err="1"/>
                        <a:t>nama</a:t>
                      </a:r>
                      <a:r>
                        <a:rPr lang="en-US" sz="1600"/>
                        <a:t> berkas </a:t>
                      </a:r>
                      <a:r>
                        <a:rPr lang="en-US" sz="1600" dirty="0" err="1"/>
                        <a:t>tidak</a:t>
                      </a:r>
                      <a:r>
                        <a:rPr lang="en-US" sz="1600" dirty="0"/>
                        <a:t> </a:t>
                      </a:r>
                      <a:r>
                        <a:rPr lang="en-US" sz="1600" dirty="0" err="1"/>
                        <a:t>sesuai</a:t>
                      </a:r>
                      <a:r>
                        <a:rPr lang="en-US" sz="1600" dirty="0"/>
                        <a:t> </a:t>
                      </a:r>
                      <a:r>
                        <a:rPr lang="en-US" sz="1600" dirty="0" err="1"/>
                        <a:t>dengan</a:t>
                      </a:r>
                      <a:r>
                        <a:rPr lang="id-ID" sz="1600" dirty="0"/>
                        <a:t> format</a:t>
                      </a:r>
                      <a:r>
                        <a:rPr lang="en-US" sz="1600" dirty="0"/>
                        <a:t> yang </a:t>
                      </a:r>
                      <a:r>
                        <a:rPr lang="en-US" sz="1600"/>
                        <a:t>di tentukan.</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10005"/>
                  </a:ext>
                </a:extLst>
              </a:tr>
              <a:tr h="370840">
                <a:tc>
                  <a:txBody>
                    <a:bodyPr/>
                    <a:lstStyle/>
                    <a:p>
                      <a:pPr algn="ctr"/>
                      <a:r>
                        <a:rPr lang="en-US" sz="1600" dirty="0"/>
                        <a:t>-10</a:t>
                      </a:r>
                      <a:endParaRPr lang="en-US" sz="1600" dirty="0">
                        <a:latin typeface="+mn-lt"/>
                        <a:cs typeface="Times New Roman" panose="02020603050405020304" pitchFamily="18" charset="0"/>
                      </a:endParaRPr>
                    </a:p>
                  </a:txBody>
                  <a:tcPr/>
                </a:tc>
                <a:tc>
                  <a:txBody>
                    <a:bodyPr/>
                    <a:lstStyle/>
                    <a:p>
                      <a:r>
                        <a:rPr lang="en-US" sz="1600"/>
                        <a:t>Jika program tidak </a:t>
                      </a:r>
                      <a:r>
                        <a:rPr lang="en-US" sz="1600" dirty="0" err="1"/>
                        <a:t>memiliki</a:t>
                      </a:r>
                      <a:r>
                        <a:rPr lang="en-US" sz="1600" dirty="0"/>
                        <a:t> </a:t>
                      </a:r>
                      <a:r>
                        <a:rPr lang="en-US" sz="1600" dirty="0" err="1"/>
                        <a:t>komentar</a:t>
                      </a:r>
                      <a:r>
                        <a:rPr lang="en-US" sz="1600" dirty="0"/>
                        <a:t> </a:t>
                      </a:r>
                      <a:r>
                        <a:rPr lang="en-US" sz="1600" dirty="0" err="1"/>
                        <a:t>berisi</a:t>
                      </a:r>
                      <a:r>
                        <a:rPr lang="en-US" sz="1600" dirty="0"/>
                        <a:t> </a:t>
                      </a:r>
                      <a:r>
                        <a:rPr lang="en-US" sz="1600" err="1"/>
                        <a:t>nama</a:t>
                      </a:r>
                      <a:r>
                        <a:rPr lang="en-US" sz="1600"/>
                        <a:t> lengkap atau NPM</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3867142776"/>
                  </a:ext>
                </a:extLst>
              </a:tr>
              <a:tr h="370840">
                <a:tc>
                  <a:txBody>
                    <a:bodyPr/>
                    <a:lstStyle/>
                    <a:p>
                      <a:pPr algn="ctr"/>
                      <a:r>
                        <a:rPr lang="en-US" sz="1600" dirty="0"/>
                        <a:t>-10</a:t>
                      </a:r>
                      <a:endParaRPr lang="en-US" sz="160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Jika program tidak </a:t>
                      </a:r>
                      <a:r>
                        <a:rPr lang="en-US" sz="1600" dirty="0" err="1"/>
                        <a:t>mencetak</a:t>
                      </a:r>
                      <a:r>
                        <a:rPr lang="en-US" sz="1600" dirty="0"/>
                        <a:t> </a:t>
                      </a:r>
                      <a:r>
                        <a:rPr lang="en-US" sz="1600" err="1"/>
                        <a:t>nama</a:t>
                      </a:r>
                      <a:r>
                        <a:rPr lang="en-US" sz="1600"/>
                        <a:t> lengkap atau NPM</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3260984169"/>
                  </a:ext>
                </a:extLst>
              </a:tr>
              <a:tr h="370840">
                <a:tc>
                  <a:txBody>
                    <a:bodyPr/>
                    <a:lstStyle/>
                    <a:p>
                      <a:pPr algn="ctr"/>
                      <a:r>
                        <a:rPr lang="en-US" sz="1600" dirty="0"/>
                        <a:t>-5</a:t>
                      </a:r>
                      <a:endParaRPr lang="en-US" sz="1600" dirty="0">
                        <a:latin typeface="+mn-lt"/>
                        <a:cs typeface="Times New Roman" panose="02020603050405020304" pitchFamily="18" charset="0"/>
                      </a:endParaRPr>
                    </a:p>
                  </a:txBody>
                  <a:tcPr/>
                </a:tc>
                <a:tc>
                  <a:txBody>
                    <a:bodyPr/>
                    <a:lstStyle/>
                    <a:p>
                      <a:pPr marL="342900" indent="-342900">
                        <a:buFont typeface="+mj-lt"/>
                        <a:buAutoNum type="arabicPeriod"/>
                      </a:pPr>
                      <a:r>
                        <a:rPr lang="en-US" sz="1600" dirty="0" err="1"/>
                        <a:t>Jika</a:t>
                      </a:r>
                      <a:r>
                        <a:rPr lang="en-US" sz="1600" dirty="0"/>
                        <a:t> </a:t>
                      </a:r>
                      <a:r>
                        <a:rPr lang="en-US" sz="1600" dirty="0" err="1"/>
                        <a:t>mencetak</a:t>
                      </a:r>
                      <a:r>
                        <a:rPr lang="en-US" sz="1600" dirty="0"/>
                        <a:t> </a:t>
                      </a:r>
                      <a:r>
                        <a:rPr lang="en-US" sz="1600" dirty="0" err="1"/>
                        <a:t>spasi</a:t>
                      </a:r>
                      <a:r>
                        <a:rPr lang="en-US" sz="1600" dirty="0"/>
                        <a:t> (“ ”) </a:t>
                      </a:r>
                      <a:r>
                        <a:rPr lang="en-US" sz="1600" dirty="0" err="1"/>
                        <a:t>sebelum</a:t>
                      </a:r>
                      <a:r>
                        <a:rPr lang="en-US" sz="1600" dirty="0"/>
                        <a:t> </a:t>
                      </a:r>
                      <a:r>
                        <a:rPr lang="en-US" sz="1600" dirty="0" err="1"/>
                        <a:t>tanda</a:t>
                      </a:r>
                      <a:r>
                        <a:rPr lang="en-US" sz="1600" dirty="0"/>
                        <a:t> </a:t>
                      </a:r>
                      <a:r>
                        <a:rPr lang="en-US" sz="1600" dirty="0" err="1"/>
                        <a:t>titik</a:t>
                      </a:r>
                      <a:r>
                        <a:rPr lang="en-US" sz="1600" dirty="0"/>
                        <a:t> </a:t>
                      </a:r>
                      <a:r>
                        <a:rPr lang="en-US" sz="1600" dirty="0" err="1"/>
                        <a:t>dua</a:t>
                      </a:r>
                      <a:r>
                        <a:rPr lang="en-US" sz="1600" dirty="0"/>
                        <a:t> (“:”), </a:t>
                      </a:r>
                      <a:r>
                        <a:rPr lang="en-US" sz="1600" dirty="0" err="1"/>
                        <a:t>atau</a:t>
                      </a:r>
                      <a:endParaRPr lang="en-US" sz="1600" dirty="0"/>
                    </a:p>
                    <a:p>
                      <a:pPr marL="342900" indent="-342900">
                        <a:buFont typeface="+mj-lt"/>
                        <a:buAutoNum type="arabicPeriod"/>
                      </a:pPr>
                      <a:r>
                        <a:rPr lang="en-US" sz="1600" dirty="0" err="1"/>
                        <a:t>menggunakan</a:t>
                      </a:r>
                      <a:r>
                        <a:rPr lang="en-US" sz="1600" dirty="0"/>
                        <a:t> </a:t>
                      </a:r>
                      <a:r>
                        <a:rPr lang="en-US" sz="1600" dirty="0" err="1"/>
                        <a:t>spasi</a:t>
                      </a:r>
                      <a:r>
                        <a:rPr lang="en-US" sz="1600" dirty="0"/>
                        <a:t> </a:t>
                      </a:r>
                      <a:r>
                        <a:rPr lang="en-US" sz="1600" dirty="0" err="1"/>
                        <a:t>setelah</a:t>
                      </a:r>
                      <a:r>
                        <a:rPr lang="en-US" sz="1600" dirty="0"/>
                        <a:t> </a:t>
                      </a:r>
                      <a:r>
                        <a:rPr lang="en-US" sz="1600" dirty="0" err="1"/>
                        <a:t>tanda</a:t>
                      </a:r>
                      <a:r>
                        <a:rPr lang="en-US" sz="1600" dirty="0"/>
                        <a:t> </a:t>
                      </a:r>
                      <a:r>
                        <a:rPr lang="en-US" sz="1600" dirty="0" err="1"/>
                        <a:t>kurung</a:t>
                      </a:r>
                      <a:r>
                        <a:rPr lang="en-US" sz="1600" dirty="0"/>
                        <a:t> </a:t>
                      </a:r>
                      <a:r>
                        <a:rPr lang="en-US" sz="1600" dirty="0" err="1"/>
                        <a:t>buka</a:t>
                      </a:r>
                      <a:r>
                        <a:rPr lang="en-US" sz="1600" dirty="0"/>
                        <a:t> (“( ”) </a:t>
                      </a:r>
                      <a:r>
                        <a:rPr lang="en-US" sz="1600" dirty="0" err="1"/>
                        <a:t>atau</a:t>
                      </a:r>
                      <a:r>
                        <a:rPr lang="en-US" sz="1600" dirty="0"/>
                        <a:t> </a:t>
                      </a:r>
                      <a:r>
                        <a:rPr lang="en-US" sz="1600" dirty="0" err="1"/>
                        <a:t>sebelum</a:t>
                      </a:r>
                      <a:r>
                        <a:rPr lang="en-US" sz="1600" dirty="0"/>
                        <a:t> </a:t>
                      </a:r>
                      <a:r>
                        <a:rPr lang="en-US" sz="1600" dirty="0" err="1"/>
                        <a:t>tanda</a:t>
                      </a:r>
                      <a:r>
                        <a:rPr lang="en-US" sz="1600" dirty="0"/>
                        <a:t> </a:t>
                      </a:r>
                      <a:r>
                        <a:rPr lang="en-US" sz="1600" dirty="0" err="1"/>
                        <a:t>kurung</a:t>
                      </a:r>
                      <a:r>
                        <a:rPr lang="en-US" sz="1600" dirty="0"/>
                        <a:t> </a:t>
                      </a:r>
                      <a:r>
                        <a:rPr lang="en-US" sz="1600" dirty="0" err="1"/>
                        <a:t>tutup</a:t>
                      </a:r>
                      <a:r>
                        <a:rPr lang="en-US" sz="1600" dirty="0"/>
                        <a:t> (“ )”), </a:t>
                      </a:r>
                      <a:r>
                        <a:rPr lang="en-US" sz="1600" dirty="0" err="1"/>
                        <a:t>atau</a:t>
                      </a:r>
                      <a:endParaRPr lang="en-US" sz="1600" dirty="0"/>
                    </a:p>
                    <a:p>
                      <a:pPr marL="342900" indent="-342900">
                        <a:buFont typeface="+mj-lt"/>
                        <a:buAutoNum type="arabicPeriod"/>
                      </a:pPr>
                      <a:r>
                        <a:rPr lang="en-US" sz="1600" dirty="0" err="1"/>
                        <a:t>menggunakan</a:t>
                      </a:r>
                      <a:r>
                        <a:rPr lang="en-US" sz="1600" dirty="0"/>
                        <a:t> </a:t>
                      </a:r>
                      <a:r>
                        <a:rPr lang="en-US" sz="1600" dirty="0" err="1"/>
                        <a:t>spasi</a:t>
                      </a:r>
                      <a:r>
                        <a:rPr lang="en-US" sz="1600" dirty="0"/>
                        <a:t> </a:t>
                      </a:r>
                      <a:r>
                        <a:rPr lang="en-US" sz="1600" dirty="0" err="1"/>
                        <a:t>sebelum</a:t>
                      </a:r>
                      <a:r>
                        <a:rPr lang="en-US" sz="1600" dirty="0"/>
                        <a:t>/</a:t>
                      </a:r>
                      <a:r>
                        <a:rPr lang="en-US" sz="1600" dirty="0" err="1"/>
                        <a:t>sesudah</a:t>
                      </a:r>
                      <a:r>
                        <a:rPr lang="en-US" sz="1600" dirty="0"/>
                        <a:t> </a:t>
                      </a:r>
                      <a:r>
                        <a:rPr lang="en-US" sz="1600" dirty="0" err="1"/>
                        <a:t>tanda</a:t>
                      </a:r>
                      <a:r>
                        <a:rPr lang="en-US" sz="1600" dirty="0"/>
                        <a:t> strip (“ - ”).</a:t>
                      </a:r>
                    </a:p>
                    <a:p>
                      <a:r>
                        <a:rPr lang="en-US" sz="1600" dirty="0" err="1"/>
                        <a:t>Penggunaan</a:t>
                      </a:r>
                      <a:r>
                        <a:rPr lang="en-US" sz="1600" dirty="0"/>
                        <a:t> </a:t>
                      </a:r>
                      <a:r>
                        <a:rPr lang="en-US" sz="1600" dirty="0" err="1"/>
                        <a:t>spasi</a:t>
                      </a:r>
                      <a:r>
                        <a:rPr lang="en-US" sz="1600" dirty="0"/>
                        <a:t> </a:t>
                      </a:r>
                      <a:r>
                        <a:rPr lang="en-US" sz="1600" dirty="0" err="1"/>
                        <a:t>sebelum</a:t>
                      </a:r>
                      <a:r>
                        <a:rPr lang="en-US" sz="1600" dirty="0"/>
                        <a:t> </a:t>
                      </a:r>
                      <a:r>
                        <a:rPr lang="en-US" sz="1600" dirty="0" err="1"/>
                        <a:t>tanda</a:t>
                      </a:r>
                      <a:r>
                        <a:rPr lang="en-US" sz="1600" dirty="0"/>
                        <a:t> </a:t>
                      </a:r>
                      <a:r>
                        <a:rPr lang="en-US" sz="1600" dirty="0" err="1"/>
                        <a:t>titik</a:t>
                      </a:r>
                      <a:r>
                        <a:rPr lang="en-US" sz="1600" dirty="0"/>
                        <a:t> </a:t>
                      </a:r>
                      <a:r>
                        <a:rPr lang="en-US" sz="1600" dirty="0" err="1"/>
                        <a:t>dua</a:t>
                      </a:r>
                      <a:r>
                        <a:rPr lang="en-US" sz="1600" dirty="0"/>
                        <a:t> </a:t>
                      </a:r>
                      <a:r>
                        <a:rPr lang="en-US" sz="1600" dirty="0" err="1"/>
                        <a:t>diperbolehkan</a:t>
                      </a:r>
                      <a:r>
                        <a:rPr lang="en-US" sz="1600" dirty="0"/>
                        <a:t> </a:t>
                      </a:r>
                      <a:r>
                        <a:rPr lang="en-US" sz="1600" dirty="0" err="1"/>
                        <a:t>untuk</a:t>
                      </a:r>
                      <a:r>
                        <a:rPr lang="en-US" sz="1600" dirty="0"/>
                        <a:t> </a:t>
                      </a:r>
                      <a:r>
                        <a:rPr lang="en-US" sz="1600" dirty="0" err="1"/>
                        <a:t>keperluan</a:t>
                      </a:r>
                      <a:r>
                        <a:rPr lang="en-US" sz="1600" dirty="0"/>
                        <a:t> formatting, </a:t>
                      </a:r>
                      <a:r>
                        <a:rPr lang="en-US" sz="1600" dirty="0" err="1"/>
                        <a:t>contoh:Anda</a:t>
                      </a:r>
                      <a:r>
                        <a:rPr lang="en-US" sz="1600" dirty="0"/>
                        <a:t> </a:t>
                      </a:r>
                      <a:r>
                        <a:rPr lang="en-US" sz="1600" dirty="0" err="1"/>
                        <a:t>mau</a:t>
                      </a:r>
                      <a:r>
                        <a:rPr lang="en-US" sz="1600" dirty="0"/>
                        <a:t> </a:t>
                      </a:r>
                      <a:r>
                        <a:rPr lang="en-US" sz="1600" dirty="0" err="1"/>
                        <a:t>mengatur</a:t>
                      </a:r>
                      <a:r>
                        <a:rPr lang="en-US" sz="1600" dirty="0"/>
                        <a:t> agar </a:t>
                      </a:r>
                      <a:r>
                        <a:rPr lang="en-US" sz="1600" dirty="0" err="1"/>
                        <a:t>tanda</a:t>
                      </a:r>
                      <a:r>
                        <a:rPr lang="en-US" sz="1600" dirty="0"/>
                        <a:t> </a:t>
                      </a:r>
                      <a:r>
                        <a:rPr lang="en-US" sz="1600" dirty="0" err="1"/>
                        <a:t>titik</a:t>
                      </a:r>
                      <a:r>
                        <a:rPr lang="en-US" sz="1600" dirty="0"/>
                        <a:t> </a:t>
                      </a:r>
                      <a:r>
                        <a:rPr lang="en-US" sz="1600" dirty="0" err="1"/>
                        <a:t>dua</a:t>
                      </a:r>
                      <a:r>
                        <a:rPr lang="en-US" sz="1600" dirty="0"/>
                        <a:t> </a:t>
                      </a:r>
                      <a:r>
                        <a:rPr lang="en-US" sz="1600" dirty="0" err="1"/>
                        <a:t>dicetak</a:t>
                      </a:r>
                      <a:r>
                        <a:rPr lang="en-US" sz="1600" dirty="0"/>
                        <a:t> </a:t>
                      </a:r>
                      <a:r>
                        <a:rPr lang="en-US" sz="1600" dirty="0" err="1"/>
                        <a:t>pada</a:t>
                      </a:r>
                      <a:r>
                        <a:rPr lang="en-US" sz="1600" dirty="0"/>
                        <a:t> </a:t>
                      </a:r>
                      <a:r>
                        <a:rPr lang="en-US" sz="1600" dirty="0" err="1"/>
                        <a:t>posisi</a:t>
                      </a:r>
                      <a:r>
                        <a:rPr lang="en-US" sz="1600" dirty="0"/>
                        <a:t> yang </a:t>
                      </a:r>
                      <a:r>
                        <a:rPr lang="en-US" sz="1600" dirty="0" err="1"/>
                        <a:t>sama</a:t>
                      </a:r>
                      <a:r>
                        <a:rPr lang="en-US" sz="1600" dirty="0"/>
                        <a:t>.</a:t>
                      </a:r>
                      <a:endParaRPr lang="en-US" sz="1600" dirty="0">
                        <a:latin typeface="+mn-lt"/>
                        <a:cs typeface="Times New Roman" panose="02020603050405020304" pitchFamily="18" charset="0"/>
                      </a:endParaRP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281911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E3966-EB10-44BF-8E34-15287E77191F}"/>
              </a:ext>
            </a:extLst>
          </p:cNvPr>
          <p:cNvSpPr>
            <a:spLocks noGrp="1"/>
          </p:cNvSpPr>
          <p:nvPr>
            <p:ph type="title"/>
          </p:nvPr>
        </p:nvSpPr>
        <p:spPr/>
        <p:txBody>
          <a:bodyPr/>
          <a:lstStyle/>
          <a:p>
            <a:r>
              <a:rPr lang="en-US"/>
              <a:t>I</a:t>
            </a:r>
            <a:r>
              <a:rPr lang="id-ID"/>
              <a:t> Hate My Ex</a:t>
            </a:r>
            <a:endParaRPr lang="en-ID"/>
          </a:p>
        </p:txBody>
      </p:sp>
    </p:spTree>
    <p:extLst>
      <p:ext uri="{BB962C8B-B14F-4D97-AF65-F5344CB8AC3E}">
        <p14:creationId xmlns:p14="http://schemas.microsoft.com/office/powerpoint/2010/main" val="3509701020"/>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35B92-6AEA-43E4-823D-758F6F4961BF}"/>
              </a:ext>
            </a:extLst>
          </p:cNvPr>
          <p:cNvSpPr>
            <a:spLocks noGrp="1"/>
          </p:cNvSpPr>
          <p:nvPr>
            <p:ph type="title"/>
          </p:nvPr>
        </p:nvSpPr>
        <p:spPr/>
        <p:txBody>
          <a:bodyPr/>
          <a:lstStyle/>
          <a:p>
            <a:r>
              <a:rPr lang="id-ID"/>
              <a:t>Kebutuhan</a:t>
            </a:r>
            <a:endParaRPr lang="en-ID"/>
          </a:p>
        </p:txBody>
      </p:sp>
      <p:sp>
        <p:nvSpPr>
          <p:cNvPr id="3" name="Text Placeholder 2">
            <a:extLst>
              <a:ext uri="{FF2B5EF4-FFF2-40B4-BE49-F238E27FC236}">
                <a16:creationId xmlns:a16="http://schemas.microsoft.com/office/drawing/2014/main" id="{3BFE8C66-2223-49A0-9B26-8D3ABA767D68}"/>
              </a:ext>
            </a:extLst>
          </p:cNvPr>
          <p:cNvSpPr>
            <a:spLocks noGrp="1"/>
          </p:cNvSpPr>
          <p:nvPr>
            <p:ph type="body" sz="quarter" idx="10"/>
          </p:nvPr>
        </p:nvSpPr>
        <p:spPr>
          <a:xfrm>
            <a:off x="416860" y="1196789"/>
            <a:ext cx="8256494" cy="1502868"/>
          </a:xfrm>
        </p:spPr>
        <p:txBody>
          <a:bodyPr>
            <a:normAutofit/>
          </a:bodyPr>
          <a:lstStyle/>
          <a:p>
            <a:pPr marL="0" indent="0">
              <a:lnSpc>
                <a:spcPct val="150000"/>
              </a:lnSpc>
              <a:buNone/>
            </a:pPr>
            <a:r>
              <a:rPr lang="en-US" sz="2000"/>
              <a:t>Program akan menerima argumen berupa kumpulan kata-kata, lalu memilih kata awal secara acak, dan menampilkan hasil modulo dari panjang dan index dari setiap kata. Contoh:</a:t>
            </a:r>
          </a:p>
        </p:txBody>
      </p:sp>
      <p:sp>
        <p:nvSpPr>
          <p:cNvPr id="4" name="TextBox 3">
            <a:extLst>
              <a:ext uri="{FF2B5EF4-FFF2-40B4-BE49-F238E27FC236}">
                <a16:creationId xmlns:a16="http://schemas.microsoft.com/office/drawing/2014/main" id="{BD3F16BC-58FD-4E37-9200-DB40E9589FC0}"/>
              </a:ext>
            </a:extLst>
          </p:cNvPr>
          <p:cNvSpPr txBox="1"/>
          <p:nvPr/>
        </p:nvSpPr>
        <p:spPr>
          <a:xfrm>
            <a:off x="342494" y="2779439"/>
            <a:ext cx="8279408" cy="473206"/>
          </a:xfrm>
          <a:prstGeom prst="rect">
            <a:avLst/>
          </a:prstGeom>
          <a:noFill/>
          <a:ln>
            <a:noFill/>
          </a:ln>
        </p:spPr>
        <p:txBody>
          <a:bodyPr wrap="square" rtlCol="0">
            <a:spAutoFit/>
          </a:bodyPr>
          <a:lstStyle/>
          <a:p>
            <a:pPr algn="ctr" defTabSz="914400">
              <a:lnSpc>
                <a:spcPct val="150000"/>
              </a:lnSpc>
              <a:spcBef>
                <a:spcPts val="600"/>
              </a:spcBef>
              <a:spcAft>
                <a:spcPts val="600"/>
              </a:spcAft>
            </a:pPr>
            <a:r>
              <a:rPr lang="id-ID">
                <a:solidFill>
                  <a:schemeClr val="tx2"/>
                </a:solidFill>
                <a:latin typeface="Courier New" pitchFamily="49" charset="0"/>
                <a:cs typeface="Courier New" pitchFamily="49" charset="0"/>
              </a:rPr>
              <a:t>java IHateMyEx</a:t>
            </a:r>
            <a:r>
              <a:rPr lang="en-US">
                <a:solidFill>
                  <a:schemeClr val="tx2"/>
                </a:solidFill>
                <a:latin typeface="Courier New" pitchFamily="49" charset="0"/>
                <a:cs typeface="Courier New" pitchFamily="49" charset="0"/>
              </a:rPr>
              <a:t>_</a:t>
            </a:r>
            <a:r>
              <a:rPr lang="id-ID">
                <a:solidFill>
                  <a:schemeClr val="tx2"/>
                </a:solidFill>
                <a:latin typeface="Courier New" pitchFamily="49" charset="0"/>
                <a:cs typeface="Courier New" pitchFamily="49" charset="0"/>
              </a:rPr>
              <a:t>1402019123 </a:t>
            </a:r>
            <a:r>
              <a:rPr lang="id-ID">
                <a:solidFill>
                  <a:schemeClr val="tx2"/>
                </a:solidFill>
                <a:highlight>
                  <a:srgbClr val="FFFF00"/>
                </a:highlight>
                <a:latin typeface="Courier New" pitchFamily="49" charset="0"/>
                <a:cs typeface="Courier New" pitchFamily="49" charset="0"/>
              </a:rPr>
              <a:t>Pikachu use excalibur!!!</a:t>
            </a:r>
            <a:endParaRPr lang="id-ID" dirty="0">
              <a:solidFill>
                <a:schemeClr val="tx2"/>
              </a:solidFill>
              <a:highlight>
                <a:srgbClr val="FFFF00"/>
              </a:highlight>
              <a:latin typeface="Courier New" pitchFamily="49" charset="0"/>
              <a:cs typeface="Courier New" pitchFamily="49" charset="0"/>
            </a:endParaRPr>
          </a:p>
        </p:txBody>
      </p:sp>
      <p:sp>
        <p:nvSpPr>
          <p:cNvPr id="5" name="TextBox 4">
            <a:extLst>
              <a:ext uri="{FF2B5EF4-FFF2-40B4-BE49-F238E27FC236}">
                <a16:creationId xmlns:a16="http://schemas.microsoft.com/office/drawing/2014/main" id="{79042813-7936-4E48-ABCD-5D1C39160881}"/>
              </a:ext>
            </a:extLst>
          </p:cNvPr>
          <p:cNvSpPr txBox="1"/>
          <p:nvPr/>
        </p:nvSpPr>
        <p:spPr>
          <a:xfrm>
            <a:off x="387394" y="3887877"/>
            <a:ext cx="8189609" cy="1569660"/>
          </a:xfrm>
          <a:prstGeom prst="rect">
            <a:avLst/>
          </a:prstGeom>
          <a:noFill/>
        </p:spPr>
        <p:txBody>
          <a:bodyPr wrap="square" rtlCol="0">
            <a:spAutoFit/>
          </a:bodyPr>
          <a:lstStyle/>
          <a:p>
            <a:r>
              <a:rPr lang="en-US" sz="1600">
                <a:solidFill>
                  <a:schemeClr val="accent1">
                    <a:lumMod val="50000"/>
                  </a:schemeClr>
                </a:solidFill>
                <a:latin typeface="Courier New" pitchFamily="49" charset="0"/>
                <a:cs typeface="Courier New" pitchFamily="49" charset="0"/>
              </a:rPr>
              <a:t>---------------------------------------</a:t>
            </a:r>
          </a:p>
          <a:p>
            <a:r>
              <a:rPr lang="en-US" sz="1600">
                <a:solidFill>
                  <a:schemeClr val="accent1">
                    <a:lumMod val="50000"/>
                  </a:schemeClr>
                </a:solidFill>
                <a:latin typeface="Courier New" pitchFamily="49" charset="0"/>
                <a:cs typeface="Courier New" pitchFamily="49" charset="0"/>
              </a:rPr>
              <a:t>            Fill Array</a:t>
            </a:r>
          </a:p>
          <a:p>
            <a:r>
              <a:rPr lang="en-US" sz="1600">
                <a:solidFill>
                  <a:schemeClr val="accent1">
                    <a:lumMod val="50000"/>
                  </a:schemeClr>
                </a:solidFill>
                <a:latin typeface="Courier New" pitchFamily="49" charset="0"/>
                <a:cs typeface="Courier New" pitchFamily="49" charset="0"/>
              </a:rPr>
              <a:t>           Bit/1402019000</a:t>
            </a:r>
          </a:p>
          <a:p>
            <a:r>
              <a:rPr lang="en-US" sz="1600">
                <a:solidFill>
                  <a:schemeClr val="accent1">
                    <a:lumMod val="50000"/>
                  </a:schemeClr>
                </a:solidFill>
                <a:latin typeface="Courier New" pitchFamily="49" charset="0"/>
                <a:cs typeface="Courier New" pitchFamily="49" charset="0"/>
              </a:rPr>
              <a:t>---------------------------------------</a:t>
            </a:r>
          </a:p>
          <a:p>
            <a:r>
              <a:rPr lang="en-US" sz="1600">
                <a:solidFill>
                  <a:schemeClr val="dk1"/>
                </a:solidFill>
                <a:highlight>
                  <a:srgbClr val="00FFFF"/>
                </a:highlight>
                <a:latin typeface="Courier New" pitchFamily="49" charset="0"/>
                <a:cs typeface="Courier New" pitchFamily="49" charset="0"/>
              </a:rPr>
              <a:t>Kata terpilih ada pada indeks: 1</a:t>
            </a:r>
          </a:p>
          <a:p>
            <a:r>
              <a:rPr lang="en-US" sz="1600">
                <a:solidFill>
                  <a:schemeClr val="dk1"/>
                </a:solidFill>
                <a:highlight>
                  <a:srgbClr val="00FFFF"/>
                </a:highlight>
                <a:latin typeface="Courier New" pitchFamily="49" charset="0"/>
                <a:cs typeface="Courier New" pitchFamily="49" charset="0"/>
              </a:rPr>
              <a:t>Hasil modulo: 0X</a:t>
            </a:r>
            <a:endParaRPr lang="sv-SE" sz="1600" dirty="0">
              <a:solidFill>
                <a:schemeClr val="dk1"/>
              </a:solidFill>
              <a:highlight>
                <a:srgbClr val="00FFFF"/>
              </a:highlight>
              <a:latin typeface="Courier New" pitchFamily="49" charset="0"/>
              <a:cs typeface="Courier New" pitchFamily="49" charset="0"/>
            </a:endParaRPr>
          </a:p>
        </p:txBody>
      </p:sp>
      <p:sp>
        <p:nvSpPr>
          <p:cNvPr id="6" name="Text Placeholder 2">
            <a:extLst>
              <a:ext uri="{FF2B5EF4-FFF2-40B4-BE49-F238E27FC236}">
                <a16:creationId xmlns:a16="http://schemas.microsoft.com/office/drawing/2014/main" id="{DB6C62C3-8E9D-441E-AC24-78B51794EDDD}"/>
              </a:ext>
            </a:extLst>
          </p:cNvPr>
          <p:cNvSpPr txBox="1">
            <a:spLocks/>
          </p:cNvSpPr>
          <p:nvPr/>
        </p:nvSpPr>
        <p:spPr>
          <a:xfrm>
            <a:off x="320509" y="3431175"/>
            <a:ext cx="8256494" cy="5486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Program</a:t>
            </a:r>
            <a:r>
              <a:rPr lang="id-ID" sz="2000" i="1"/>
              <a:t> </a:t>
            </a:r>
            <a:r>
              <a:rPr lang="id-ID" sz="2000" dirty="0"/>
              <a:t>akan mengeluarkan</a:t>
            </a:r>
          </a:p>
        </p:txBody>
      </p:sp>
    </p:spTree>
    <p:extLst>
      <p:ext uri="{BB962C8B-B14F-4D97-AF65-F5344CB8AC3E}">
        <p14:creationId xmlns:p14="http://schemas.microsoft.com/office/powerpoint/2010/main" val="1514962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A583-D276-4911-8CCB-494F163CD332}"/>
              </a:ext>
            </a:extLst>
          </p:cNvPr>
          <p:cNvSpPr>
            <a:spLocks noGrp="1"/>
          </p:cNvSpPr>
          <p:nvPr>
            <p:ph type="title"/>
          </p:nvPr>
        </p:nvSpPr>
        <p:spPr/>
        <p:txBody>
          <a:bodyPr/>
          <a:lstStyle/>
          <a:p>
            <a:r>
              <a:rPr lang="en-US"/>
              <a:t>Prilaku Program</a:t>
            </a:r>
            <a:endParaRPr lang="en-ID"/>
          </a:p>
        </p:txBody>
      </p:sp>
      <p:sp>
        <p:nvSpPr>
          <p:cNvPr id="3" name="Text Placeholder 2">
            <a:extLst>
              <a:ext uri="{FF2B5EF4-FFF2-40B4-BE49-F238E27FC236}">
                <a16:creationId xmlns:a16="http://schemas.microsoft.com/office/drawing/2014/main" id="{62754B6E-4015-4C3E-AEC2-ED0E6E12380C}"/>
              </a:ext>
            </a:extLst>
          </p:cNvPr>
          <p:cNvSpPr>
            <a:spLocks noGrp="1"/>
          </p:cNvSpPr>
          <p:nvPr>
            <p:ph type="body" sz="quarter" idx="10"/>
          </p:nvPr>
        </p:nvSpPr>
        <p:spPr>
          <a:xfrm>
            <a:off x="416860" y="1196789"/>
            <a:ext cx="8256494" cy="5230137"/>
          </a:xfrm>
        </p:spPr>
        <p:txBody>
          <a:bodyPr>
            <a:normAutofit/>
          </a:bodyPr>
          <a:lstStyle/>
          <a:p>
            <a:pPr marL="0" indent="0">
              <a:lnSpc>
                <a:spcPct val="150000"/>
              </a:lnSpc>
              <a:buNone/>
            </a:pPr>
            <a:r>
              <a:rPr lang="en-ID" sz="2000"/>
              <a:t>Gunakan Kelas Random untuk memiliki kata awal secara acak, dengan jangkauan [0 – n] dimana n merupakan panjang argumen. Untuk setiap, kata mulai dari kata terpilih, program akan mengembalikan hasil modulo dari panjang kata dan indeks dari kata tersebut. Namun, jika kata tersebut huruf "e" dan "x", maka huruf "X" akan diselipkan pada urutan hasil modulo, contoh: 123X5 atau 0X1X2.</a:t>
            </a:r>
          </a:p>
        </p:txBody>
      </p:sp>
    </p:spTree>
    <p:extLst>
      <p:ext uri="{BB962C8B-B14F-4D97-AF65-F5344CB8AC3E}">
        <p14:creationId xmlns:p14="http://schemas.microsoft.com/office/powerpoint/2010/main" val="2410080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A583-D276-4911-8CCB-494F163CD332}"/>
              </a:ext>
            </a:extLst>
          </p:cNvPr>
          <p:cNvSpPr>
            <a:spLocks noGrp="1"/>
          </p:cNvSpPr>
          <p:nvPr>
            <p:ph type="title"/>
          </p:nvPr>
        </p:nvSpPr>
        <p:spPr/>
        <p:txBody>
          <a:bodyPr/>
          <a:lstStyle/>
          <a:p>
            <a:r>
              <a:rPr lang="en-US"/>
              <a:t>Prilaku Program</a:t>
            </a:r>
            <a:endParaRPr lang="en-ID"/>
          </a:p>
        </p:txBody>
      </p:sp>
      <p:sp>
        <p:nvSpPr>
          <p:cNvPr id="3" name="Text Placeholder 2">
            <a:extLst>
              <a:ext uri="{FF2B5EF4-FFF2-40B4-BE49-F238E27FC236}">
                <a16:creationId xmlns:a16="http://schemas.microsoft.com/office/drawing/2014/main" id="{62754B6E-4015-4C3E-AEC2-ED0E6E12380C}"/>
              </a:ext>
            </a:extLst>
          </p:cNvPr>
          <p:cNvSpPr>
            <a:spLocks noGrp="1"/>
          </p:cNvSpPr>
          <p:nvPr>
            <p:ph type="body" sz="quarter" idx="10"/>
          </p:nvPr>
        </p:nvSpPr>
        <p:spPr>
          <a:xfrm>
            <a:off x="416860" y="1196789"/>
            <a:ext cx="8256494" cy="5230137"/>
          </a:xfrm>
        </p:spPr>
        <p:txBody>
          <a:bodyPr>
            <a:normAutofit/>
          </a:bodyPr>
          <a:lstStyle/>
          <a:p>
            <a:pPr marL="0" indent="0">
              <a:lnSpc>
                <a:spcPct val="150000"/>
              </a:lnSpc>
              <a:buNone/>
            </a:pPr>
            <a:r>
              <a:rPr lang="en-ID" sz="2000"/>
              <a:t>Jika indeks dari kata terpilih adalah 0 dan kata tersebut tidak mengandung huruf "e" dan "x", maka program akan mengembalikan 0. Jika panjang argumen yang dimasukkan pengguna sama dengan 0, program langsung mengeluarkan 0.</a:t>
            </a:r>
          </a:p>
          <a:p>
            <a:pPr marL="0" indent="0">
              <a:lnSpc>
                <a:spcPct val="150000"/>
              </a:lnSpc>
              <a:buNone/>
            </a:pPr>
            <a:endParaRPr lang="en-ID" sz="2000"/>
          </a:p>
          <a:p>
            <a:pPr marL="0" indent="0">
              <a:lnSpc>
                <a:spcPct val="150000"/>
              </a:lnSpc>
              <a:buNone/>
            </a:pPr>
            <a:r>
              <a:rPr lang="en-ID" sz="2000">
                <a:solidFill>
                  <a:schemeClr val="accent2">
                    <a:lumMod val="75000"/>
                  </a:schemeClr>
                </a:solidFill>
              </a:rPr>
              <a:t>Buatlah program menggunakan cara iteratif dan rekursif! </a:t>
            </a:r>
            <a:r>
              <a:rPr lang="en-ID" sz="2000"/>
              <a:t>Jika kesulitan, selesaikan kasus ini secara iteratif terlebih dahulu dengan menggunakan struktur pengulangan for, while, atau do-while, setelah itu ubah ke rekursif.</a:t>
            </a:r>
          </a:p>
        </p:txBody>
      </p:sp>
    </p:spTree>
    <p:extLst>
      <p:ext uri="{BB962C8B-B14F-4D97-AF65-F5344CB8AC3E}">
        <p14:creationId xmlns:p14="http://schemas.microsoft.com/office/powerpoint/2010/main" val="3555037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741CC-8653-4D4A-89EB-3FAB968F29D8}"/>
              </a:ext>
            </a:extLst>
          </p:cNvPr>
          <p:cNvSpPr>
            <a:spLocks noGrp="1"/>
          </p:cNvSpPr>
          <p:nvPr>
            <p:ph type="title"/>
          </p:nvPr>
        </p:nvSpPr>
        <p:spPr/>
        <p:txBody>
          <a:bodyPr/>
          <a:lstStyle/>
          <a:p>
            <a:r>
              <a:rPr lang="en-US"/>
              <a:t>Kriteria Lainnya #1</a:t>
            </a:r>
            <a:endParaRPr lang="en-ID"/>
          </a:p>
        </p:txBody>
      </p:sp>
      <p:sp>
        <p:nvSpPr>
          <p:cNvPr id="3" name="Text Placeholder 2">
            <a:extLst>
              <a:ext uri="{FF2B5EF4-FFF2-40B4-BE49-F238E27FC236}">
                <a16:creationId xmlns:a16="http://schemas.microsoft.com/office/drawing/2014/main" id="{721F848E-AF9F-48EB-BED5-B8EFAEAC6BAD}"/>
              </a:ext>
            </a:extLst>
          </p:cNvPr>
          <p:cNvSpPr>
            <a:spLocks noGrp="1"/>
          </p:cNvSpPr>
          <p:nvPr>
            <p:ph type="body" sz="quarter" idx="10"/>
          </p:nvPr>
        </p:nvSpPr>
        <p:spPr/>
        <p:txBody>
          <a:bodyPr>
            <a:normAutofit/>
          </a:bodyPr>
          <a:lstStyle/>
          <a:p>
            <a:pPr marL="0" indent="0">
              <a:lnSpc>
                <a:spcPct val="150000"/>
              </a:lnSpc>
              <a:buNone/>
            </a:pPr>
            <a:r>
              <a:rPr lang="id-ID" sz="2000">
                <a:highlight>
                  <a:srgbClr val="FFFF00"/>
                </a:highlight>
                <a:ea typeface="Calibri" panose="020F0502020204030204" pitchFamily="34" charset="0"/>
              </a:rPr>
              <a:t>Teks dengan warna belakang kuning</a:t>
            </a:r>
            <a:r>
              <a:rPr lang="id-ID" sz="2000">
                <a:ea typeface="Calibri" panose="020F0502020204030204" pitchFamily="34" charset="0"/>
              </a:rPr>
              <a:t> merupakan masukan dari pengguna.</a:t>
            </a:r>
            <a:r>
              <a:rPr lang="en-US" sz="2000">
                <a:ea typeface="Calibri" panose="020F0502020204030204" pitchFamily="34" charset="0"/>
              </a:rPr>
              <a:t> </a:t>
            </a:r>
            <a:r>
              <a:rPr lang="id-ID" sz="2000">
                <a:ea typeface="Calibri" panose="020F0502020204030204" pitchFamily="34" charset="0"/>
              </a:rPr>
              <a:t>Setiap implementasi masukan yang terlewat akan membuat nilai Anda </a:t>
            </a:r>
            <a:r>
              <a:rPr lang="id-ID" sz="2000">
                <a:solidFill>
                  <a:srgbClr val="00B050"/>
                </a:solidFill>
                <a:ea typeface="Calibri" panose="020F0502020204030204" pitchFamily="34" charset="0"/>
              </a:rPr>
              <a:t>berkurang satu poin</a:t>
            </a:r>
            <a:r>
              <a:rPr lang="id-ID" sz="2000">
                <a:ea typeface="Calibri" panose="020F0502020204030204" pitchFamily="34" charset="0"/>
              </a:rPr>
              <a:t>. </a:t>
            </a:r>
            <a:r>
              <a:rPr lang="id-ID" sz="2000">
                <a:highlight>
                  <a:srgbClr val="00FFFF"/>
                </a:highlight>
                <a:ea typeface="Calibri" panose="020F0502020204030204" pitchFamily="34" charset="0"/>
              </a:rPr>
              <a:t>Teks yang berwarna biru</a:t>
            </a:r>
            <a:r>
              <a:rPr lang="id-ID" sz="2000">
                <a:ea typeface="Calibri" panose="020F0502020204030204" pitchFamily="34" charset="0"/>
              </a:rPr>
              <a:t> merupakan teks dinamis yang selalu berubah-ubah sesuai dengan masukan pengguna dan harus ditampilkan dalam program yang Anda buat. Setiap teks biru yang terlewat atau tidak sesuai akan membuat nilai Anda </a:t>
            </a:r>
            <a:r>
              <a:rPr lang="id-ID" sz="2000">
                <a:solidFill>
                  <a:srgbClr val="00B050"/>
                </a:solidFill>
                <a:ea typeface="Calibri" panose="020F0502020204030204" pitchFamily="34" charset="0"/>
              </a:rPr>
              <a:t>berkurang satu poin</a:t>
            </a:r>
            <a:r>
              <a:rPr lang="en-US" sz="2000">
                <a:solidFill>
                  <a:srgbClr val="00B050"/>
                </a:solidFill>
                <a:ea typeface="Calibri" panose="020F0502020204030204" pitchFamily="34" charset="0"/>
              </a:rPr>
              <a:t>.</a:t>
            </a:r>
            <a:endParaRPr lang="en-US" sz="2000"/>
          </a:p>
        </p:txBody>
      </p:sp>
    </p:spTree>
    <p:extLst>
      <p:ext uri="{BB962C8B-B14F-4D97-AF65-F5344CB8AC3E}">
        <p14:creationId xmlns:p14="http://schemas.microsoft.com/office/powerpoint/2010/main" val="2970047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F6629-2272-4953-A397-A4BAC8F1FDA9}"/>
              </a:ext>
            </a:extLst>
          </p:cNvPr>
          <p:cNvSpPr>
            <a:spLocks noGrp="1"/>
          </p:cNvSpPr>
          <p:nvPr>
            <p:ph type="title"/>
          </p:nvPr>
        </p:nvSpPr>
        <p:spPr/>
        <p:txBody>
          <a:bodyPr/>
          <a:lstStyle/>
          <a:p>
            <a:r>
              <a:rPr lang="en-US"/>
              <a:t>Kriteria Lainnya #2</a:t>
            </a:r>
            <a:endParaRPr lang="en-ID"/>
          </a:p>
        </p:txBody>
      </p:sp>
      <p:sp>
        <p:nvSpPr>
          <p:cNvPr id="3" name="Text Placeholder 2">
            <a:extLst>
              <a:ext uri="{FF2B5EF4-FFF2-40B4-BE49-F238E27FC236}">
                <a16:creationId xmlns:a16="http://schemas.microsoft.com/office/drawing/2014/main" id="{D55E59DC-786E-44CF-9D92-747B1483F964}"/>
              </a:ext>
            </a:extLst>
          </p:cNvPr>
          <p:cNvSpPr>
            <a:spLocks noGrp="1"/>
          </p:cNvSpPr>
          <p:nvPr>
            <p:ph type="body" sz="quarter" idx="10"/>
          </p:nvPr>
        </p:nvSpPr>
        <p:spPr/>
        <p:txBody>
          <a:bodyPr>
            <a:normAutofit/>
          </a:bodyPr>
          <a:lstStyle/>
          <a:p>
            <a:pPr>
              <a:lnSpc>
                <a:spcPct val="150000"/>
              </a:lnSpc>
            </a:pPr>
            <a:r>
              <a:rPr lang="en-US" sz="2000">
                <a:solidFill>
                  <a:srgbClr val="FF0000"/>
                </a:solidFill>
              </a:rPr>
              <a:t>[5 poin]</a:t>
            </a:r>
            <a:r>
              <a:rPr lang="en-US" sz="2000">
                <a:solidFill>
                  <a:srgbClr val="203864"/>
                </a:solidFill>
              </a:rPr>
              <a:t> P</a:t>
            </a:r>
            <a:r>
              <a:rPr lang="sv-SE" sz="2000">
                <a:solidFill>
                  <a:srgbClr val="203864"/>
                </a:solidFill>
              </a:rPr>
              <a:t>rogram memiliki method yang menggunakan teknik iteratif.</a:t>
            </a:r>
          </a:p>
          <a:p>
            <a:pPr>
              <a:lnSpc>
                <a:spcPct val="150000"/>
              </a:lnSpc>
            </a:pPr>
            <a:r>
              <a:rPr lang="sv-SE" sz="2000">
                <a:solidFill>
                  <a:srgbClr val="FF0000"/>
                </a:solidFill>
              </a:rPr>
              <a:t>[15 poin]</a:t>
            </a:r>
            <a:r>
              <a:rPr lang="sv-SE" sz="2000">
                <a:solidFill>
                  <a:srgbClr val="203864"/>
                </a:solidFill>
              </a:rPr>
              <a:t> Program memiliki method yang menggunakan teknik rekursif. </a:t>
            </a:r>
            <a:endParaRPr lang="en-US" sz="2000">
              <a:solidFill>
                <a:srgbClr val="203864"/>
              </a:solidFill>
            </a:endParaRPr>
          </a:p>
          <a:p>
            <a:pPr>
              <a:lnSpc>
                <a:spcPct val="150000"/>
              </a:lnSpc>
            </a:pPr>
            <a:r>
              <a:rPr lang="en-US" sz="2000">
                <a:solidFill>
                  <a:srgbClr val="FF0000"/>
                </a:solidFill>
              </a:rPr>
              <a:t>[10 poin]</a:t>
            </a:r>
            <a:r>
              <a:rPr lang="en-US" sz="2000"/>
              <a:t> Anda boleh mengubah tampilan luaran program selama memiliki informasi: nilai argumen dan label keluaran.</a:t>
            </a:r>
          </a:p>
          <a:p>
            <a:pPr>
              <a:lnSpc>
                <a:spcPct val="150000"/>
              </a:lnSpc>
            </a:pPr>
            <a:r>
              <a:rPr lang="en-US" sz="2000">
                <a:solidFill>
                  <a:srgbClr val="FF0000"/>
                </a:solidFill>
              </a:rPr>
              <a:t>[10 poin]</a:t>
            </a:r>
            <a:r>
              <a:rPr lang="en-US" sz="2000"/>
              <a:t> Setiap method yang dibuat memiliki dokumentasi (i.e., komentar) JavaDoc. </a:t>
            </a:r>
          </a:p>
          <a:p>
            <a:pPr>
              <a:lnSpc>
                <a:spcPct val="150000"/>
              </a:lnSpc>
            </a:pPr>
            <a:r>
              <a:rPr lang="en-US" sz="2000"/>
              <a:t>Nama berkas yang dikumpulkan harus dengan nama </a:t>
            </a:r>
            <a:r>
              <a:rPr lang="id-ID" sz="2000"/>
              <a:t>IHateMyEx_NPM</a:t>
            </a:r>
            <a:r>
              <a:rPr lang="en-US" sz="2000"/>
              <a:t> (e.g., </a:t>
            </a:r>
            <a:r>
              <a:rPr lang="id-ID" sz="2000"/>
              <a:t>IHateMyEx</a:t>
            </a:r>
            <a:r>
              <a:rPr lang="en-US" sz="2000"/>
              <a:t>_140201</a:t>
            </a:r>
            <a:r>
              <a:rPr lang="id-ID" sz="2000"/>
              <a:t>9</a:t>
            </a:r>
            <a:r>
              <a:rPr lang="en-US" sz="2000"/>
              <a:t>123.java).</a:t>
            </a:r>
          </a:p>
        </p:txBody>
      </p:sp>
    </p:spTree>
    <p:extLst>
      <p:ext uri="{BB962C8B-B14F-4D97-AF65-F5344CB8AC3E}">
        <p14:creationId xmlns:p14="http://schemas.microsoft.com/office/powerpoint/2010/main" val="367717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7770C-21E7-47F1-883D-6FEE38B004B7}"/>
              </a:ext>
            </a:extLst>
          </p:cNvPr>
          <p:cNvSpPr>
            <a:spLocks noGrp="1"/>
          </p:cNvSpPr>
          <p:nvPr>
            <p:ph type="title"/>
          </p:nvPr>
        </p:nvSpPr>
        <p:spPr/>
        <p:txBody>
          <a:bodyPr/>
          <a:lstStyle/>
          <a:p>
            <a:r>
              <a:rPr lang="en-US"/>
              <a:t>Kasus Uji </a:t>
            </a:r>
            <a:r>
              <a:rPr lang="en-US">
                <a:solidFill>
                  <a:srgbClr val="FF0000"/>
                </a:solidFill>
              </a:rPr>
              <a:t>[60 poin]</a:t>
            </a:r>
            <a:endParaRPr lang="en-ID"/>
          </a:p>
        </p:txBody>
      </p:sp>
      <p:graphicFrame>
        <p:nvGraphicFramePr>
          <p:cNvPr id="6" name="Table 5">
            <a:extLst>
              <a:ext uri="{FF2B5EF4-FFF2-40B4-BE49-F238E27FC236}">
                <a16:creationId xmlns:a16="http://schemas.microsoft.com/office/drawing/2014/main" id="{D6E8C007-2DED-4667-AC33-8EEF4F102E70}"/>
              </a:ext>
            </a:extLst>
          </p:cNvPr>
          <p:cNvGraphicFramePr>
            <a:graphicFrameLocks noGrp="1"/>
          </p:cNvGraphicFramePr>
          <p:nvPr>
            <p:extLst>
              <p:ext uri="{D42A27DB-BD31-4B8C-83A1-F6EECF244321}">
                <p14:modId xmlns:p14="http://schemas.microsoft.com/office/powerpoint/2010/main" val="1719990671"/>
              </p:ext>
            </p:extLst>
          </p:nvPr>
        </p:nvGraphicFramePr>
        <p:xfrm>
          <a:off x="411480" y="1308099"/>
          <a:ext cx="8321040" cy="3566160"/>
        </p:xfrm>
        <a:graphic>
          <a:graphicData uri="http://schemas.openxmlformats.org/drawingml/2006/table">
            <a:tbl>
              <a:tblPr firstRow="1" bandRow="1">
                <a:tableStyleId>{8EC20E35-A176-4012-BC5E-935CFFF8708E}</a:tableStyleId>
              </a:tblPr>
              <a:tblGrid>
                <a:gridCol w="4572000">
                  <a:extLst>
                    <a:ext uri="{9D8B030D-6E8A-4147-A177-3AD203B41FA5}">
                      <a16:colId xmlns:a16="http://schemas.microsoft.com/office/drawing/2014/main" val="20000"/>
                    </a:ext>
                  </a:extLst>
                </a:gridCol>
                <a:gridCol w="3749040">
                  <a:extLst>
                    <a:ext uri="{9D8B030D-6E8A-4147-A177-3AD203B41FA5}">
                      <a16:colId xmlns:a16="http://schemas.microsoft.com/office/drawing/2014/main" val="20001"/>
                    </a:ext>
                  </a:extLst>
                </a:gridCol>
              </a:tblGrid>
              <a:tr h="330201">
                <a:tc>
                  <a:txBody>
                    <a:bodyPr/>
                    <a:lstStyle/>
                    <a:p>
                      <a:r>
                        <a:rPr lang="id-ID" sz="1800">
                          <a:latin typeface="Arial" panose="020B0604020202020204" pitchFamily="34" charset="0"/>
                          <a:cs typeface="Arial" panose="020B0604020202020204" pitchFamily="34" charset="0"/>
                        </a:rPr>
                        <a:t>Argumen</a:t>
                      </a:r>
                      <a:endParaRPr lang="en-US" sz="1800" dirty="0">
                        <a:latin typeface="Arial" panose="020B0604020202020204" pitchFamily="34" charset="0"/>
                        <a:cs typeface="Arial" panose="020B0604020202020204" pitchFamily="34" charset="0"/>
                      </a:endParaRPr>
                    </a:p>
                  </a:txBody>
                  <a:tcPr/>
                </a:tc>
                <a:tc>
                  <a:txBody>
                    <a:bodyPr/>
                    <a:lstStyle/>
                    <a:p>
                      <a:r>
                        <a:rPr lang="id-ID" sz="1800" dirty="0">
                          <a:latin typeface="Arial" panose="020B0604020202020204" pitchFamily="34" charset="0"/>
                          <a:cs typeface="Arial" panose="020B0604020202020204" pitchFamily="34" charset="0"/>
                        </a:rPr>
                        <a:t>Keluaran</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67925">
                <a:tc>
                  <a:txBody>
                    <a:bodyPr/>
                    <a:lstStyle/>
                    <a:p>
                      <a:r>
                        <a:rPr lang="id-ID" sz="1800" kern="1200" dirty="0">
                          <a:highlight>
                            <a:srgbClr val="FFFF00"/>
                          </a:highlight>
                          <a:latin typeface="Arial" panose="020B0604020202020204" pitchFamily="34" charset="0"/>
                          <a:cs typeface="Arial" panose="020B0604020202020204" pitchFamily="34" charset="0"/>
                        </a:rPr>
                        <a:t>Excellent</a:t>
                      </a:r>
                      <a:endParaRPr lang="en-US" sz="18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sz="1800" kern="1200">
                          <a:highlight>
                            <a:srgbClr val="00FFFF"/>
                          </a:highlight>
                          <a:latin typeface="Arial" panose="020B0604020202020204" pitchFamily="34" charset="0"/>
                          <a:cs typeface="Arial" panose="020B0604020202020204" pitchFamily="34" charset="0"/>
                        </a:rPr>
                        <a:t>Kata terpilih ada pada indeks: </a:t>
                      </a:r>
                      <a:r>
                        <a:rPr lang="en-US" sz="1800" kern="1200" dirty="0">
                          <a:highlight>
                            <a:srgbClr val="00FFFF"/>
                          </a:highlight>
                          <a:latin typeface="Arial" panose="020B0604020202020204" pitchFamily="34" charset="0"/>
                          <a:cs typeface="Arial" panose="020B0604020202020204" pitchFamily="34" charset="0"/>
                        </a:rPr>
                        <a:t>0</a:t>
                      </a:r>
                    </a:p>
                    <a:p>
                      <a:pPr marL="0" algn="l" defTabSz="914400" rtl="0" eaLnBrk="1" latinLnBrk="0" hangingPunct="1"/>
                      <a:r>
                        <a:rPr lang="en-US" sz="1800" kern="1200">
                          <a:highlight>
                            <a:srgbClr val="00FFFF"/>
                          </a:highlight>
                          <a:latin typeface="Arial" panose="020B0604020202020204" pitchFamily="34" charset="0"/>
                          <a:cs typeface="Arial" panose="020B0604020202020204" pitchFamily="34" charset="0"/>
                        </a:rPr>
                        <a:t>Hasil modulo: </a:t>
                      </a:r>
                      <a:r>
                        <a:rPr lang="en-US" sz="1800" kern="1200" dirty="0">
                          <a:highlight>
                            <a:srgbClr val="00FFFF"/>
                          </a:highlight>
                          <a:latin typeface="Arial" panose="020B0604020202020204" pitchFamily="34" charset="0"/>
                          <a:cs typeface="Arial" panose="020B0604020202020204" pitchFamily="34" charset="0"/>
                        </a:rPr>
                        <a:t>X</a:t>
                      </a:r>
                      <a:endParaRPr lang="en-US" sz="18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r h="354849">
                <a:tc>
                  <a:txBody>
                    <a:bodyPr/>
                    <a:lstStyle/>
                    <a:p>
                      <a:r>
                        <a:rPr lang="en-US" sz="1800" kern="1200" dirty="0">
                          <a:highlight>
                            <a:srgbClr val="FFFF00"/>
                          </a:highlight>
                          <a:latin typeface="Arial" panose="020B0604020202020204" pitchFamily="34" charset="0"/>
                          <a:cs typeface="Arial" panose="020B0604020202020204" pitchFamily="34" charset="0"/>
                        </a:rPr>
                        <a:t>Lancaster Edinburgh Cambridge Sussex York Gloucester Kent</a:t>
                      </a:r>
                      <a:endParaRPr lang="en-US" sz="18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sz="1800" kern="1200">
                          <a:highlight>
                            <a:srgbClr val="00FFFF"/>
                          </a:highlight>
                          <a:latin typeface="Arial" panose="020B0604020202020204" pitchFamily="34" charset="0"/>
                          <a:cs typeface="Arial" panose="020B0604020202020204" pitchFamily="34" charset="0"/>
                        </a:rPr>
                        <a:t>Kata terpilih ada pada indeks: </a:t>
                      </a:r>
                      <a:r>
                        <a:rPr lang="en-US" sz="1800" kern="1200" dirty="0">
                          <a:highlight>
                            <a:srgbClr val="00FFFF"/>
                          </a:highlight>
                          <a:latin typeface="Arial" panose="020B0604020202020204" pitchFamily="34" charset="0"/>
                          <a:cs typeface="Arial" panose="020B0604020202020204" pitchFamily="34" charset="0"/>
                        </a:rPr>
                        <a:t>2</a:t>
                      </a:r>
                    </a:p>
                    <a:p>
                      <a:pPr marL="0" algn="l" defTabSz="914400" rtl="0" eaLnBrk="1" latinLnBrk="0" hangingPunct="1"/>
                      <a:r>
                        <a:rPr lang="en-US" sz="1800" kern="1200">
                          <a:highlight>
                            <a:srgbClr val="00FFFF"/>
                          </a:highlight>
                          <a:latin typeface="Arial" panose="020B0604020202020204" pitchFamily="34" charset="0"/>
                          <a:cs typeface="Arial" panose="020B0604020202020204" pitchFamily="34" charset="0"/>
                        </a:rPr>
                        <a:t>Hasil modulo: </a:t>
                      </a:r>
                      <a:r>
                        <a:rPr lang="en-US" sz="1800" kern="1200" dirty="0">
                          <a:highlight>
                            <a:srgbClr val="00FFFF"/>
                          </a:highlight>
                          <a:latin typeface="Arial" panose="020B0604020202020204" pitchFamily="34" charset="0"/>
                          <a:cs typeface="Arial" panose="020B0604020202020204" pitchFamily="34" charset="0"/>
                        </a:rPr>
                        <a:t>1X004</a:t>
                      </a:r>
                      <a:endParaRPr lang="en-US" sz="18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r h="354473">
                <a:tc>
                  <a:txBody>
                    <a:bodyPr/>
                    <a:lstStyle/>
                    <a:p>
                      <a:r>
                        <a:rPr lang="it-IT" sz="1800" kern="1200" dirty="0">
                          <a:highlight>
                            <a:srgbClr val="FFFF00"/>
                          </a:highlight>
                          <a:latin typeface="Arial" panose="020B0604020202020204" pitchFamily="34" charset="0"/>
                          <a:cs typeface="Arial" panose="020B0604020202020204" pitchFamily="34" charset="0"/>
                        </a:rPr>
                        <a:t>"Fergal Devitt" "Claudio Castagnoli" "Kevin Steen"</a:t>
                      </a:r>
                      <a:endParaRPr lang="en-US" sz="18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r>
                        <a:rPr lang="en-US" sz="1800" kern="1200">
                          <a:highlight>
                            <a:srgbClr val="00FFFF"/>
                          </a:highlight>
                          <a:latin typeface="Arial" panose="020B0604020202020204" pitchFamily="34" charset="0"/>
                          <a:cs typeface="Arial" panose="020B0604020202020204" pitchFamily="34" charset="0"/>
                        </a:rPr>
                        <a:t>Kata terpilih ada pada indeks: </a:t>
                      </a:r>
                      <a:r>
                        <a:rPr lang="en-US" sz="1800" kern="1200" dirty="0">
                          <a:highlight>
                            <a:srgbClr val="00FFFF"/>
                          </a:highlight>
                          <a:latin typeface="Arial" panose="020B0604020202020204" pitchFamily="34" charset="0"/>
                          <a:cs typeface="Arial" panose="020B0604020202020204" pitchFamily="34" charset="0"/>
                        </a:rPr>
                        <a:t>1</a:t>
                      </a:r>
                    </a:p>
                    <a:p>
                      <a:r>
                        <a:rPr lang="en-US" sz="1800" kern="1200">
                          <a:highlight>
                            <a:srgbClr val="00FFFF"/>
                          </a:highlight>
                          <a:latin typeface="Arial" panose="020B0604020202020204" pitchFamily="34" charset="0"/>
                          <a:cs typeface="Arial" panose="020B0604020202020204" pitchFamily="34" charset="0"/>
                        </a:rPr>
                        <a:t>Hasil modulo: </a:t>
                      </a:r>
                      <a:r>
                        <a:rPr lang="en-US" sz="1800" kern="1200" dirty="0">
                          <a:highlight>
                            <a:srgbClr val="00FFFF"/>
                          </a:highlight>
                          <a:latin typeface="Arial" panose="020B0604020202020204" pitchFamily="34" charset="0"/>
                          <a:cs typeface="Arial" panose="020B0604020202020204" pitchFamily="34" charset="0"/>
                        </a:rPr>
                        <a:t>01</a:t>
                      </a:r>
                      <a:endParaRPr lang="en-US" sz="18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3"/>
                  </a:ext>
                </a:extLst>
              </a:tr>
              <a:tr h="391823">
                <a:tc>
                  <a:txBody>
                    <a:bodyPr/>
                    <a:lstStyle/>
                    <a:p>
                      <a:r>
                        <a:rPr lang="en-US" sz="1800" kern="1200" dirty="0">
                          <a:highlight>
                            <a:srgbClr val="FFFF00"/>
                          </a:highlight>
                          <a:latin typeface="Arial" panose="020B0604020202020204" pitchFamily="34" charset="0"/>
                          <a:cs typeface="Arial" panose="020B0604020202020204" pitchFamily="34" charset="0"/>
                        </a:rPr>
                        <a:t>Execute then exit through front end.</a:t>
                      </a:r>
                      <a:endParaRPr lang="en-US" sz="18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r>
                        <a:rPr lang="en-US" sz="1800" kern="1200">
                          <a:highlight>
                            <a:srgbClr val="00FFFF"/>
                          </a:highlight>
                          <a:latin typeface="Arial" panose="020B0604020202020204" pitchFamily="34" charset="0"/>
                          <a:cs typeface="Arial" panose="020B0604020202020204" pitchFamily="34" charset="0"/>
                        </a:rPr>
                        <a:t>Kata terpilih ada pada indeks: </a:t>
                      </a:r>
                      <a:r>
                        <a:rPr lang="en-US" sz="1800" kern="1200" dirty="0">
                          <a:highlight>
                            <a:srgbClr val="00FFFF"/>
                          </a:highlight>
                          <a:latin typeface="Arial" panose="020B0604020202020204" pitchFamily="34" charset="0"/>
                          <a:cs typeface="Arial" panose="020B0604020202020204" pitchFamily="34" charset="0"/>
                        </a:rPr>
                        <a:t>4</a:t>
                      </a:r>
                    </a:p>
                    <a:p>
                      <a:r>
                        <a:rPr lang="en-US" sz="1800" kern="1200">
                          <a:highlight>
                            <a:srgbClr val="00FFFF"/>
                          </a:highlight>
                          <a:latin typeface="Arial" panose="020B0604020202020204" pitchFamily="34" charset="0"/>
                          <a:cs typeface="Arial" panose="020B0604020202020204" pitchFamily="34" charset="0"/>
                        </a:rPr>
                        <a:t>Hasil modulo: </a:t>
                      </a:r>
                      <a:r>
                        <a:rPr lang="en-US" sz="1800" kern="1200" dirty="0">
                          <a:highlight>
                            <a:srgbClr val="00FFFF"/>
                          </a:highlight>
                          <a:latin typeface="Arial" panose="020B0604020202020204" pitchFamily="34" charset="0"/>
                          <a:cs typeface="Arial" panose="020B0604020202020204" pitchFamily="34" charset="0"/>
                        </a:rPr>
                        <a:t>14</a:t>
                      </a:r>
                      <a:endParaRPr lang="id-ID" sz="18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4"/>
                  </a:ext>
                </a:extLst>
              </a:tr>
              <a:tr h="597276">
                <a:tc>
                  <a:txBody>
                    <a:bodyPr/>
                    <a:lstStyle/>
                    <a:p>
                      <a:r>
                        <a:rPr lang="en-US" sz="1800" kern="1200" dirty="0">
                          <a:highlight>
                            <a:srgbClr val="FFFF00"/>
                          </a:highlight>
                          <a:latin typeface="Arial" panose="020B0604020202020204" pitchFamily="34" charset="0"/>
                          <a:cs typeface="Arial" panose="020B0604020202020204" pitchFamily="34" charset="0"/>
                        </a:rPr>
                        <a:t>" "</a:t>
                      </a:r>
                      <a:endParaRPr lang="en-US" sz="18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a:tc>
                <a:tc>
                  <a:txBody>
                    <a:bodyPr/>
                    <a:lstStyle/>
                    <a:p>
                      <a:r>
                        <a:rPr lang="en-US" sz="1800" kern="1200">
                          <a:highlight>
                            <a:srgbClr val="00FFFF"/>
                          </a:highlight>
                          <a:latin typeface="Arial" panose="020B0604020202020204" pitchFamily="34" charset="0"/>
                          <a:cs typeface="Arial" panose="020B0604020202020204" pitchFamily="34" charset="0"/>
                        </a:rPr>
                        <a:t>Kata terpilih ada pada indeks: </a:t>
                      </a:r>
                      <a:r>
                        <a:rPr lang="en-US" sz="1800" kern="1200" dirty="0">
                          <a:highlight>
                            <a:srgbClr val="00FFFF"/>
                          </a:highlight>
                          <a:latin typeface="Arial" panose="020B0604020202020204" pitchFamily="34" charset="0"/>
                          <a:cs typeface="Arial" panose="020B0604020202020204" pitchFamily="34" charset="0"/>
                        </a:rPr>
                        <a:t>0</a:t>
                      </a:r>
                    </a:p>
                    <a:p>
                      <a:r>
                        <a:rPr lang="en-US" sz="1800" kern="1200">
                          <a:highlight>
                            <a:srgbClr val="00FFFF"/>
                          </a:highlight>
                          <a:latin typeface="Arial" panose="020B0604020202020204" pitchFamily="34" charset="0"/>
                          <a:cs typeface="Arial" panose="020B0604020202020204" pitchFamily="34" charset="0"/>
                        </a:rPr>
                        <a:t>Hasil modulo: </a:t>
                      </a:r>
                      <a:r>
                        <a:rPr lang="en-US" sz="1800" kern="1200" dirty="0">
                          <a:highlight>
                            <a:srgbClr val="00FFFF"/>
                          </a:highlight>
                          <a:latin typeface="Arial" panose="020B0604020202020204" pitchFamily="34" charset="0"/>
                          <a:cs typeface="Arial" panose="020B0604020202020204" pitchFamily="34" charset="0"/>
                        </a:rPr>
                        <a:t>0</a:t>
                      </a:r>
                      <a:endParaRPr lang="id-ID" sz="1800" kern="1200" dirty="0">
                        <a:solidFill>
                          <a:schemeClr val="dk1"/>
                        </a:solidFill>
                        <a:highlight>
                          <a:srgbClr val="00FFFF"/>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950570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6061</TotalTime>
  <Words>655</Words>
  <Application>Microsoft Office PowerPoint</Application>
  <PresentationFormat>On-screen Show (4:3)</PresentationFormat>
  <Paragraphs>70</Paragraphs>
  <Slides>11</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11</vt:i4>
      </vt:variant>
    </vt:vector>
  </HeadingPairs>
  <TitlesOfParts>
    <vt:vector size="25" baseType="lpstr">
      <vt:lpstr>Aharoni</vt:lpstr>
      <vt:lpstr>Arial</vt:lpstr>
      <vt:lpstr>Arial Black</vt:lpstr>
      <vt:lpstr>Calibri</vt:lpstr>
      <vt:lpstr>Consolas</vt:lpstr>
      <vt:lpstr>Courier New</vt:lpstr>
      <vt:lpstr>Times New Roman</vt:lpstr>
      <vt:lpstr>Wingdings</vt:lpstr>
      <vt:lpstr>Custom Design</vt:lpstr>
      <vt:lpstr>Title</vt:lpstr>
      <vt:lpstr>Content</vt:lpstr>
      <vt:lpstr>Segment</vt:lpstr>
      <vt:lpstr>Question</vt:lpstr>
      <vt:lpstr>Plain Question</vt:lpstr>
      <vt:lpstr>Tugas 3 – Kelas B</vt:lpstr>
      <vt:lpstr>PowerPoint Presentation</vt:lpstr>
      <vt:lpstr>I Hate My Ex</vt:lpstr>
      <vt:lpstr>Kebutuhan</vt:lpstr>
      <vt:lpstr>Prilaku Program</vt:lpstr>
      <vt:lpstr>Prilaku Program</vt:lpstr>
      <vt:lpstr>Kriteria Lainnya #1</vt:lpstr>
      <vt:lpstr>Kriteria Lainnya #2</vt:lpstr>
      <vt:lpstr>Kasus Uji [60 poin]</vt:lpstr>
      <vt:lpstr>Pengumpulan</vt:lpstr>
      <vt:lpstr>Penilaian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567</cp:revision>
  <dcterms:created xsi:type="dcterms:W3CDTF">2019-01-03T02:16:07Z</dcterms:created>
  <dcterms:modified xsi:type="dcterms:W3CDTF">2020-02-09T10:26:24Z</dcterms:modified>
</cp:coreProperties>
</file>