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14"/>
  </p:notesMasterIdLst>
  <p:handoutMasterIdLst>
    <p:handoutMasterId r:id="rId15"/>
  </p:handoutMasterIdLst>
  <p:sldIdLst>
    <p:sldId id="302" r:id="rId7"/>
    <p:sldId id="332" r:id="rId8"/>
    <p:sldId id="333" r:id="rId9"/>
    <p:sldId id="334" r:id="rId10"/>
    <p:sldId id="335" r:id="rId11"/>
    <p:sldId id="336" r:id="rId12"/>
    <p:sldId id="337" r:id="rId13"/>
  </p:sldIdLst>
  <p:sldSz cx="9144000" cy="6858000" type="screen4x3"/>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66A9708-DCEA-4BB8-A62B-A1689E21A758}">
          <p14:sldIdLst>
            <p14:sldId id="302"/>
            <p14:sldId id="332"/>
          </p14:sldIdLst>
        </p14:section>
        <p14:section name="Preparation" id="{E598F3F0-D74A-4605-ADC2-66545CF6899B}">
          <p14:sldIdLst>
            <p14:sldId id="333"/>
          </p14:sldIdLst>
        </p14:section>
        <p14:section name="Tasks" id="{EF95B668-7288-4FD4-AECF-58381354EF20}">
          <p14:sldIdLst>
            <p14:sldId id="334"/>
            <p14:sldId id="335"/>
            <p14:sldId id="336"/>
          </p14:sldIdLst>
        </p14:section>
        <p14:section name="Finalization" id="{E6F03E6A-29B4-405D-955F-56C0948E7D9A}">
          <p14:sldIdLst>
            <p14:sldId id="33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7" autoAdjust="0"/>
    <p:restoredTop sz="94660"/>
  </p:normalViewPr>
  <p:slideViewPr>
    <p:cSldViewPr snapToGrid="0" showGuides="1">
      <p:cViewPr varScale="1">
        <p:scale>
          <a:sx n="81" d="100"/>
          <a:sy n="81" d="100"/>
        </p:scale>
        <p:origin x="492" y="8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1/27/2020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1/27/2020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48194" y="213918"/>
            <a:ext cx="8653759" cy="552101"/>
          </a:xfrm>
          <a:prstGeom prst="rect">
            <a:avLst/>
          </a:prstGeom>
        </p:spPr>
        <p:txBody>
          <a:bodyPr vert="horz" lIns="91440" tIns="45720" rIns="91440" bIns="45720" rtlCol="0" anchor="ctr">
            <a:noAutofit/>
          </a:bodyPr>
          <a:lstStyle>
            <a:lvl1pPr>
              <a:defRPr>
                <a:solidFill>
                  <a:srgbClr val="2F424F"/>
                </a:solidFill>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2958353" y="213918"/>
            <a:ext cx="5705356"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1837113" y="1196789"/>
            <a:ext cx="6836241" cy="4101352"/>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49382" y="5478318"/>
            <a:ext cx="8414327" cy="758753"/>
          </a:xfrm>
        </p:spPr>
        <p:txBody>
          <a:bodyPr>
            <a:normAutofit/>
          </a:bodyPr>
          <a:lstStyle>
            <a:lvl1pPr marL="0" indent="0" algn="r">
              <a:lnSpc>
                <a:spcPct val="10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96542"/>
            <a:ext cx="1744609" cy="3009451"/>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58353" y="213918"/>
            <a:ext cx="5705356"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365760" y="1257286"/>
            <a:ext cx="7015942" cy="4778561"/>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863" y="3209021"/>
            <a:ext cx="2090137" cy="3318093"/>
          </a:xfrm>
          <a:prstGeom prst="rect">
            <a:avLst/>
          </a:prstGeom>
        </p:spPr>
      </p:pic>
      <p:sp>
        <p:nvSpPr>
          <p:cNvPr id="5" name="Rectangle 4">
            <a:extLst>
              <a:ext uri="{FF2B5EF4-FFF2-40B4-BE49-F238E27FC236}">
                <a16:creationId xmlns:a16="http://schemas.microsoft.com/office/drawing/2014/main" id="{959F994A-C62B-44F1-9E1D-44C66BD8573F}"/>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2958353" y="213918"/>
            <a:ext cx="5705356"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69689" y="1296893"/>
            <a:ext cx="6987454" cy="4741049"/>
          </a:xfrm>
          <a:solidFill>
            <a:schemeClr val="bg2">
              <a:lumMod val="10000"/>
            </a:schemeClr>
          </a:solidFill>
        </p:spPr>
        <p:txBody>
          <a:bodyPr anchor="t"/>
          <a:lstStyle>
            <a:lvl1pPr marL="0" indent="0" algn="l">
              <a:lnSpc>
                <a:spcPct val="15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sp>
        <p:nvSpPr>
          <p:cNvPr id="8" name="Rectangle 7">
            <a:extLst>
              <a:ext uri="{FF2B5EF4-FFF2-40B4-BE49-F238E27FC236}">
                <a16:creationId xmlns:a16="http://schemas.microsoft.com/office/drawing/2014/main" id="{285C25A2-77F7-4D87-8163-97EC2C1348B2}"/>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2" y="3054780"/>
            <a:ext cx="1802167" cy="3261840"/>
          </a:xfrm>
          <a:prstGeom prst="rect">
            <a:avLst/>
          </a:prstGeom>
        </p:spPr>
      </p:pic>
    </p:spTree>
    <p:extLst>
      <p:ext uri="{BB962C8B-B14F-4D97-AF65-F5344CB8AC3E}">
        <p14:creationId xmlns:p14="http://schemas.microsoft.com/office/powerpoint/2010/main" val="26893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2958352" y="213918"/>
            <a:ext cx="5943601"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729751" y="1304363"/>
            <a:ext cx="5943601" cy="3334871"/>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401928" y="3141478"/>
            <a:ext cx="349623" cy="16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1" y="2898361"/>
            <a:ext cx="1802167" cy="3368537"/>
          </a:xfrm>
          <a:prstGeom prst="rect">
            <a:avLst/>
          </a:prstGeom>
        </p:spPr>
      </p:pic>
      <p:sp>
        <p:nvSpPr>
          <p:cNvPr id="8" name="Rectangle 7">
            <a:extLst>
              <a:ext uri="{FF2B5EF4-FFF2-40B4-BE49-F238E27FC236}">
                <a16:creationId xmlns:a16="http://schemas.microsoft.com/office/drawing/2014/main" id="{0ED83C50-7EA9-4432-B67E-B240E726F787}"/>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060603" y="4440950"/>
            <a:ext cx="4982454" cy="523220"/>
          </a:xfrm>
          <a:prstGeom prst="rect">
            <a:avLst/>
          </a:prstGeom>
          <a:noFill/>
        </p:spPr>
        <p:txBody>
          <a:bodyPr wrap="none" rtlCol="0">
            <a:sp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7443" y="1568275"/>
            <a:ext cx="2328774" cy="2806173"/>
          </a:xfrm>
          <a:prstGeom prst="rect">
            <a:avLst/>
          </a:prstGeom>
        </p:spPr>
      </p:pic>
      <p:sp>
        <p:nvSpPr>
          <p:cNvPr id="5" name="Rectangle 4">
            <a:extLst>
              <a:ext uri="{FF2B5EF4-FFF2-40B4-BE49-F238E27FC236}">
                <a16:creationId xmlns:a16="http://schemas.microsoft.com/office/drawing/2014/main" id="{A5D01AD3-D324-4F3B-87B0-C820147FC44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622237" y="1546167"/>
            <a:ext cx="5321363" cy="3832168"/>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7240" y="2568633"/>
            <a:ext cx="2802861" cy="3524597"/>
          </a:xfrm>
          <a:prstGeom prst="rect">
            <a:avLst/>
          </a:prstGeom>
        </p:spPr>
      </p:pic>
      <p:sp>
        <p:nvSpPr>
          <p:cNvPr id="5" name="Rectangle 4">
            <a:extLst>
              <a:ext uri="{FF2B5EF4-FFF2-40B4-BE49-F238E27FC236}">
                <a16:creationId xmlns:a16="http://schemas.microsoft.com/office/drawing/2014/main" id="{9CAA1A06-8803-49DC-9BCD-A902E6BED57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 Distribusi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534838" y="1548311"/>
            <a:ext cx="8074324" cy="3651705"/>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534838" y="5366211"/>
            <a:ext cx="8074324"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E3ACAA-E7DC-44A5-9B6E-938564F695EB}"/>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E5DF500B-DE8E-4015-94A4-D2038AC7CDB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326315-D23C-424A-864A-C3CE0CCB8F9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399926B-8582-49E9-BC83-DDB9F66C9CD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3AD649D8-A197-42F2-8DF5-7710F99BB03F}"/>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Distribution 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A251D22-85B9-4AE1-BD2E-56D002F36D2B}"/>
              </a:ext>
            </a:extLst>
          </p:cNvPr>
          <p:cNvSpPr txBox="1"/>
          <p:nvPr userDrawn="1"/>
        </p:nvSpPr>
        <p:spPr>
          <a:xfrm>
            <a:off x="534838" y="1615950"/>
            <a:ext cx="8074324" cy="3251596"/>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9D7222D-DFAD-45A4-9FE8-3326A394516A}"/>
              </a:ext>
            </a:extLst>
          </p:cNvPr>
          <p:cNvSpPr txBox="1"/>
          <p:nvPr userDrawn="1"/>
        </p:nvSpPr>
        <p:spPr>
          <a:xfrm>
            <a:off x="534838" y="5107425"/>
            <a:ext cx="8074324" cy="95866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932FAE8-5C4F-4F87-BEF2-4D512FCECA9E}"/>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C7F591DC-A2DA-4A94-8A15-F24BD4E551A4}"/>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8B09CFA-D275-41CA-81F2-7A2B6649EFC6}"/>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3D7A1D84-4F2D-4BB0-B083-2EA775F765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191191894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49223" y="-43544"/>
            <a:ext cx="9235440" cy="694944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82289" y="3077605"/>
            <a:ext cx="8392674" cy="1143000"/>
          </a:xfrm>
        </p:spPr>
        <p:txBody>
          <a:bodyPr/>
          <a:lstStyle>
            <a:lvl1pPr>
              <a:defRPr>
                <a:solidFill>
                  <a:schemeClr val="bg1"/>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382289" y="302324"/>
            <a:ext cx="2690113" cy="856807"/>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92765" y="-116114"/>
            <a:ext cx="9342782" cy="7112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75663" y="535296"/>
            <a:ext cx="8392674" cy="1143000"/>
          </a:xfrm>
        </p:spPr>
        <p:txBody>
          <a:bodyPr/>
          <a:lstStyle>
            <a:lvl1pPr>
              <a:defRPr b="1" u="none">
                <a:solidFill>
                  <a:srgbClr val="2F424F"/>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3476" y="5666258"/>
            <a:ext cx="2690113" cy="815223"/>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6217" y="2157807"/>
            <a:ext cx="4671494" cy="4554707"/>
          </a:xfrm>
          <a:prstGeom prst="rect">
            <a:avLst/>
          </a:prstGeom>
        </p:spPr>
      </p:pic>
      <p:sp>
        <p:nvSpPr>
          <p:cNvPr id="17" name="Rectangle 16">
            <a:extLst>
              <a:ext uri="{FF2B5EF4-FFF2-40B4-BE49-F238E27FC236}">
                <a16:creationId xmlns:a16="http://schemas.microsoft.com/office/drawing/2014/main" id="{C5988A3B-1DFB-4016-A7C2-A343A0C5AE00}"/>
              </a:ext>
            </a:extLst>
          </p:cNvPr>
          <p:cNvSpPr/>
          <p:nvPr userDrawn="1"/>
        </p:nvSpPr>
        <p:spPr>
          <a:xfrm>
            <a:off x="0" y="6595297"/>
            <a:ext cx="1802167" cy="246221"/>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Images </a:t>
            </a:r>
            <a:r>
              <a:rPr lang="en-US" sz="1000" dirty="0">
                <a:solidFill>
                  <a:srgbClr val="2F424F"/>
                </a:solidFill>
                <a:latin typeface="Arial" panose="020B0604020202020204" pitchFamily="34" charset="0"/>
                <a:cs typeface="Arial" panose="020B0604020202020204" pitchFamily="34" charset="0"/>
              </a:rPr>
              <a:t>by @</a:t>
            </a:r>
            <a:r>
              <a:rPr lang="en-US" sz="1000" dirty="0" err="1">
                <a:solidFill>
                  <a:srgbClr val="2F424F"/>
                </a:solidFill>
                <a:latin typeface="Arial" panose="020B0604020202020204" pitchFamily="34" charset="0"/>
                <a:cs typeface="Arial" panose="020B0604020202020204" pitchFamily="34" charset="0"/>
              </a:rPr>
              <a:t>carella.titasa</a:t>
            </a:r>
            <a:r>
              <a:rPr lang="en-US" sz="10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Nova E.D., Aisyah D.A., Annisa A., Antsya D.A., Bob R., Fawzan R., Fazreen N.H.P., A. Hisyam, M. Raihan S., Surli, M. Yayang C.</a:t>
            </a: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6" name="Title Placeholder 29">
            <a:extLst>
              <a:ext uri="{FF2B5EF4-FFF2-40B4-BE49-F238E27FC236}">
                <a16:creationId xmlns:a16="http://schemas.microsoft.com/office/drawing/2014/main" id="{274A012E-B0EC-4212-9AD6-B681E692BCC0}"/>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lvl1pPr>
              <a:defRPr/>
            </a:lvl1pPr>
          </a:lstStyle>
          <a:p>
            <a:r>
              <a:rPr lang="en-US"/>
              <a:t>Course Topic</a:t>
            </a:r>
          </a:p>
        </p:txBody>
      </p:sp>
    </p:spTree>
    <p:extLst>
      <p:ext uri="{BB962C8B-B14F-4D97-AF65-F5344CB8AC3E}">
        <p14:creationId xmlns:p14="http://schemas.microsoft.com/office/powerpoint/2010/main" val="95236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57150" y="-24765"/>
            <a:ext cx="9235440" cy="694944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236259" y="4370294"/>
            <a:ext cx="5741865"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sp>
        <p:nvSpPr>
          <p:cNvPr id="15" name="TextBox 14">
            <a:extLst>
              <a:ext uri="{FF2B5EF4-FFF2-40B4-BE49-F238E27FC236}">
                <a16:creationId xmlns:a16="http://schemas.microsoft.com/office/drawing/2014/main" id="{C73E3DD8-50BE-4A0E-A2E1-E1FC13899EA7}"/>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2">
                    <a:lumMod val="75000"/>
                  </a:schemeClr>
                </a:solidFill>
              </a:rPr>
              <a:t>‹#›</a:t>
            </a:fld>
            <a:endParaRPr lang="id-ID" dirty="0">
              <a:solidFill>
                <a:schemeClr val="bg2">
                  <a:lumMod val="75000"/>
                </a:schemeClr>
              </a:solidFill>
            </a:endParaRP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440411" y="154763"/>
            <a:ext cx="2690113" cy="856807"/>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50113" y="-45686"/>
            <a:ext cx="9235440" cy="694944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t>#pintar</a:t>
            </a:r>
            <a:r>
              <a:rPr lang="id-ID" sz="7200" noProof="0">
                <a:solidFill>
                  <a:srgbClr val="99FF33"/>
                </a:solidFill>
              </a:rPr>
              <a:t>Itu</a:t>
            </a:r>
            <a:r>
              <a:rPr lang="id-ID" sz="7200" noProof="0"/>
              <a:t>Pilihan</a:t>
            </a:r>
          </a:p>
          <a:p>
            <a:pPr algn="ctr"/>
            <a:endParaRPr lang="id-ID" sz="7200" noProof="0"/>
          </a:p>
        </p:txBody>
      </p:sp>
      <p:sp>
        <p:nvSpPr>
          <p:cNvPr id="15" name="TextBox 14">
            <a:extLst>
              <a:ext uri="{FF2B5EF4-FFF2-40B4-BE49-F238E27FC236}">
                <a16:creationId xmlns:a16="http://schemas.microsoft.com/office/drawing/2014/main" id="{F006A1FF-9F00-49FA-9445-12DB5053C694}"/>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633538" y="3597279"/>
            <a:ext cx="5876925" cy="400050"/>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grpSp>
        <p:nvGrpSpPr>
          <p:cNvPr id="21" name="Group 20">
            <a:extLst>
              <a:ext uri="{FF2B5EF4-FFF2-40B4-BE49-F238E27FC236}">
                <a16:creationId xmlns:a16="http://schemas.microsoft.com/office/drawing/2014/main" id="{E076FAA0-A271-44E2-BA99-1A9E4DE95922}"/>
              </a:ext>
            </a:extLst>
          </p:cNvPr>
          <p:cNvGrpSpPr/>
          <p:nvPr userDrawn="1"/>
        </p:nvGrpSpPr>
        <p:grpSpPr>
          <a:xfrm>
            <a:off x="6453887" y="5566518"/>
            <a:ext cx="2690113" cy="856807"/>
            <a:chOff x="6620142" y="796248"/>
            <a:chExt cx="2690113" cy="856807"/>
          </a:xfrm>
        </p:grpSpPr>
        <p:sp>
          <p:nvSpPr>
            <p:cNvPr id="22" name="Rectangle: Rounded Corners 21">
              <a:extLst>
                <a:ext uri="{FF2B5EF4-FFF2-40B4-BE49-F238E27FC236}">
                  <a16:creationId xmlns:a16="http://schemas.microsoft.com/office/drawing/2014/main" id="{06C7528E-6AEE-4E0B-A2D2-EDDBF06A888C}"/>
                </a:ext>
              </a:extLst>
            </p:cNvPr>
            <p:cNvSpPr/>
            <p:nvPr userDrawn="1"/>
          </p:nvSpPr>
          <p:spPr>
            <a:xfrm>
              <a:off x="6620142" y="796248"/>
              <a:ext cx="2585275" cy="856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F9849C9-409B-42B5-A3BC-37D8A9AAD359}"/>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9711D7AD-F5B0-497F-BB44-B99B98D73728}"/>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06FE3D7-D7D2-421D-9A90-7ADABAACCBA9}"/>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34" name="TextBox 33">
                <a:extLst>
                  <a:ext uri="{FF2B5EF4-FFF2-40B4-BE49-F238E27FC236}">
                    <a16:creationId xmlns:a16="http://schemas.microsoft.com/office/drawing/2014/main" id="{107F362A-BCC1-41B2-93BB-0A79CA7BF00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264912-E632-49B4-B650-BFE9C3E51F05}"/>
              </a:ext>
            </a:extLst>
          </p:cNvPr>
          <p:cNvGrpSpPr/>
          <p:nvPr userDrawn="1"/>
        </p:nvGrpSpPr>
        <p:grpSpPr>
          <a:xfrm>
            <a:off x="146051" y="176588"/>
            <a:ext cx="2690113" cy="815223"/>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062487" y="1470949"/>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2000" y="2266635"/>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359293" y="2886098"/>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8340" y="1775876"/>
            <a:ext cx="6342891" cy="3545676"/>
          </a:xfrm>
          <a:prstGeom prst="rect">
            <a:avLst/>
          </a:prstGeom>
        </p:spPr>
      </p:pic>
      <p:sp>
        <p:nvSpPr>
          <p:cNvPr id="15" name="Rectangle 14">
            <a:extLst>
              <a:ext uri="{FF2B5EF4-FFF2-40B4-BE49-F238E27FC236}">
                <a16:creationId xmlns:a16="http://schemas.microsoft.com/office/drawing/2014/main" id="{EB9A012C-D7AC-49D8-99A3-646069FFB5BE}"/>
              </a:ext>
            </a:extLst>
          </p:cNvPr>
          <p:cNvSpPr/>
          <p:nvPr userDrawn="1"/>
        </p:nvSpPr>
        <p:spPr>
          <a:xfrm>
            <a:off x="-47625" y="-45720"/>
            <a:ext cx="9235440" cy="694944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8">
            <a:extLst>
              <a:ext uri="{FF2B5EF4-FFF2-40B4-BE49-F238E27FC236}">
                <a16:creationId xmlns:a16="http://schemas.microsoft.com/office/drawing/2014/main" id="{EE95B6F8-5A74-45DB-8F10-0FEA5181EF15}"/>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711199" y="563411"/>
            <a:ext cx="8085897" cy="5748489"/>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49223" y="-43544"/>
            <a:ext cx="9235440" cy="694944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6" name="Group 5"/>
          <p:cNvGrpSpPr/>
          <p:nvPr userDrawn="1"/>
        </p:nvGrpSpPr>
        <p:grpSpPr>
          <a:xfrm>
            <a:off x="6211823" y="201420"/>
            <a:ext cx="2690113" cy="815223"/>
            <a:chOff x="112033" y="63355"/>
            <a:chExt cx="2690113" cy="815223"/>
          </a:xfrm>
        </p:grpSpPr>
        <p:pic>
          <p:nvPicPr>
            <p:cNvPr id="7" name="Picture 2" descr="Image result for LOGO YARSI"/>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9" name="TextBox 8"/>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solidFill>
                <a:latin typeface="Arial" panose="020B0604020202020204" pitchFamily="34" charset="0"/>
                <a:cs typeface="Arial" panose="020B0604020202020204" pitchFamily="34" charset="0"/>
              </a:rPr>
              <a:t>Any Question</a:t>
            </a:r>
            <a:r>
              <a:rPr lang="en-US" sz="4400" b="0" dirty="0">
                <a:solidFill>
                  <a:schemeClr val="tx1"/>
                </a:solidFill>
                <a:latin typeface="Arial" panose="020B0604020202020204" pitchFamily="34" charset="0"/>
                <a:cs typeface="Arial" panose="020B0604020202020204" pitchFamily="34" charset="0"/>
              </a:rPr>
              <a:t>(s)</a:t>
            </a:r>
            <a:r>
              <a:rPr lang="en-US" sz="6000" b="0" dirty="0">
                <a:solidFill>
                  <a:schemeClr val="tx1"/>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EE95B6F8-5A74-45DB-8F10-0FEA5181EF15}"/>
              </a:ext>
            </a:extLst>
          </p:cNvPr>
          <p:cNvSpPr/>
          <p:nvPr userDrawn="1"/>
        </p:nvSpPr>
        <p:spPr>
          <a:xfrm>
            <a:off x="0" y="6635369"/>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 by @carella.titasa </a:t>
            </a:r>
            <a:endParaRPr lang="en-US" sz="800" dirty="0">
              <a:solidFill>
                <a:schemeClr val="tx1"/>
              </a:solidFill>
              <a:latin typeface="Arial" panose="020B0604020202020204" pitchFamily="34" charset="0"/>
              <a:cs typeface="Arial" panose="020B0604020202020204" pitchFamily="34" charset="0"/>
            </a:endParaRP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595" y="1890048"/>
            <a:ext cx="3198169" cy="4161617"/>
          </a:xfrm>
          <a:prstGeom prst="rect">
            <a:avLst/>
          </a:prstGeom>
        </p:spPr>
      </p:pic>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564776" y="1331260"/>
            <a:ext cx="8027895" cy="3711387"/>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41300" y="1092200"/>
            <a:ext cx="8458200" cy="4374766"/>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436723" y="5798656"/>
            <a:ext cx="7806519" cy="948634"/>
          </a:xfrm>
          <a:prstGeom prst="rect">
            <a:avLst/>
          </a:prstGeom>
        </p:spPr>
        <p:txBody>
          <a:bodyPr>
            <a:normAutofit/>
          </a:bodyPr>
          <a:lstStyle>
            <a:lvl1pPr marL="0" indent="0">
              <a:spcBef>
                <a:spcPts val="0"/>
              </a:spcBef>
              <a:buNone/>
              <a:defRPr sz="1800">
                <a:solidFill>
                  <a:schemeClr val="bg1"/>
                </a:solidFill>
              </a:defRPr>
            </a:lvl1pPr>
          </a:lstStyle>
          <a:p>
            <a:pPr lvl="0"/>
            <a:r>
              <a:rPr lang="en-US"/>
              <a:t>console</a:t>
            </a:r>
          </a:p>
          <a:p>
            <a:pPr lvl="0"/>
            <a:endParaRPr lang="en-US"/>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271920" y="6104957"/>
            <a:ext cx="960703" cy="336178"/>
          </a:xfrm>
          <a:prstGeom prst="rect">
            <a:avLst/>
          </a:prstGeom>
        </p:spPr>
        <p:txBody>
          <a:bodyPr/>
          <a:lstStyle>
            <a:lvl1pPr marL="0" indent="0">
              <a:lnSpc>
                <a:spcPct val="100000"/>
              </a:lnSpc>
              <a:spcBef>
                <a:spcPts val="0"/>
              </a:spcBef>
              <a:buNone/>
              <a:defRPr sz="180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400800" y="1080532"/>
            <a:ext cx="19303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79776" y="1105932"/>
            <a:ext cx="205142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69942" y="763488"/>
            <a:ext cx="687294"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145306" y="1105932"/>
            <a:ext cx="218589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6" name="TextBox 5">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5" name="Title Placeholder 29">
            <a:extLst>
              <a:ext uri="{FF2B5EF4-FFF2-40B4-BE49-F238E27FC236}">
                <a16:creationId xmlns:a16="http://schemas.microsoft.com/office/drawing/2014/main" id="{D81EAF79-5028-485F-85DC-7322898291CF}"/>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4373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7247965" y="1105932"/>
            <a:ext cx="1222934"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16900" y="838200"/>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41301" y="1184964"/>
            <a:ext cx="5682422"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5905500" y="1080532"/>
            <a:ext cx="24256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41301" y="1184964"/>
            <a:ext cx="5801690"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41301" y="1184964"/>
            <a:ext cx="6724275"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7207624" y="1105932"/>
            <a:ext cx="1263275"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59702" y="3716898"/>
            <a:ext cx="2878138" cy="1581243"/>
          </a:xfrm>
          <a:prstGeom prst="rect">
            <a:avLst/>
          </a:prstGeom>
          <a:solidFill>
            <a:schemeClr val="accent4">
              <a:lumMod val="60000"/>
              <a:lumOff val="40000"/>
            </a:schemeClr>
          </a:solidFill>
        </p:spPr>
        <p:txBody>
          <a:bodyPr/>
          <a:lstStyle>
            <a:lvl1pPr marL="0" indent="0">
              <a:lnSpc>
                <a:spcPct val="150000"/>
              </a:lnSpc>
              <a:buNone/>
              <a:defRPr sz="20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322729" y="1219201"/>
            <a:ext cx="8538883" cy="1062182"/>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785090" y="2493818"/>
            <a:ext cx="7914409" cy="4064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785090" y="1884219"/>
            <a:ext cx="7914409" cy="478328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785090" y="1884219"/>
            <a:ext cx="7914409" cy="4655126"/>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8" name="Title Placeholder 29">
            <a:extLst>
              <a:ext uri="{FF2B5EF4-FFF2-40B4-BE49-F238E27FC236}">
                <a16:creationId xmlns:a16="http://schemas.microsoft.com/office/drawing/2014/main" id="{9D5AA8D8-7D17-4D3B-9AF6-2B6B3592BF78}"/>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5544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2958353" y="213918"/>
            <a:ext cx="5715002"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416860" y="1196789"/>
            <a:ext cx="8256494" cy="5150224"/>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25400" y="993738"/>
            <a:ext cx="9235440" cy="5864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48315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36724" y="1132764"/>
            <a:ext cx="7806519" cy="44582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242554" y="6001223"/>
            <a:ext cx="1003801"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436723" y="5798656"/>
            <a:ext cx="7806519" cy="948634"/>
          </a:xfrm>
        </p:spPr>
        <p:txBody>
          <a:bodyPr>
            <a:normAutofit/>
          </a:bodyPr>
          <a:lstStyle>
            <a:lvl1pPr marL="0" indent="0">
              <a:spcBef>
                <a:spcPts val="0"/>
              </a:spcBef>
              <a:buNone/>
              <a:defRPr sz="1800">
                <a:solidFill>
                  <a:schemeClr val="bg1"/>
                </a:solidFill>
              </a:defRPr>
            </a:lvl1pPr>
          </a:lstStyle>
          <a:p>
            <a:pPr lvl="0"/>
            <a:r>
              <a:rPr lang="en-US" dirty="0"/>
              <a:t>output</a:t>
            </a:r>
          </a:p>
          <a:p>
            <a:pPr lvl="0"/>
            <a:endParaRPr lang="en-US" dirty="0"/>
          </a:p>
        </p:txBody>
      </p:sp>
      <p:sp>
        <p:nvSpPr>
          <p:cNvPr id="27" name="TextBox 26">
            <a:extLst>
              <a:ext uri="{FF2B5EF4-FFF2-40B4-BE49-F238E27FC236}">
                <a16:creationId xmlns:a16="http://schemas.microsoft.com/office/drawing/2014/main" id="{07BFC275-7B19-4FFF-9B04-7C87FDC166EA}"/>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Tree>
    <p:extLst>
      <p:ext uri="{BB962C8B-B14F-4D97-AF65-F5344CB8AC3E}">
        <p14:creationId xmlns:p14="http://schemas.microsoft.com/office/powerpoint/2010/main" val="105123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17260"/>
            <a:ext cx="9144000" cy="3240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2958352" y="213918"/>
            <a:ext cx="5943601"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672352" y="1196788"/>
            <a:ext cx="7772401" cy="2232212"/>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1"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72351" y="3859769"/>
            <a:ext cx="7772401" cy="2784313"/>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7" name="TextBox 6">
            <a:extLst>
              <a:ext uri="{FF2B5EF4-FFF2-40B4-BE49-F238E27FC236}">
                <a16:creationId xmlns:a16="http://schemas.microsoft.com/office/drawing/2014/main" id="{AE30E1C7-558E-4CCE-8C3D-38FCBD868A62}"/>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234205" y="4211111"/>
            <a:ext cx="1194558"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Example:</a:t>
            </a:r>
          </a:p>
        </p:txBody>
      </p:sp>
    </p:spTree>
    <p:extLst>
      <p:ext uri="{BB962C8B-B14F-4D97-AF65-F5344CB8AC3E}">
        <p14:creationId xmlns:p14="http://schemas.microsoft.com/office/powerpoint/2010/main" val="849315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microsoft.com/office/2007/relationships/hdphoto" Target="../media/hdphoto1.wdp"/><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5.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6.xml"/><Relationship Id="rId7" Type="http://schemas.openxmlformats.org/officeDocument/2006/relationships/image" Target="../media/image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144"/>
            <a:ext cx="5752407" cy="6862288"/>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29611" y="3308730"/>
            <a:ext cx="6666807" cy="3523987"/>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58589" y="-79388"/>
            <a:ext cx="5885410" cy="342900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475100" y="100219"/>
            <a:ext cx="2690113"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18335" y="4047573"/>
            <a:ext cx="3331618" cy="40011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4963886" y="4608695"/>
            <a:ext cx="2640515" cy="79200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2958352" y="213918"/>
            <a:ext cx="5943601" cy="552101"/>
          </a:xfrm>
          <a:prstGeom prst="rect">
            <a:avLst/>
          </a:prstGeom>
        </p:spPr>
        <p:txBody>
          <a:bodyPr vert="horz"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82388" y="1258583"/>
            <a:ext cx="8619565" cy="51171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063B86DD-1C9C-45D7-8E37-A707048ABE69}"/>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112033" y="89859"/>
            <a:ext cx="2690113" cy="815223"/>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43748" y="3944938"/>
            <a:ext cx="8229600" cy="1143000"/>
          </a:xfrm>
          <a:prstGeom prst="rect">
            <a:avLst/>
          </a:prstGeom>
        </p:spPr>
        <p:txBody>
          <a:bodyPr vert="horz" lIns="91440" tIns="45720" rIns="91440" bIns="45720" rtlCol="0" anchor="ctr">
            <a:normAutofit/>
          </a:bodyPr>
          <a:lstStyle/>
          <a:p>
            <a:r>
              <a:rPr lang="en-US"/>
              <a:t>Separator Title</a:t>
            </a:r>
          </a:p>
        </p:txBody>
      </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829" r:id="rId3"/>
    <p:sldLayoutId id="2147483898" r:id="rId4"/>
    <p:sldLayoutId id="2147483827" r:id="rId5"/>
    <p:sldLayoutId id="2147483828" r:id="rId6"/>
    <p:sldLayoutId id="2147483899" r:id="rId7"/>
    <p:sldLayoutId id="2147483830" r:id="rId8"/>
  </p:sldLayoutIdLst>
  <p:transition>
    <p:split orient="vert"/>
  </p:transition>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 name="TextBox 1"/>
          <p:cNvSpPr txBox="1"/>
          <p:nvPr userDrawn="1"/>
        </p:nvSpPr>
        <p:spPr>
          <a:xfrm>
            <a:off x="3293461" y="192537"/>
            <a:ext cx="1824538" cy="584775"/>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615106" y="316645"/>
            <a:ext cx="2375730" cy="515925"/>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150325" y="113445"/>
            <a:ext cx="863600" cy="715919"/>
          </a:xfrm>
          <a:prstGeom prst="rect">
            <a:avLst/>
          </a:prstGeom>
        </p:spPr>
        <p:txBody>
          <a:bodyPr vert="horz" lIns="91440" tIns="45720" rIns="91440" bIns="45720" rtlCol="0" anchor="ctr">
            <a:norm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3" name="Title Placeholder 2"/>
          <p:cNvSpPr>
            <a:spLocks noGrp="1"/>
          </p:cNvSpPr>
          <p:nvPr>
            <p:ph type="title"/>
          </p:nvPr>
        </p:nvSpPr>
        <p:spPr>
          <a:xfrm>
            <a:off x="5735171" y="113445"/>
            <a:ext cx="863600" cy="715919"/>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765417" y="192537"/>
            <a:ext cx="1005403" cy="584775"/>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1ACBEB-B44B-4617-978B-90D487E6FF07}"/>
              </a:ext>
            </a:extLst>
          </p:cNvPr>
          <p:cNvSpPr>
            <a:spLocks noGrp="1"/>
          </p:cNvSpPr>
          <p:nvPr>
            <p:ph type="title"/>
          </p:nvPr>
        </p:nvSpPr>
        <p:spPr/>
        <p:txBody>
          <a:bodyPr/>
          <a:lstStyle/>
          <a:p>
            <a:r>
              <a:rPr lang="en-US"/>
              <a:t>Pr. Tantangan 1</a:t>
            </a:r>
            <a:endParaRPr lang="id-ID"/>
          </a:p>
        </p:txBody>
      </p:sp>
    </p:spTree>
    <p:extLst>
      <p:ext uri="{BB962C8B-B14F-4D97-AF65-F5344CB8AC3E}">
        <p14:creationId xmlns:p14="http://schemas.microsoft.com/office/powerpoint/2010/main" val="2726502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B14B9-F092-4AC3-B4C1-5EA3A5C24C74}"/>
              </a:ext>
            </a:extLst>
          </p:cNvPr>
          <p:cNvSpPr>
            <a:spLocks noGrp="1"/>
          </p:cNvSpPr>
          <p:nvPr>
            <p:ph type="title"/>
          </p:nvPr>
        </p:nvSpPr>
        <p:spPr/>
        <p:txBody>
          <a:bodyPr/>
          <a:lstStyle/>
          <a:p>
            <a:r>
              <a:rPr lang="en-US"/>
              <a:t>Persiapan</a:t>
            </a:r>
            <a:endParaRPr lang="en-ID"/>
          </a:p>
        </p:txBody>
      </p:sp>
      <p:sp>
        <p:nvSpPr>
          <p:cNvPr id="3" name="Text Placeholder 2">
            <a:extLst>
              <a:ext uri="{FF2B5EF4-FFF2-40B4-BE49-F238E27FC236}">
                <a16:creationId xmlns:a16="http://schemas.microsoft.com/office/drawing/2014/main" id="{8543A297-7E58-4BD1-8A55-C803F1EA30C1}"/>
              </a:ext>
            </a:extLst>
          </p:cNvPr>
          <p:cNvSpPr>
            <a:spLocks noGrp="1"/>
          </p:cNvSpPr>
          <p:nvPr>
            <p:ph type="body" sz="quarter" idx="10"/>
          </p:nvPr>
        </p:nvSpPr>
        <p:spPr/>
        <p:txBody>
          <a:bodyPr/>
          <a:lstStyle/>
          <a:p>
            <a:pPr marL="457200" indent="-457200">
              <a:lnSpc>
                <a:spcPct val="150000"/>
              </a:lnSpc>
              <a:buFont typeface="+mj-lt"/>
              <a:buAutoNum type="arabicPeriod"/>
            </a:pPr>
            <a:r>
              <a:rPr lang="en-ID"/>
              <a:t>Buat sebuah folder dengan nama [NPM] kalian.</a:t>
            </a:r>
          </a:p>
          <a:p>
            <a:pPr marL="457200" indent="-457200">
              <a:lnSpc>
                <a:spcPct val="150000"/>
              </a:lnSpc>
              <a:buFont typeface="+mj-lt"/>
              <a:buAutoNum type="arabicPeriod"/>
            </a:pPr>
            <a:r>
              <a:rPr lang="en-ID"/>
              <a:t>Unduh berkas Tantangan1.java, kemudian ubah nama berkas dan kelas tersebut menjadi Tantangan1_[NPM].</a:t>
            </a:r>
          </a:p>
          <a:p>
            <a:pPr marL="457200" indent="-457200">
              <a:lnSpc>
                <a:spcPct val="150000"/>
              </a:lnSpc>
              <a:buFont typeface="+mj-lt"/>
              <a:buAutoNum type="arabicPeriod"/>
            </a:pPr>
            <a:r>
              <a:rPr lang="en-ID"/>
              <a:t>Kompilasi dan jalankan program tersebut; pastikan ketika mengisi umur Anda mencoba:</a:t>
            </a:r>
          </a:p>
          <a:p>
            <a:pPr lvl="1">
              <a:lnSpc>
                <a:spcPct val="150000"/>
              </a:lnSpc>
            </a:pPr>
            <a:r>
              <a:rPr lang="en-ID"/>
              <a:t>memasukkan bilangan</a:t>
            </a:r>
          </a:p>
          <a:p>
            <a:pPr lvl="1">
              <a:lnSpc>
                <a:spcPct val="150000"/>
              </a:lnSpc>
            </a:pPr>
            <a:r>
              <a:rPr lang="en-ID"/>
              <a:t>memasukkan huruf</a:t>
            </a:r>
          </a:p>
        </p:txBody>
      </p:sp>
    </p:spTree>
    <p:extLst>
      <p:ext uri="{BB962C8B-B14F-4D97-AF65-F5344CB8AC3E}">
        <p14:creationId xmlns:p14="http://schemas.microsoft.com/office/powerpoint/2010/main" val="2794551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6105C-6DD1-41C0-B91C-B89109A985EE}"/>
              </a:ext>
            </a:extLst>
          </p:cNvPr>
          <p:cNvSpPr>
            <a:spLocks noGrp="1"/>
          </p:cNvSpPr>
          <p:nvPr>
            <p:ph type="title"/>
          </p:nvPr>
        </p:nvSpPr>
        <p:spPr/>
        <p:txBody>
          <a:bodyPr/>
          <a:lstStyle/>
          <a:p>
            <a:r>
              <a:rPr lang="en-US"/>
              <a:t>1</a:t>
            </a:r>
            <a:endParaRPr lang="en-ID"/>
          </a:p>
        </p:txBody>
      </p:sp>
      <p:sp>
        <p:nvSpPr>
          <p:cNvPr id="3" name="Text Placeholder 2">
            <a:extLst>
              <a:ext uri="{FF2B5EF4-FFF2-40B4-BE49-F238E27FC236}">
                <a16:creationId xmlns:a16="http://schemas.microsoft.com/office/drawing/2014/main" id="{C4A95ECF-FB68-4D17-A902-323C978278C3}"/>
              </a:ext>
            </a:extLst>
          </p:cNvPr>
          <p:cNvSpPr>
            <a:spLocks noGrp="1"/>
          </p:cNvSpPr>
          <p:nvPr>
            <p:ph type="body" sz="quarter" idx="11"/>
          </p:nvPr>
        </p:nvSpPr>
        <p:spPr>
          <a:xfrm>
            <a:off x="302558" y="1072311"/>
            <a:ext cx="8538883" cy="5554912"/>
          </a:xfrm>
        </p:spPr>
        <p:txBody>
          <a:bodyPr/>
          <a:lstStyle/>
          <a:p>
            <a:r>
              <a:rPr lang="en-US"/>
              <a:t>Tanpa menggunakan struktur pengulangan, ubah method bacaUmur(Scanner) sehingga selama pengguna tidak memberikan angka, program akan terus meminta umur pengguna; contoh:</a:t>
            </a:r>
          </a:p>
          <a:p>
            <a:pPr marL="231775">
              <a:lnSpc>
                <a:spcPct val="100000"/>
              </a:lnSpc>
            </a:pPr>
            <a:r>
              <a:rPr lang="en-US" sz="2000"/>
              <a:t>Nama lengkap: Boy</a:t>
            </a:r>
          </a:p>
          <a:p>
            <a:pPr marL="231775">
              <a:lnSpc>
                <a:spcPct val="100000"/>
              </a:lnSpc>
            </a:pPr>
            <a:r>
              <a:rPr lang="en-US" sz="2000"/>
              <a:t>Umur: Bunga</a:t>
            </a:r>
          </a:p>
          <a:p>
            <a:pPr marL="231775">
              <a:lnSpc>
                <a:spcPct val="100000"/>
              </a:lnSpc>
            </a:pPr>
            <a:r>
              <a:rPr lang="en-US" sz="2000"/>
              <a:t>Anda perlu memasukkan angka!</a:t>
            </a:r>
          </a:p>
          <a:p>
            <a:pPr marL="231775">
              <a:lnSpc>
                <a:spcPct val="100000"/>
              </a:lnSpc>
            </a:pPr>
            <a:r>
              <a:rPr lang="en-US" sz="2000"/>
              <a:t>Umur: FTI</a:t>
            </a:r>
          </a:p>
          <a:p>
            <a:pPr marL="231775">
              <a:lnSpc>
                <a:spcPct val="100000"/>
              </a:lnSpc>
            </a:pPr>
            <a:r>
              <a:rPr lang="en-US" sz="2000"/>
              <a:t>Anda perlu memasukkan angka!</a:t>
            </a:r>
          </a:p>
          <a:p>
            <a:pPr marL="231775">
              <a:lnSpc>
                <a:spcPct val="100000"/>
              </a:lnSpc>
            </a:pPr>
            <a:r>
              <a:rPr lang="en-US" sz="2000"/>
              <a:t>Umur: 18</a:t>
            </a:r>
          </a:p>
          <a:p>
            <a:pPr marL="231775">
              <a:lnSpc>
                <a:spcPct val="100000"/>
              </a:lnSpc>
            </a:pPr>
            <a:r>
              <a:rPr lang="en-US" sz="2000"/>
              <a:t>Boy dengan umur 18 tahun.</a:t>
            </a:r>
          </a:p>
        </p:txBody>
      </p:sp>
      <p:sp>
        <p:nvSpPr>
          <p:cNvPr id="4" name="Text Placeholder 3">
            <a:extLst>
              <a:ext uri="{FF2B5EF4-FFF2-40B4-BE49-F238E27FC236}">
                <a16:creationId xmlns:a16="http://schemas.microsoft.com/office/drawing/2014/main" id="{7731E08A-6AA9-43DB-BA0D-FB17DADA8605}"/>
              </a:ext>
            </a:extLst>
          </p:cNvPr>
          <p:cNvSpPr>
            <a:spLocks noGrp="1"/>
          </p:cNvSpPr>
          <p:nvPr>
            <p:ph type="body" sz="quarter" idx="12"/>
          </p:nvPr>
        </p:nvSpPr>
        <p:spPr>
          <a:xfrm>
            <a:off x="4915776" y="3243689"/>
            <a:ext cx="3365989" cy="1293477"/>
          </a:xfrm>
        </p:spPr>
        <p:txBody>
          <a:bodyPr/>
          <a:lstStyle/>
          <a:p>
            <a:pPr>
              <a:lnSpc>
                <a:spcPct val="100000"/>
              </a:lnSpc>
            </a:pPr>
            <a:r>
              <a:rPr lang="en-US"/>
              <a:t>Hint: </a:t>
            </a:r>
          </a:p>
          <a:p>
            <a:pPr>
              <a:lnSpc>
                <a:spcPct val="100000"/>
              </a:lnSpc>
            </a:pPr>
            <a:r>
              <a:rPr lang="en-US"/>
              <a:t>Bisa dilakukan dengan manfaatkan bagian </a:t>
            </a:r>
            <a:r>
              <a:rPr lang="en-US" i="1"/>
              <a:t>catch</a:t>
            </a:r>
            <a:r>
              <a:rPr lang="en-US"/>
              <a:t>!</a:t>
            </a:r>
          </a:p>
        </p:txBody>
      </p:sp>
    </p:spTree>
    <p:extLst>
      <p:ext uri="{BB962C8B-B14F-4D97-AF65-F5344CB8AC3E}">
        <p14:creationId xmlns:p14="http://schemas.microsoft.com/office/powerpoint/2010/main" val="47932916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01C7A-F882-4217-A4EC-420C0C89D978}"/>
              </a:ext>
            </a:extLst>
          </p:cNvPr>
          <p:cNvSpPr>
            <a:spLocks noGrp="1"/>
          </p:cNvSpPr>
          <p:nvPr>
            <p:ph type="title"/>
          </p:nvPr>
        </p:nvSpPr>
        <p:spPr/>
        <p:txBody>
          <a:bodyPr/>
          <a:lstStyle/>
          <a:p>
            <a:r>
              <a:rPr lang="en-US"/>
              <a:t>2</a:t>
            </a:r>
            <a:endParaRPr lang="en-ID"/>
          </a:p>
        </p:txBody>
      </p:sp>
      <p:sp>
        <p:nvSpPr>
          <p:cNvPr id="3" name="Text Placeholder 2">
            <a:extLst>
              <a:ext uri="{FF2B5EF4-FFF2-40B4-BE49-F238E27FC236}">
                <a16:creationId xmlns:a16="http://schemas.microsoft.com/office/drawing/2014/main" id="{7A57ED24-B922-4F56-BA38-AD0635D48623}"/>
              </a:ext>
            </a:extLst>
          </p:cNvPr>
          <p:cNvSpPr>
            <a:spLocks noGrp="1"/>
          </p:cNvSpPr>
          <p:nvPr>
            <p:ph type="body" sz="quarter" idx="11"/>
          </p:nvPr>
        </p:nvSpPr>
        <p:spPr/>
        <p:txBody>
          <a:bodyPr/>
          <a:lstStyle/>
          <a:p>
            <a:r>
              <a:rPr lang="en-ID"/>
              <a:t>Modifikasi method bacaUmur(Scanner) agar ketika pengguna memasukkan nilai negatif atau lebih besar dari 100, program akan mencetak: “Umur yang dimasukkan tidak masuk akal.” Kemudian program akan kembali meminta pengguna untuk memasukkan umur.</a:t>
            </a:r>
          </a:p>
        </p:txBody>
      </p:sp>
      <p:sp>
        <p:nvSpPr>
          <p:cNvPr id="4" name="Text Placeholder 3">
            <a:extLst>
              <a:ext uri="{FF2B5EF4-FFF2-40B4-BE49-F238E27FC236}">
                <a16:creationId xmlns:a16="http://schemas.microsoft.com/office/drawing/2014/main" id="{3503510D-6015-4FFD-8CCA-8C60E23DE08E}"/>
              </a:ext>
            </a:extLst>
          </p:cNvPr>
          <p:cNvSpPr>
            <a:spLocks noGrp="1"/>
          </p:cNvSpPr>
          <p:nvPr>
            <p:ph type="body" sz="quarter" idx="12"/>
          </p:nvPr>
        </p:nvSpPr>
        <p:spPr>
          <a:xfrm>
            <a:off x="4727902" y="4282955"/>
            <a:ext cx="2857264" cy="1355845"/>
          </a:xfrm>
        </p:spPr>
        <p:txBody>
          <a:bodyPr/>
          <a:lstStyle/>
          <a:p>
            <a:pPr>
              <a:lnSpc>
                <a:spcPct val="100000"/>
              </a:lnSpc>
            </a:pPr>
            <a:r>
              <a:rPr lang="en-ID"/>
              <a:t>Hint: </a:t>
            </a:r>
          </a:p>
          <a:p>
            <a:pPr>
              <a:lnSpc>
                <a:spcPct val="100000"/>
              </a:lnSpc>
            </a:pPr>
            <a:r>
              <a:rPr lang="en-ID"/>
              <a:t>Gunakan mekanisme serupa dengan soal 1.</a:t>
            </a:r>
          </a:p>
        </p:txBody>
      </p:sp>
    </p:spTree>
    <p:extLst>
      <p:ext uri="{BB962C8B-B14F-4D97-AF65-F5344CB8AC3E}">
        <p14:creationId xmlns:p14="http://schemas.microsoft.com/office/powerpoint/2010/main" val="301895951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9037F-8943-4922-AF58-1882E034A8E9}"/>
              </a:ext>
            </a:extLst>
          </p:cNvPr>
          <p:cNvSpPr>
            <a:spLocks noGrp="1"/>
          </p:cNvSpPr>
          <p:nvPr>
            <p:ph type="title"/>
          </p:nvPr>
        </p:nvSpPr>
        <p:spPr/>
        <p:txBody>
          <a:bodyPr/>
          <a:lstStyle/>
          <a:p>
            <a:r>
              <a:rPr lang="en-US"/>
              <a:t>3</a:t>
            </a:r>
            <a:endParaRPr lang="en-ID"/>
          </a:p>
        </p:txBody>
      </p:sp>
      <p:sp>
        <p:nvSpPr>
          <p:cNvPr id="3" name="Text Placeholder 2">
            <a:extLst>
              <a:ext uri="{FF2B5EF4-FFF2-40B4-BE49-F238E27FC236}">
                <a16:creationId xmlns:a16="http://schemas.microsoft.com/office/drawing/2014/main" id="{F1CD0D01-C2F1-46D3-9164-0AB91A9B2194}"/>
              </a:ext>
            </a:extLst>
          </p:cNvPr>
          <p:cNvSpPr>
            <a:spLocks noGrp="1"/>
          </p:cNvSpPr>
          <p:nvPr>
            <p:ph type="body" sz="quarter" idx="11"/>
          </p:nvPr>
        </p:nvSpPr>
        <p:spPr/>
        <p:txBody>
          <a:bodyPr/>
          <a:lstStyle/>
          <a:p>
            <a:r>
              <a:rPr lang="en-ID"/>
              <a:t>Modifikasi method bacaUmur(Scanner) agar ketika pengguna gagal memasukkan nilai umur yang benar sebanyak 10 kali, program akan mengasumsikan umur pengguna adalah 10 tahun. </a:t>
            </a:r>
          </a:p>
        </p:txBody>
      </p:sp>
      <p:sp>
        <p:nvSpPr>
          <p:cNvPr id="4" name="Text Placeholder 3">
            <a:extLst>
              <a:ext uri="{FF2B5EF4-FFF2-40B4-BE49-F238E27FC236}">
                <a16:creationId xmlns:a16="http://schemas.microsoft.com/office/drawing/2014/main" id="{72BC247D-EA2A-4316-87CF-6FBFDE0D8C81}"/>
              </a:ext>
            </a:extLst>
          </p:cNvPr>
          <p:cNvSpPr>
            <a:spLocks noGrp="1"/>
          </p:cNvSpPr>
          <p:nvPr>
            <p:ph type="body" sz="quarter" idx="12"/>
          </p:nvPr>
        </p:nvSpPr>
        <p:spPr>
          <a:xfrm>
            <a:off x="2220685" y="3603686"/>
            <a:ext cx="5878286" cy="1581243"/>
          </a:xfrm>
        </p:spPr>
        <p:txBody>
          <a:bodyPr/>
          <a:lstStyle/>
          <a:p>
            <a:pPr>
              <a:lnSpc>
                <a:spcPct val="100000"/>
              </a:lnSpc>
            </a:pPr>
            <a:r>
              <a:rPr lang="en-US"/>
              <a:t>Hint: </a:t>
            </a:r>
          </a:p>
          <a:p>
            <a:pPr>
              <a:lnSpc>
                <a:spcPct val="100000"/>
              </a:lnSpc>
            </a:pPr>
            <a:r>
              <a:rPr lang="en-US"/>
              <a:t>Tambahkan satu parameter pada method bacaUmur(Scanner) yang akan mengirimkan jumlah kesalahan yang telah dilakukan pengguna.</a:t>
            </a:r>
          </a:p>
          <a:p>
            <a:pPr>
              <a:lnSpc>
                <a:spcPct val="100000"/>
              </a:lnSpc>
            </a:pPr>
            <a:endParaRPr lang="en-ID"/>
          </a:p>
        </p:txBody>
      </p:sp>
    </p:spTree>
    <p:extLst>
      <p:ext uri="{BB962C8B-B14F-4D97-AF65-F5344CB8AC3E}">
        <p14:creationId xmlns:p14="http://schemas.microsoft.com/office/powerpoint/2010/main" val="123479096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19AF22-57B2-4272-80C0-57D99ED056D4}"/>
              </a:ext>
            </a:extLst>
          </p:cNvPr>
          <p:cNvSpPr>
            <a:spLocks noGrp="1"/>
          </p:cNvSpPr>
          <p:nvPr>
            <p:ph type="title"/>
          </p:nvPr>
        </p:nvSpPr>
        <p:spPr/>
        <p:txBody>
          <a:bodyPr/>
          <a:lstStyle/>
          <a:p>
            <a:r>
              <a:rPr lang="en-US"/>
              <a:t>Finalisasi</a:t>
            </a:r>
            <a:endParaRPr lang="en-ID"/>
          </a:p>
        </p:txBody>
      </p:sp>
      <p:sp>
        <p:nvSpPr>
          <p:cNvPr id="6" name="Text Placeholder 5">
            <a:extLst>
              <a:ext uri="{FF2B5EF4-FFF2-40B4-BE49-F238E27FC236}">
                <a16:creationId xmlns:a16="http://schemas.microsoft.com/office/drawing/2014/main" id="{5040B5CB-E036-40A7-B76D-7316AF6D3CB0}"/>
              </a:ext>
            </a:extLst>
          </p:cNvPr>
          <p:cNvSpPr>
            <a:spLocks noGrp="1"/>
          </p:cNvSpPr>
          <p:nvPr>
            <p:ph type="body" sz="quarter" idx="10"/>
          </p:nvPr>
        </p:nvSpPr>
        <p:spPr/>
        <p:txBody>
          <a:bodyPr/>
          <a:lstStyle/>
          <a:p>
            <a:pPr marL="457200" indent="-457200">
              <a:lnSpc>
                <a:spcPct val="150000"/>
              </a:lnSpc>
              <a:buFont typeface="+mj-lt"/>
              <a:buAutoNum type="arabicPeriod"/>
            </a:pPr>
            <a:r>
              <a:rPr lang="en-US"/>
              <a:t>Unggah kode Java</a:t>
            </a:r>
            <a:r>
              <a:rPr lang="en-US" baseline="30000"/>
              <a:t>TM</a:t>
            </a:r>
            <a:r>
              <a:rPr lang="en-US"/>
              <a:t> terakhir Anda ke Pengumpulan Praktikum 2 di e-learning. </a:t>
            </a:r>
          </a:p>
          <a:p>
            <a:pPr marL="457200" indent="-457200">
              <a:lnSpc>
                <a:spcPct val="150000"/>
              </a:lnSpc>
              <a:buFont typeface="+mj-lt"/>
              <a:buAutoNum type="arabicPeriod"/>
            </a:pPr>
            <a:r>
              <a:rPr lang="en-US"/>
              <a:t>Isi Refleksi 2. </a:t>
            </a:r>
          </a:p>
          <a:p>
            <a:pPr marL="457200" indent="-457200">
              <a:lnSpc>
                <a:spcPct val="150000"/>
              </a:lnSpc>
              <a:buFont typeface="+mj-lt"/>
              <a:buAutoNum type="arabicPeriod"/>
            </a:pPr>
            <a:r>
              <a:rPr lang="en-US"/>
              <a:t>Bersiap-siap untuk Tugas 2!</a:t>
            </a:r>
          </a:p>
        </p:txBody>
      </p:sp>
    </p:spTree>
    <p:extLst>
      <p:ext uri="{BB962C8B-B14F-4D97-AF65-F5344CB8AC3E}">
        <p14:creationId xmlns:p14="http://schemas.microsoft.com/office/powerpoint/2010/main" val="5884870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5972</TotalTime>
  <Words>238</Words>
  <Application>Microsoft Office PowerPoint</Application>
  <PresentationFormat>On-screen Show (4:3)</PresentationFormat>
  <Paragraphs>30</Paragraphs>
  <Slides>7</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7</vt:i4>
      </vt:variant>
    </vt:vector>
  </HeadingPairs>
  <TitlesOfParts>
    <vt:vector size="20" baseType="lpstr">
      <vt:lpstr>Aharoni</vt:lpstr>
      <vt:lpstr>Arial</vt:lpstr>
      <vt:lpstr>Arial Black</vt:lpstr>
      <vt:lpstr>Calibri</vt:lpstr>
      <vt:lpstr>Consolas</vt:lpstr>
      <vt:lpstr>Times New Roman</vt:lpstr>
      <vt:lpstr>Wingdings</vt:lpstr>
      <vt:lpstr>Custom Design</vt:lpstr>
      <vt:lpstr>Title</vt:lpstr>
      <vt:lpstr>Content</vt:lpstr>
      <vt:lpstr>Segment</vt:lpstr>
      <vt:lpstr>Question</vt:lpstr>
      <vt:lpstr>Plain Question</vt:lpstr>
      <vt:lpstr>Pr. Tantangan 1</vt:lpstr>
      <vt:lpstr>PowerPoint Presentation</vt:lpstr>
      <vt:lpstr>Persiapan</vt:lpstr>
      <vt:lpstr>1</vt:lpstr>
      <vt:lpstr>2</vt:lpstr>
      <vt:lpstr>3</vt:lpstr>
      <vt:lpstr>Finalisasi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551</cp:revision>
  <dcterms:created xsi:type="dcterms:W3CDTF">2019-01-03T02:16:07Z</dcterms:created>
  <dcterms:modified xsi:type="dcterms:W3CDTF">2020-01-27T12:33:09Z</dcterms:modified>
</cp:coreProperties>
</file>