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5"/>
  </p:notesMasterIdLst>
  <p:handoutMasterIdLst>
    <p:handoutMasterId r:id="rId26"/>
  </p:handoutMasterIdLst>
  <p:sldIdLst>
    <p:sldId id="302" r:id="rId7"/>
    <p:sldId id="332" r:id="rId8"/>
    <p:sldId id="371" r:id="rId9"/>
    <p:sldId id="312" r:id="rId10"/>
    <p:sldId id="314" r:id="rId11"/>
    <p:sldId id="305" r:id="rId12"/>
    <p:sldId id="368" r:id="rId13"/>
    <p:sldId id="370" r:id="rId14"/>
    <p:sldId id="350" r:id="rId15"/>
    <p:sldId id="351" r:id="rId16"/>
    <p:sldId id="353" r:id="rId17"/>
    <p:sldId id="352" r:id="rId18"/>
    <p:sldId id="376" r:id="rId19"/>
    <p:sldId id="358" r:id="rId20"/>
    <p:sldId id="359" r:id="rId21"/>
    <p:sldId id="377" r:id="rId22"/>
    <p:sldId id="361" r:id="rId23"/>
    <p:sldId id="381" r:id="rId24"/>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ection>
        <p14:section name="Administrative" id="{43E0264C-A015-480A-9287-F522A59ED7D5}">
          <p14:sldIdLst>
            <p14:sldId id="371"/>
          </p14:sldIdLst>
        </p14:section>
        <p14:section name="Graph Concept" id="{07783908-CB53-486E-B9F0-695397B7B819}">
          <p14:sldIdLst>
            <p14:sldId id="312"/>
            <p14:sldId id="314"/>
            <p14:sldId id="305"/>
            <p14:sldId id="368"/>
            <p14:sldId id="370"/>
          </p14:sldIdLst>
        </p14:section>
        <p14:section name="Breadth First Search" id="{19BA08A0-FF61-42C9-8CCA-120A3C61D68E}">
          <p14:sldIdLst>
            <p14:sldId id="350"/>
            <p14:sldId id="351"/>
            <p14:sldId id="353"/>
            <p14:sldId id="352"/>
            <p14:sldId id="376"/>
          </p14:sldIdLst>
        </p14:section>
        <p14:section name="Depth First Search" id="{36CAA3A6-E9F8-4E7F-93DA-384B30CADC9E}">
          <p14:sldIdLst>
            <p14:sldId id="358"/>
            <p14:sldId id="359"/>
            <p14:sldId id="377"/>
            <p14:sldId id="361"/>
            <p14:sldId id="381"/>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74F262AA-2369-4D51-BC93-7BD4C5B3FC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endParaRPr lang="en-US" dirty="0"/>
          </a:p>
        </p:txBody>
      </p:sp>
      <p:sp>
        <p:nvSpPr>
          <p:cNvPr id="9" name="TextBox 8">
            <a:extLst>
              <a:ext uri="{FF2B5EF4-FFF2-40B4-BE49-F238E27FC236}">
                <a16:creationId xmlns:a16="http://schemas.microsoft.com/office/drawing/2014/main" id="{4D8537DB-555F-43B7-A880-489F4700BC8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3AE39F8-4D46-464E-B91B-ECC777579DA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1B031EDD-1FD5-440A-AC36-4314C6EB2BA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39422B1D-99DF-4100-A841-CF9D11DC95E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8BD0E111-8C21-447B-82BB-0B93B70B912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642A1-B913-412A-A53E-FE38CA685C3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631CFE-3A10-4B3C-9DF7-16E83A9E1CBB}"/>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F3245902-E9B8-47B9-845D-6D0C1A3C816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AF0A4152-4DF3-430F-AFD3-C57C8A27B57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BFF3E12D-EC09-44BE-A6D4-3523A67B6CB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DCCA-A427-4439-BF0A-C102E52D5ED2}"/>
              </a:ext>
            </a:extLst>
          </p:cNvPr>
          <p:cNvSpPr>
            <a:spLocks noGrp="1"/>
          </p:cNvSpPr>
          <p:nvPr>
            <p:ph type="title"/>
          </p:nvPr>
        </p:nvSpPr>
        <p:spPr/>
        <p:txBody>
          <a:bodyPr/>
          <a:lstStyle/>
          <a:p>
            <a:r>
              <a:rPr lang="en-US"/>
              <a:t>Graf</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7E67-79B5-4F7C-BCCA-870CADB724D8}"/>
              </a:ext>
            </a:extLst>
          </p:cNvPr>
          <p:cNvSpPr>
            <a:spLocks noGrp="1"/>
          </p:cNvSpPr>
          <p:nvPr>
            <p:ph type="title"/>
          </p:nvPr>
        </p:nvSpPr>
        <p:spPr/>
        <p:txBody>
          <a:bodyPr/>
          <a:lstStyle/>
          <a:p>
            <a:r>
              <a:rPr lang="id-ID"/>
              <a:t>Breadth First Search (BFS)</a:t>
            </a:r>
          </a:p>
        </p:txBody>
      </p:sp>
      <p:sp>
        <p:nvSpPr>
          <p:cNvPr id="3" name="Text Placeholder 2">
            <a:extLst>
              <a:ext uri="{FF2B5EF4-FFF2-40B4-BE49-F238E27FC236}">
                <a16:creationId xmlns:a16="http://schemas.microsoft.com/office/drawing/2014/main" id="{F10B706C-5BD3-4591-8A8C-7C62CD971296}"/>
              </a:ext>
            </a:extLst>
          </p:cNvPr>
          <p:cNvSpPr>
            <a:spLocks noGrp="1"/>
          </p:cNvSpPr>
          <p:nvPr>
            <p:ph type="body" sz="quarter" idx="10"/>
          </p:nvPr>
        </p:nvSpPr>
        <p:spPr/>
        <p:txBody>
          <a:bodyPr/>
          <a:lstStyle/>
          <a:p>
            <a:r>
              <a:rPr lang="id-ID"/>
              <a:t>Sebuah algoritma untuk mengelilingi sebuah graf dengan cara mengunjungi setiap </a:t>
            </a:r>
            <a:r>
              <a:rPr lang="id-ID" i="1"/>
              <a:t>node</a:t>
            </a:r>
            <a:r>
              <a:rPr lang="id-ID"/>
              <a:t> terdekat terlebih dahulu. Setiap </a:t>
            </a:r>
            <a:r>
              <a:rPr lang="id-ID" i="1"/>
              <a:t>node</a:t>
            </a:r>
            <a:r>
              <a:rPr lang="id-ID"/>
              <a:t> yang sudah dilewati akan ditandai, dan struktur data </a:t>
            </a:r>
            <a:r>
              <a:rPr lang="en-US"/>
              <a:t>Queue </a:t>
            </a:r>
            <a:r>
              <a:rPr lang="id-ID"/>
              <a:t>digunakan untuk mengingat urutan pengunjungan.</a:t>
            </a:r>
          </a:p>
        </p:txBody>
      </p:sp>
      <p:sp>
        <p:nvSpPr>
          <p:cNvPr id="4" name="Text Placeholder 3">
            <a:extLst>
              <a:ext uri="{FF2B5EF4-FFF2-40B4-BE49-F238E27FC236}">
                <a16:creationId xmlns:a16="http://schemas.microsoft.com/office/drawing/2014/main" id="{F28A120D-3EA4-4E75-814D-2508A283772B}"/>
              </a:ext>
            </a:extLst>
          </p:cNvPr>
          <p:cNvSpPr>
            <a:spLocks noGrp="1"/>
          </p:cNvSpPr>
          <p:nvPr>
            <p:ph type="body" sz="quarter" idx="11"/>
          </p:nvPr>
        </p:nvSpPr>
        <p:spPr/>
        <p:txBody>
          <a:bodyPr/>
          <a:lstStyle/>
          <a:p>
            <a:r>
              <a:rPr lang="en-US"/>
              <a:t>https://www.tutorialspoint.com/data_structures_algorithms/breadth_first_traversal.htm</a:t>
            </a:r>
          </a:p>
        </p:txBody>
      </p:sp>
    </p:spTree>
    <p:extLst>
      <p:ext uri="{BB962C8B-B14F-4D97-AF65-F5344CB8AC3E}">
        <p14:creationId xmlns:p14="http://schemas.microsoft.com/office/powerpoint/2010/main" val="278330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586E-2866-4B8A-B166-B73F4BA104CA}"/>
              </a:ext>
            </a:extLst>
          </p:cNvPr>
          <p:cNvSpPr>
            <a:spLocks noGrp="1"/>
          </p:cNvSpPr>
          <p:nvPr>
            <p:ph type="title"/>
          </p:nvPr>
        </p:nvSpPr>
        <p:spPr/>
        <p:txBody>
          <a:bodyPr/>
          <a:lstStyle/>
          <a:p>
            <a:r>
              <a:rPr lang="id-ID"/>
              <a:t>Ilustrasi BFS</a:t>
            </a:r>
          </a:p>
        </p:txBody>
      </p:sp>
      <p:sp>
        <p:nvSpPr>
          <p:cNvPr id="5" name="Text Placeholder 19">
            <a:extLst>
              <a:ext uri="{FF2B5EF4-FFF2-40B4-BE49-F238E27FC236}">
                <a16:creationId xmlns:a16="http://schemas.microsoft.com/office/drawing/2014/main" id="{3FD98A44-D318-43DF-9CD9-BC2D5E6A53CC}"/>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a:t>
            </a:r>
          </a:p>
        </p:txBody>
      </p:sp>
      <p:sp>
        <p:nvSpPr>
          <p:cNvPr id="6" name="Oval 5">
            <a:extLst>
              <a:ext uri="{FF2B5EF4-FFF2-40B4-BE49-F238E27FC236}">
                <a16:creationId xmlns:a16="http://schemas.microsoft.com/office/drawing/2014/main" id="{EF2D119C-2573-4A5E-9E94-E9D7EFAFC8A0}"/>
              </a:ext>
            </a:extLst>
          </p:cNvPr>
          <p:cNvSpPr/>
          <p:nvPr/>
        </p:nvSpPr>
        <p:spPr>
          <a:xfrm>
            <a:off x="6400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A</a:t>
            </a:r>
          </a:p>
        </p:txBody>
      </p:sp>
      <p:sp>
        <p:nvSpPr>
          <p:cNvPr id="7" name="Oval 6">
            <a:extLst>
              <a:ext uri="{FF2B5EF4-FFF2-40B4-BE49-F238E27FC236}">
                <a16:creationId xmlns:a16="http://schemas.microsoft.com/office/drawing/2014/main" id="{866FCEAD-3B59-4069-8C9A-7A50D31B9CC3}"/>
              </a:ext>
            </a:extLst>
          </p:cNvPr>
          <p:cNvSpPr/>
          <p:nvPr/>
        </p:nvSpPr>
        <p:spPr>
          <a:xfrm>
            <a:off x="24688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B</a:t>
            </a:r>
          </a:p>
        </p:txBody>
      </p:sp>
      <p:sp>
        <p:nvSpPr>
          <p:cNvPr id="8" name="Oval 7">
            <a:extLst>
              <a:ext uri="{FF2B5EF4-FFF2-40B4-BE49-F238E27FC236}">
                <a16:creationId xmlns:a16="http://schemas.microsoft.com/office/drawing/2014/main" id="{D96CC294-4072-426E-8EC2-DBE4E69CE109}"/>
              </a:ext>
            </a:extLst>
          </p:cNvPr>
          <p:cNvSpPr/>
          <p:nvPr/>
        </p:nvSpPr>
        <p:spPr>
          <a:xfrm>
            <a:off x="3383280" y="347472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E</a:t>
            </a:r>
          </a:p>
        </p:txBody>
      </p:sp>
      <p:sp>
        <p:nvSpPr>
          <p:cNvPr id="9" name="Oval 8">
            <a:extLst>
              <a:ext uri="{FF2B5EF4-FFF2-40B4-BE49-F238E27FC236}">
                <a16:creationId xmlns:a16="http://schemas.microsoft.com/office/drawing/2014/main" id="{D2937B29-373F-41A3-A61B-FB6BDB01EE50}"/>
              </a:ext>
            </a:extLst>
          </p:cNvPr>
          <p:cNvSpPr/>
          <p:nvPr/>
        </p:nvSpPr>
        <p:spPr>
          <a:xfrm>
            <a:off x="1554480" y="347472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C</a:t>
            </a:r>
          </a:p>
        </p:txBody>
      </p:sp>
      <p:cxnSp>
        <p:nvCxnSpPr>
          <p:cNvPr id="10" name="Straight Connector 9">
            <a:extLst>
              <a:ext uri="{FF2B5EF4-FFF2-40B4-BE49-F238E27FC236}">
                <a16:creationId xmlns:a16="http://schemas.microsoft.com/office/drawing/2014/main" id="{4D961891-10AC-46F6-9CCE-EDD79250CF26}"/>
              </a:ext>
            </a:extLst>
          </p:cNvPr>
          <p:cNvCxnSpPr>
            <a:stCxn id="6" idx="6"/>
            <a:endCxn id="7" idx="2"/>
          </p:cNvCxnSpPr>
          <p:nvPr/>
        </p:nvCxnSpPr>
        <p:spPr>
          <a:xfrm>
            <a:off x="1097280" y="269748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BE37EE-8431-4E91-8EE3-6CCFA0FADC47}"/>
              </a:ext>
            </a:extLst>
          </p:cNvPr>
          <p:cNvCxnSpPr>
            <a:cxnSpLocks/>
            <a:stCxn id="6" idx="5"/>
            <a:endCxn id="9" idx="1"/>
          </p:cNvCxnSpPr>
          <p:nvPr/>
        </p:nvCxnSpPr>
        <p:spPr>
          <a:xfrm>
            <a:off x="1030325" y="2859125"/>
            <a:ext cx="591110" cy="68255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E7B83C-2590-41AE-B4F8-CFFB89C34AD6}"/>
              </a:ext>
            </a:extLst>
          </p:cNvPr>
          <p:cNvCxnSpPr>
            <a:cxnSpLocks/>
            <a:stCxn id="7" idx="3"/>
            <a:endCxn id="9" idx="7"/>
          </p:cNvCxnSpPr>
          <p:nvPr/>
        </p:nvCxnSpPr>
        <p:spPr>
          <a:xfrm flipH="1">
            <a:off x="1944725" y="2859125"/>
            <a:ext cx="591110" cy="68255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84C636-D720-4E3E-AFC1-5B4A02C3A9CF}"/>
              </a:ext>
            </a:extLst>
          </p:cNvPr>
          <p:cNvCxnSpPr>
            <a:cxnSpLocks/>
            <a:stCxn id="7" idx="5"/>
            <a:endCxn id="8" idx="1"/>
          </p:cNvCxnSpPr>
          <p:nvPr/>
        </p:nvCxnSpPr>
        <p:spPr>
          <a:xfrm>
            <a:off x="2859125" y="2859125"/>
            <a:ext cx="591110" cy="68255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D00A42-458D-4F74-9278-12284E4CFC5A}"/>
              </a:ext>
            </a:extLst>
          </p:cNvPr>
          <p:cNvCxnSpPr>
            <a:cxnSpLocks/>
            <a:stCxn id="9" idx="6"/>
            <a:endCxn id="8" idx="2"/>
          </p:cNvCxnSpPr>
          <p:nvPr/>
        </p:nvCxnSpPr>
        <p:spPr>
          <a:xfrm>
            <a:off x="2011680" y="370332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4E0C1F0-FF48-48E4-B3E5-DD6CD2031D7F}"/>
              </a:ext>
            </a:extLst>
          </p:cNvPr>
          <p:cNvSpPr/>
          <p:nvPr/>
        </p:nvSpPr>
        <p:spPr>
          <a:xfrm>
            <a:off x="42976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D</a:t>
            </a:r>
          </a:p>
        </p:txBody>
      </p:sp>
      <p:cxnSp>
        <p:nvCxnSpPr>
          <p:cNvPr id="16" name="Straight Connector 15">
            <a:extLst>
              <a:ext uri="{FF2B5EF4-FFF2-40B4-BE49-F238E27FC236}">
                <a16:creationId xmlns:a16="http://schemas.microsoft.com/office/drawing/2014/main" id="{1451C366-49B8-4885-8B5F-82998EF28CC9}"/>
              </a:ext>
            </a:extLst>
          </p:cNvPr>
          <p:cNvCxnSpPr>
            <a:cxnSpLocks/>
            <a:stCxn id="7" idx="6"/>
            <a:endCxn id="15" idx="2"/>
          </p:cNvCxnSpPr>
          <p:nvPr/>
        </p:nvCxnSpPr>
        <p:spPr>
          <a:xfrm>
            <a:off x="2926080" y="269748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2108BB8-80CA-4B4A-9D19-04ED54E2B88D}"/>
              </a:ext>
            </a:extLst>
          </p:cNvPr>
          <p:cNvSpPr/>
          <p:nvPr/>
        </p:nvSpPr>
        <p:spPr>
          <a:xfrm>
            <a:off x="640080" y="246888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A</a:t>
            </a:r>
          </a:p>
        </p:txBody>
      </p:sp>
      <p:sp>
        <p:nvSpPr>
          <p:cNvPr id="18" name="Oval 17">
            <a:extLst>
              <a:ext uri="{FF2B5EF4-FFF2-40B4-BE49-F238E27FC236}">
                <a16:creationId xmlns:a16="http://schemas.microsoft.com/office/drawing/2014/main" id="{2A21AB4E-652C-40DF-8B06-F7ECAD91BC8C}"/>
              </a:ext>
            </a:extLst>
          </p:cNvPr>
          <p:cNvSpPr/>
          <p:nvPr/>
        </p:nvSpPr>
        <p:spPr>
          <a:xfrm>
            <a:off x="2468880" y="246888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B</a:t>
            </a:r>
          </a:p>
        </p:txBody>
      </p:sp>
      <p:sp>
        <p:nvSpPr>
          <p:cNvPr id="19" name="Oval 18">
            <a:extLst>
              <a:ext uri="{FF2B5EF4-FFF2-40B4-BE49-F238E27FC236}">
                <a16:creationId xmlns:a16="http://schemas.microsoft.com/office/drawing/2014/main" id="{D200C2F3-7637-43E8-A83E-56A36B4C4136}"/>
              </a:ext>
            </a:extLst>
          </p:cNvPr>
          <p:cNvSpPr/>
          <p:nvPr/>
        </p:nvSpPr>
        <p:spPr>
          <a:xfrm>
            <a:off x="3383280" y="347472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E</a:t>
            </a:r>
          </a:p>
        </p:txBody>
      </p:sp>
      <p:sp>
        <p:nvSpPr>
          <p:cNvPr id="20" name="Oval 19">
            <a:extLst>
              <a:ext uri="{FF2B5EF4-FFF2-40B4-BE49-F238E27FC236}">
                <a16:creationId xmlns:a16="http://schemas.microsoft.com/office/drawing/2014/main" id="{7242F945-7F8B-49A1-986D-178476659C06}"/>
              </a:ext>
            </a:extLst>
          </p:cNvPr>
          <p:cNvSpPr/>
          <p:nvPr/>
        </p:nvSpPr>
        <p:spPr>
          <a:xfrm>
            <a:off x="1554480" y="3474719"/>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C</a:t>
            </a:r>
          </a:p>
        </p:txBody>
      </p:sp>
      <p:sp>
        <p:nvSpPr>
          <p:cNvPr id="21" name="Oval 20">
            <a:extLst>
              <a:ext uri="{FF2B5EF4-FFF2-40B4-BE49-F238E27FC236}">
                <a16:creationId xmlns:a16="http://schemas.microsoft.com/office/drawing/2014/main" id="{AE30852F-75AE-4845-9B14-C8ED14D64419}"/>
              </a:ext>
            </a:extLst>
          </p:cNvPr>
          <p:cNvSpPr/>
          <p:nvPr/>
        </p:nvSpPr>
        <p:spPr>
          <a:xfrm>
            <a:off x="4297680" y="246888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D</a:t>
            </a:r>
          </a:p>
        </p:txBody>
      </p:sp>
      <p:sp>
        <p:nvSpPr>
          <p:cNvPr id="25" name="Text Placeholder 19">
            <a:extLst>
              <a:ext uri="{FF2B5EF4-FFF2-40B4-BE49-F238E27FC236}">
                <a16:creationId xmlns:a16="http://schemas.microsoft.com/office/drawing/2014/main" id="{26BEA5DE-1E16-4B43-AB56-E19154024BB5}"/>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solidFill>
                  <a:schemeClr val="bg1">
                    <a:lumMod val="95000"/>
                  </a:schemeClr>
                </a:solidFill>
                <a:latin typeface="Consolas" panose="020B0609020204030204" pitchFamily="49" charset="0"/>
              </a:rPr>
              <a:t>A, B</a:t>
            </a:r>
          </a:p>
        </p:txBody>
      </p:sp>
      <p:sp>
        <p:nvSpPr>
          <p:cNvPr id="26" name="Text Placeholder 19">
            <a:extLst>
              <a:ext uri="{FF2B5EF4-FFF2-40B4-BE49-F238E27FC236}">
                <a16:creationId xmlns:a16="http://schemas.microsoft.com/office/drawing/2014/main" id="{B4CB391F-61FF-44E8-881D-038EA6FC17D5}"/>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solidFill>
                  <a:schemeClr val="bg1">
                    <a:lumMod val="95000"/>
                  </a:schemeClr>
                </a:solidFill>
                <a:latin typeface="Consolas" panose="020B0609020204030204" pitchFamily="49" charset="0"/>
              </a:rPr>
              <a:t>A, B, C</a:t>
            </a:r>
          </a:p>
        </p:txBody>
      </p:sp>
      <p:sp>
        <p:nvSpPr>
          <p:cNvPr id="27" name="Text Placeholder 19">
            <a:extLst>
              <a:ext uri="{FF2B5EF4-FFF2-40B4-BE49-F238E27FC236}">
                <a16:creationId xmlns:a16="http://schemas.microsoft.com/office/drawing/2014/main" id="{549ADD36-D126-40AC-87D8-A1CCACE0DE7B}"/>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solidFill>
                  <a:schemeClr val="bg1">
                    <a:lumMod val="95000"/>
                  </a:schemeClr>
                </a:solidFill>
                <a:latin typeface="Consolas" panose="020B0609020204030204" pitchFamily="49" charset="0"/>
              </a:rPr>
              <a:t>A, B, C, D</a:t>
            </a:r>
          </a:p>
        </p:txBody>
      </p:sp>
      <p:sp>
        <p:nvSpPr>
          <p:cNvPr id="28" name="Text Placeholder 19">
            <a:extLst>
              <a:ext uri="{FF2B5EF4-FFF2-40B4-BE49-F238E27FC236}">
                <a16:creationId xmlns:a16="http://schemas.microsoft.com/office/drawing/2014/main" id="{B946CA34-D5D8-46EC-9237-C41A20E8673F}"/>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solidFill>
                  <a:schemeClr val="bg1">
                    <a:lumMod val="95000"/>
                  </a:schemeClr>
                </a:solidFill>
                <a:latin typeface="Consolas" panose="020B0609020204030204" pitchFamily="49" charset="0"/>
              </a:rPr>
              <a:t>A, B, C, D, E</a:t>
            </a:r>
          </a:p>
        </p:txBody>
      </p:sp>
      <p:sp>
        <p:nvSpPr>
          <p:cNvPr id="30" name="Rectangle 29">
            <a:extLst>
              <a:ext uri="{FF2B5EF4-FFF2-40B4-BE49-F238E27FC236}">
                <a16:creationId xmlns:a16="http://schemas.microsoft.com/office/drawing/2014/main" id="{B16FBAC6-9C07-4E25-96D2-9DB6513F38FA}"/>
              </a:ext>
            </a:extLst>
          </p:cNvPr>
          <p:cNvSpPr/>
          <p:nvPr/>
        </p:nvSpPr>
        <p:spPr>
          <a:xfrm>
            <a:off x="6492240" y="118872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sp>
        <p:nvSpPr>
          <p:cNvPr id="31" name="Rectangle 30">
            <a:extLst>
              <a:ext uri="{FF2B5EF4-FFF2-40B4-BE49-F238E27FC236}">
                <a16:creationId xmlns:a16="http://schemas.microsoft.com/office/drawing/2014/main" id="{C5EE9242-8EF1-490E-9AFB-7B96DA7A4933}"/>
              </a:ext>
            </a:extLst>
          </p:cNvPr>
          <p:cNvSpPr/>
          <p:nvPr/>
        </p:nvSpPr>
        <p:spPr>
          <a:xfrm>
            <a:off x="6492390" y="155448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C</a:t>
            </a:r>
          </a:p>
        </p:txBody>
      </p:sp>
      <p:sp>
        <p:nvSpPr>
          <p:cNvPr id="32" name="Rectangle 31">
            <a:extLst>
              <a:ext uri="{FF2B5EF4-FFF2-40B4-BE49-F238E27FC236}">
                <a16:creationId xmlns:a16="http://schemas.microsoft.com/office/drawing/2014/main" id="{50B0609F-B998-4842-A2B2-1F97367324CA}"/>
              </a:ext>
            </a:extLst>
          </p:cNvPr>
          <p:cNvSpPr/>
          <p:nvPr/>
        </p:nvSpPr>
        <p:spPr>
          <a:xfrm>
            <a:off x="6492390" y="192024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D</a:t>
            </a:r>
          </a:p>
        </p:txBody>
      </p:sp>
      <p:sp>
        <p:nvSpPr>
          <p:cNvPr id="33" name="Rectangle 32">
            <a:extLst>
              <a:ext uri="{FF2B5EF4-FFF2-40B4-BE49-F238E27FC236}">
                <a16:creationId xmlns:a16="http://schemas.microsoft.com/office/drawing/2014/main" id="{8FB355DC-7BCC-45F2-AB0C-48EF31E19BF5}"/>
              </a:ext>
            </a:extLst>
          </p:cNvPr>
          <p:cNvSpPr/>
          <p:nvPr/>
        </p:nvSpPr>
        <p:spPr>
          <a:xfrm>
            <a:off x="6492390" y="228600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E</a:t>
            </a:r>
          </a:p>
        </p:txBody>
      </p:sp>
      <p:sp>
        <p:nvSpPr>
          <p:cNvPr id="34" name="Rectangle 33">
            <a:extLst>
              <a:ext uri="{FF2B5EF4-FFF2-40B4-BE49-F238E27FC236}">
                <a16:creationId xmlns:a16="http://schemas.microsoft.com/office/drawing/2014/main" id="{429659D4-4B22-41CE-97E1-16E3DFE9396E}"/>
              </a:ext>
            </a:extLst>
          </p:cNvPr>
          <p:cNvSpPr/>
          <p:nvPr/>
        </p:nvSpPr>
        <p:spPr>
          <a:xfrm>
            <a:off x="6492390" y="265176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C</a:t>
            </a:r>
          </a:p>
        </p:txBody>
      </p:sp>
      <p:sp>
        <p:nvSpPr>
          <p:cNvPr id="35" name="Rectangle 34">
            <a:extLst>
              <a:ext uri="{FF2B5EF4-FFF2-40B4-BE49-F238E27FC236}">
                <a16:creationId xmlns:a16="http://schemas.microsoft.com/office/drawing/2014/main" id="{93841258-668E-41B4-A1DC-1379137EFA2B}"/>
              </a:ext>
            </a:extLst>
          </p:cNvPr>
          <p:cNvSpPr/>
          <p:nvPr/>
        </p:nvSpPr>
        <p:spPr>
          <a:xfrm>
            <a:off x="6492390" y="301752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A</a:t>
            </a:r>
          </a:p>
        </p:txBody>
      </p:sp>
      <p:sp>
        <p:nvSpPr>
          <p:cNvPr id="36" name="Rectangle 35">
            <a:extLst>
              <a:ext uri="{FF2B5EF4-FFF2-40B4-BE49-F238E27FC236}">
                <a16:creationId xmlns:a16="http://schemas.microsoft.com/office/drawing/2014/main" id="{6FA8376E-BE4D-4734-9B2C-EB8A63A837E9}"/>
              </a:ext>
            </a:extLst>
          </p:cNvPr>
          <p:cNvSpPr/>
          <p:nvPr/>
        </p:nvSpPr>
        <p:spPr>
          <a:xfrm>
            <a:off x="6492390" y="338328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sp>
        <p:nvSpPr>
          <p:cNvPr id="37" name="Rectangle 36">
            <a:extLst>
              <a:ext uri="{FF2B5EF4-FFF2-40B4-BE49-F238E27FC236}">
                <a16:creationId xmlns:a16="http://schemas.microsoft.com/office/drawing/2014/main" id="{99CCFE9F-EB47-4EB7-8C3D-3C015CC3C5DD}"/>
              </a:ext>
            </a:extLst>
          </p:cNvPr>
          <p:cNvSpPr/>
          <p:nvPr/>
        </p:nvSpPr>
        <p:spPr>
          <a:xfrm>
            <a:off x="6492390" y="374904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E</a:t>
            </a:r>
          </a:p>
        </p:txBody>
      </p:sp>
      <p:sp>
        <p:nvSpPr>
          <p:cNvPr id="38" name="Rectangle 37">
            <a:extLst>
              <a:ext uri="{FF2B5EF4-FFF2-40B4-BE49-F238E27FC236}">
                <a16:creationId xmlns:a16="http://schemas.microsoft.com/office/drawing/2014/main" id="{B647F207-5DAD-45AE-A053-20786B57F528}"/>
              </a:ext>
            </a:extLst>
          </p:cNvPr>
          <p:cNvSpPr/>
          <p:nvPr/>
        </p:nvSpPr>
        <p:spPr>
          <a:xfrm>
            <a:off x="6492390" y="411480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A</a:t>
            </a:r>
          </a:p>
        </p:txBody>
      </p:sp>
      <p:sp>
        <p:nvSpPr>
          <p:cNvPr id="39" name="Rectangle 38">
            <a:extLst>
              <a:ext uri="{FF2B5EF4-FFF2-40B4-BE49-F238E27FC236}">
                <a16:creationId xmlns:a16="http://schemas.microsoft.com/office/drawing/2014/main" id="{4B5F9AA9-58E6-4DA5-BEB4-41562E5AC3FC}"/>
              </a:ext>
            </a:extLst>
          </p:cNvPr>
          <p:cNvSpPr/>
          <p:nvPr/>
        </p:nvSpPr>
        <p:spPr>
          <a:xfrm>
            <a:off x="6492390" y="448056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sp>
        <p:nvSpPr>
          <p:cNvPr id="40" name="Rectangle 39">
            <a:extLst>
              <a:ext uri="{FF2B5EF4-FFF2-40B4-BE49-F238E27FC236}">
                <a16:creationId xmlns:a16="http://schemas.microsoft.com/office/drawing/2014/main" id="{B1631281-3B76-44BC-90E2-229BF617FEBE}"/>
              </a:ext>
            </a:extLst>
          </p:cNvPr>
          <p:cNvSpPr/>
          <p:nvPr/>
        </p:nvSpPr>
        <p:spPr>
          <a:xfrm>
            <a:off x="6492240" y="484632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C</a:t>
            </a:r>
          </a:p>
        </p:txBody>
      </p:sp>
      <p:sp>
        <p:nvSpPr>
          <p:cNvPr id="41" name="Rectangle 40">
            <a:extLst>
              <a:ext uri="{FF2B5EF4-FFF2-40B4-BE49-F238E27FC236}">
                <a16:creationId xmlns:a16="http://schemas.microsoft.com/office/drawing/2014/main" id="{11B1C6EE-D602-44B3-AE96-74F6CB8CBC47}"/>
              </a:ext>
            </a:extLst>
          </p:cNvPr>
          <p:cNvSpPr/>
          <p:nvPr/>
        </p:nvSpPr>
        <p:spPr>
          <a:xfrm>
            <a:off x="6492240" y="5212080"/>
            <a:ext cx="1463040" cy="365760"/>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grpSp>
        <p:nvGrpSpPr>
          <p:cNvPr id="43" name="Group 42">
            <a:extLst>
              <a:ext uri="{FF2B5EF4-FFF2-40B4-BE49-F238E27FC236}">
                <a16:creationId xmlns:a16="http://schemas.microsoft.com/office/drawing/2014/main" id="{17319DD5-1CA9-4E68-AE14-F85E4FE3C1AE}"/>
              </a:ext>
            </a:extLst>
          </p:cNvPr>
          <p:cNvGrpSpPr/>
          <p:nvPr/>
        </p:nvGrpSpPr>
        <p:grpSpPr>
          <a:xfrm>
            <a:off x="457200" y="1645920"/>
            <a:ext cx="822960" cy="731520"/>
            <a:chOff x="592070" y="1280160"/>
            <a:chExt cx="822960" cy="731520"/>
          </a:xfrm>
        </p:grpSpPr>
        <p:sp>
          <p:nvSpPr>
            <p:cNvPr id="24" name="TextBox 23">
              <a:extLst>
                <a:ext uri="{FF2B5EF4-FFF2-40B4-BE49-F238E27FC236}">
                  <a16:creationId xmlns:a16="http://schemas.microsoft.com/office/drawing/2014/main" id="{F30CCE78-28B0-4B4F-A93D-7CE8DC2CBAD4}"/>
                </a:ext>
              </a:extLst>
            </p:cNvPr>
            <p:cNvSpPr txBox="1"/>
            <p:nvPr/>
          </p:nvSpPr>
          <p:spPr>
            <a:xfrm>
              <a:off x="592070" y="1280160"/>
              <a:ext cx="822960" cy="369332"/>
            </a:xfrm>
            <a:prstGeom prst="rect">
              <a:avLst/>
            </a:prstGeom>
            <a:noFill/>
            <a:ln w="19050">
              <a:noFill/>
            </a:ln>
          </p:spPr>
          <p:txBody>
            <a:bodyPr wrap="none" rtlCol="0">
              <a:spAutoFit/>
            </a:bodyPr>
            <a:lstStyle/>
            <a:p>
              <a:pPr algn="ctr"/>
              <a:r>
                <a:rPr lang="en-US">
                  <a:solidFill>
                    <a:srgbClr val="2F424F"/>
                  </a:solidFill>
                  <a:latin typeface="Arial" panose="020B0604020202020204" pitchFamily="34" charset="0"/>
                  <a:cs typeface="Arial" panose="020B0604020202020204" pitchFamily="34" charset="0"/>
                </a:rPr>
                <a:t>mulai</a:t>
              </a:r>
            </a:p>
          </p:txBody>
        </p:sp>
        <p:sp>
          <p:nvSpPr>
            <p:cNvPr id="42" name="Arrow: Right 41">
              <a:extLst>
                <a:ext uri="{FF2B5EF4-FFF2-40B4-BE49-F238E27FC236}">
                  <a16:creationId xmlns:a16="http://schemas.microsoft.com/office/drawing/2014/main" id="{E1ECC536-7272-41B3-B485-12BEDF20C73B}"/>
                </a:ext>
              </a:extLst>
            </p:cNvPr>
            <p:cNvSpPr/>
            <p:nvPr/>
          </p:nvSpPr>
          <p:spPr>
            <a:xfrm rot="5400000">
              <a:off x="822960" y="1645920"/>
              <a:ext cx="365760" cy="365760"/>
            </a:xfrm>
            <a:prstGeom prst="rightArrow">
              <a:avLst>
                <a:gd name="adj1" fmla="val 50000"/>
                <a:gd name="adj2" fmla="val 80303"/>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rgbClr val="2F424F"/>
                </a:solidFill>
                <a:latin typeface="Arial" panose="020B0604020202020204" pitchFamily="34" charset="0"/>
                <a:cs typeface="Arial" panose="020B0604020202020204" pitchFamily="34" charset="0"/>
              </a:endParaRPr>
            </a:p>
          </p:txBody>
        </p:sp>
      </p:grpSp>
      <p:sp>
        <p:nvSpPr>
          <p:cNvPr id="54" name="Oval 53">
            <a:extLst>
              <a:ext uri="{FF2B5EF4-FFF2-40B4-BE49-F238E27FC236}">
                <a16:creationId xmlns:a16="http://schemas.microsoft.com/office/drawing/2014/main" id="{E961508D-9997-4E89-A82F-4E57E13BB96E}"/>
              </a:ext>
            </a:extLst>
          </p:cNvPr>
          <p:cNvSpPr/>
          <p:nvPr/>
        </p:nvSpPr>
        <p:spPr>
          <a:xfrm>
            <a:off x="3749040" y="1188720"/>
            <a:ext cx="2286000" cy="36576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2F424F"/>
                </a:solidFill>
                <a:latin typeface="Arial" panose="020B0604020202020204" pitchFamily="34" charset="0"/>
                <a:cs typeface="Arial" panose="020B0604020202020204" pitchFamily="34" charset="0"/>
              </a:rPr>
              <a:t>java.util.Queue</a:t>
            </a:r>
          </a:p>
        </p:txBody>
      </p:sp>
      <p:cxnSp>
        <p:nvCxnSpPr>
          <p:cNvPr id="55" name="Straight Arrow Connector 54">
            <a:extLst>
              <a:ext uri="{FF2B5EF4-FFF2-40B4-BE49-F238E27FC236}">
                <a16:creationId xmlns:a16="http://schemas.microsoft.com/office/drawing/2014/main" id="{4CC96827-E1A5-420F-B539-ECD33C5D4016}"/>
              </a:ext>
            </a:extLst>
          </p:cNvPr>
          <p:cNvCxnSpPr>
            <a:cxnSpLocks/>
          </p:cNvCxnSpPr>
          <p:nvPr/>
        </p:nvCxnSpPr>
        <p:spPr>
          <a:xfrm>
            <a:off x="6035040" y="1371600"/>
            <a:ext cx="457200" cy="926"/>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down)">
                                      <p:cBhvr>
                                        <p:cTn id="69" dur="500"/>
                                        <p:tgtEl>
                                          <p:spTgt spid="37"/>
                                        </p:tgtEl>
                                      </p:cBhvr>
                                    </p:animEffect>
                                  </p:childTnLst>
                                </p:cTn>
                              </p:par>
                            </p:childTnLst>
                          </p:cTn>
                        </p:par>
                        <p:par>
                          <p:cTn id="70" fill="hold">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32"/>
                                        </p:tgtEl>
                                      </p:cBhvr>
                                    </p:animEffect>
                                    <p:set>
                                      <p:cBhvr>
                                        <p:cTn id="78" dur="1" fill="hold">
                                          <p:stCondLst>
                                            <p:cond delay="499"/>
                                          </p:stCondLst>
                                        </p:cTn>
                                        <p:tgtEl>
                                          <p:spTgt spid="32"/>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500"/>
                                        <p:tgtEl>
                                          <p:spTgt spid="27"/>
                                        </p:tgtEl>
                                      </p:cBhvr>
                                    </p:animEffect>
                                  </p:childTnLst>
                                </p:cTn>
                              </p:par>
                            </p:childTnLst>
                          </p:cTn>
                        </p:par>
                        <p:par>
                          <p:cTn id="87" fill="hold">
                            <p:stCondLst>
                              <p:cond delay="150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left)">
                                      <p:cBhvr>
                                        <p:cTn id="103" dur="500"/>
                                        <p:tgtEl>
                                          <p:spTgt spid="28"/>
                                        </p:tgtEl>
                                      </p:cBhvr>
                                    </p:animEffect>
                                  </p:childTnLst>
                                </p:cTn>
                              </p:par>
                            </p:childTnLst>
                          </p:cTn>
                        </p:par>
                        <p:par>
                          <p:cTn id="104" fill="hold">
                            <p:stCondLst>
                              <p:cond delay="1500"/>
                            </p:stCondLst>
                            <p:childTnLst>
                              <p:par>
                                <p:cTn id="105" presetID="22" presetClass="entr" presetSubtype="4"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wipe(down)">
                                      <p:cBhvr>
                                        <p:cTn id="107" dur="500"/>
                                        <p:tgtEl>
                                          <p:spTgt spid="40"/>
                                        </p:tgtEl>
                                      </p:cBhvr>
                                    </p:animEffect>
                                  </p:childTnLst>
                                </p:cTn>
                              </p:par>
                            </p:childTnLst>
                          </p:cTn>
                        </p:par>
                        <p:par>
                          <p:cTn id="108" fill="hold">
                            <p:stCondLst>
                              <p:cond delay="2000"/>
                            </p:stCondLst>
                            <p:childTnLst>
                              <p:par>
                                <p:cTn id="109" presetID="22" presetClass="entr" presetSubtype="4" fill="hold" grpId="0"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wipe(down)">
                                      <p:cBhvr>
                                        <p:cTn id="111" dur="5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34"/>
                                        </p:tgtEl>
                                      </p:cBhvr>
                                    </p:animEffect>
                                    <p:set>
                                      <p:cBhvr>
                                        <p:cTn id="116" dur="1" fill="hold">
                                          <p:stCondLst>
                                            <p:cond delay="499"/>
                                          </p:stCondLst>
                                        </p:cTn>
                                        <p:tgtEl>
                                          <p:spTgt spid="3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35"/>
                                        </p:tgtEl>
                                      </p:cBhvr>
                                    </p:animEffect>
                                    <p:set>
                                      <p:cBhvr>
                                        <p:cTn id="121" dur="1" fill="hold">
                                          <p:stCondLst>
                                            <p:cond delay="499"/>
                                          </p:stCondLst>
                                        </p:cTn>
                                        <p:tgtEl>
                                          <p:spTgt spid="35"/>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36"/>
                                        </p:tgtEl>
                                      </p:cBhvr>
                                    </p:animEffect>
                                    <p:set>
                                      <p:cBhvr>
                                        <p:cTn id="126" dur="1" fill="hold">
                                          <p:stCondLst>
                                            <p:cond delay="499"/>
                                          </p:stCondLst>
                                        </p:cTn>
                                        <p:tgtEl>
                                          <p:spTgt spid="36"/>
                                        </p:tgtEl>
                                        <p:attrNameLst>
                                          <p:attrName>style.visibility</p:attrName>
                                        </p:attrNameLst>
                                      </p:cBhvr>
                                      <p:to>
                                        <p:strVal val="hidden"/>
                                      </p:to>
                                    </p:set>
                                  </p:childTnLst>
                                </p:cTn>
                              </p:par>
                            </p:childTnLst>
                          </p:cTn>
                        </p:par>
                        <p:par>
                          <p:cTn id="127" fill="hold">
                            <p:stCondLst>
                              <p:cond delay="500"/>
                            </p:stCondLst>
                            <p:childTnLst>
                              <p:par>
                                <p:cTn id="128" presetID="10" presetClass="exit" presetSubtype="0" fill="hold" grpId="1" nodeType="afterEffect">
                                  <p:stCondLst>
                                    <p:cond delay="0"/>
                                  </p:stCondLst>
                                  <p:childTnLst>
                                    <p:animEffect transition="out" filter="fade">
                                      <p:cBhvr>
                                        <p:cTn id="129" dur="500"/>
                                        <p:tgtEl>
                                          <p:spTgt spid="37"/>
                                        </p:tgtEl>
                                      </p:cBhvr>
                                    </p:animEffect>
                                    <p:set>
                                      <p:cBhvr>
                                        <p:cTn id="130" dur="1" fill="hold">
                                          <p:stCondLst>
                                            <p:cond delay="499"/>
                                          </p:stCondLst>
                                        </p:cTn>
                                        <p:tgtEl>
                                          <p:spTgt spid="37"/>
                                        </p:tgtEl>
                                        <p:attrNameLst>
                                          <p:attrName>style.visibility</p:attrName>
                                        </p:attrNameLst>
                                      </p:cBhvr>
                                      <p:to>
                                        <p:strVal val="hidden"/>
                                      </p:to>
                                    </p:set>
                                  </p:childTnLst>
                                </p:cTn>
                              </p:par>
                            </p:childTnLst>
                          </p:cTn>
                        </p:par>
                        <p:par>
                          <p:cTn id="131" fill="hold">
                            <p:stCondLst>
                              <p:cond delay="1000"/>
                            </p:stCondLst>
                            <p:childTnLst>
                              <p:par>
                                <p:cTn id="132" presetID="10" presetClass="exit" presetSubtype="0" fill="hold" grpId="1" nodeType="afterEffect">
                                  <p:stCondLst>
                                    <p:cond delay="0"/>
                                  </p:stCondLst>
                                  <p:childTnLst>
                                    <p:animEffect transition="out" filter="fade">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childTnLst>
                          </p:cTn>
                        </p:par>
                        <p:par>
                          <p:cTn id="135" fill="hold">
                            <p:stCondLst>
                              <p:cond delay="1500"/>
                            </p:stCondLst>
                            <p:childTnLst>
                              <p:par>
                                <p:cTn id="136" presetID="10" presetClass="exit" presetSubtype="0" fill="hold" grpId="1" nodeType="afterEffect">
                                  <p:stCondLst>
                                    <p:cond delay="0"/>
                                  </p:stCondLst>
                                  <p:childTnLst>
                                    <p:animEffect transition="out" filter="fade">
                                      <p:cBhvr>
                                        <p:cTn id="137" dur="500"/>
                                        <p:tgtEl>
                                          <p:spTgt spid="39"/>
                                        </p:tgtEl>
                                      </p:cBhvr>
                                    </p:animEffect>
                                    <p:set>
                                      <p:cBhvr>
                                        <p:cTn id="138" dur="1" fill="hold">
                                          <p:stCondLst>
                                            <p:cond delay="499"/>
                                          </p:stCondLst>
                                        </p:cTn>
                                        <p:tgtEl>
                                          <p:spTgt spid="39"/>
                                        </p:tgtEl>
                                        <p:attrNameLst>
                                          <p:attrName>style.visibility</p:attrName>
                                        </p:attrNameLst>
                                      </p:cBhvr>
                                      <p:to>
                                        <p:strVal val="hidden"/>
                                      </p:to>
                                    </p:set>
                                  </p:childTnLst>
                                </p:cTn>
                              </p:par>
                            </p:childTnLst>
                          </p:cTn>
                        </p:par>
                        <p:par>
                          <p:cTn id="139" fill="hold">
                            <p:stCondLst>
                              <p:cond delay="2000"/>
                            </p:stCondLst>
                            <p:childTnLst>
                              <p:par>
                                <p:cTn id="140" presetID="10" presetClass="exit" presetSubtype="0" fill="hold" grpId="1" nodeType="afterEffect">
                                  <p:stCondLst>
                                    <p:cond delay="0"/>
                                  </p:stCondLst>
                                  <p:childTnLst>
                                    <p:animEffect transition="out" filter="fade">
                                      <p:cBhvr>
                                        <p:cTn id="141" dur="500"/>
                                        <p:tgtEl>
                                          <p:spTgt spid="40"/>
                                        </p:tgtEl>
                                      </p:cBhvr>
                                    </p:animEffect>
                                    <p:set>
                                      <p:cBhvr>
                                        <p:cTn id="142" dur="1" fill="hold">
                                          <p:stCondLst>
                                            <p:cond delay="499"/>
                                          </p:stCondLst>
                                        </p:cTn>
                                        <p:tgtEl>
                                          <p:spTgt spid="40"/>
                                        </p:tgtEl>
                                        <p:attrNameLst>
                                          <p:attrName>style.visibility</p:attrName>
                                        </p:attrNameLst>
                                      </p:cBhvr>
                                      <p:to>
                                        <p:strVal val="hidden"/>
                                      </p:to>
                                    </p:set>
                                  </p:childTnLst>
                                </p:cTn>
                              </p:par>
                            </p:childTnLst>
                          </p:cTn>
                        </p:par>
                        <p:par>
                          <p:cTn id="143" fill="hold">
                            <p:stCondLst>
                              <p:cond delay="2500"/>
                            </p:stCondLst>
                            <p:childTnLst>
                              <p:par>
                                <p:cTn id="144" presetID="10" presetClass="exit" presetSubtype="0" fill="hold" grpId="1" nodeType="afterEffect">
                                  <p:stCondLst>
                                    <p:cond delay="0"/>
                                  </p:stCondLst>
                                  <p:childTnLst>
                                    <p:animEffect transition="out" filter="fade">
                                      <p:cBhvr>
                                        <p:cTn id="145" dur="500"/>
                                        <p:tgtEl>
                                          <p:spTgt spid="41"/>
                                        </p:tgtEl>
                                      </p:cBhvr>
                                    </p:animEffect>
                                    <p:set>
                                      <p:cBhvr>
                                        <p:cTn id="14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7" grpId="0" animBg="1"/>
      <p:bldP spid="18" grpId="0" animBg="1"/>
      <p:bldP spid="19" grpId="0" animBg="1"/>
      <p:bldP spid="20" grpId="0" animBg="1"/>
      <p:bldP spid="21" grpId="0" animBg="1"/>
      <p:bldP spid="25" grpId="0"/>
      <p:bldP spid="26" grpId="0"/>
      <p:bldP spid="27" grpId="0"/>
      <p:bldP spid="28" grpId="0"/>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A612-1946-47CD-B764-6F8875494508}"/>
              </a:ext>
            </a:extLst>
          </p:cNvPr>
          <p:cNvSpPr>
            <a:spLocks noGrp="1"/>
          </p:cNvSpPr>
          <p:nvPr>
            <p:ph type="title"/>
          </p:nvPr>
        </p:nvSpPr>
        <p:spPr/>
        <p:txBody>
          <a:bodyPr/>
          <a:lstStyle/>
          <a:p>
            <a:r>
              <a:rPr lang="en-US"/>
              <a:t>Pendaftaran </a:t>
            </a:r>
            <a:r>
              <a:rPr lang="en-US" i="1"/>
              <a:t>Node</a:t>
            </a:r>
            <a:endParaRPr lang="id-ID"/>
          </a:p>
        </p:txBody>
      </p:sp>
      <p:sp>
        <p:nvSpPr>
          <p:cNvPr id="3" name="Text Placeholder 2">
            <a:extLst>
              <a:ext uri="{FF2B5EF4-FFF2-40B4-BE49-F238E27FC236}">
                <a16:creationId xmlns:a16="http://schemas.microsoft.com/office/drawing/2014/main" id="{6CC57814-8E16-4E80-8572-30BDBDD87039}"/>
              </a:ext>
            </a:extLst>
          </p:cNvPr>
          <p:cNvSpPr>
            <a:spLocks noGrp="1"/>
          </p:cNvSpPr>
          <p:nvPr>
            <p:ph type="body" sz="quarter" idx="10"/>
          </p:nvPr>
        </p:nvSpPr>
        <p:spPr/>
        <p:txBody>
          <a:bodyPr>
            <a:normAutofit/>
          </a:bodyPr>
          <a:lstStyle/>
          <a:p>
            <a:r>
              <a:rPr lang="id-ID"/>
              <a:t>Pada ilustrasi BFS, node didaftarkan ke dalam </a:t>
            </a:r>
            <a:r>
              <a:rPr lang="en-US"/>
              <a:t>struktur data Q</a:t>
            </a:r>
            <a:r>
              <a:rPr lang="id-ID"/>
              <a:t>ueue mengikuti arah jarum jam dimulai dari jam 12:00. Prilaku ini dipilih</a:t>
            </a:r>
            <a:r>
              <a:rPr lang="en-US"/>
              <a:t> </a:t>
            </a:r>
            <a:r>
              <a:rPr lang="id-ID"/>
              <a:t>untuk keperluan kulia</a:t>
            </a:r>
            <a:r>
              <a:rPr lang="en-US"/>
              <a:t>h dan memperkenalkan pola yang bisa digunakan ketika membuat program dengan struktur graf. </a:t>
            </a:r>
          </a:p>
        </p:txBody>
      </p:sp>
      <p:sp>
        <p:nvSpPr>
          <p:cNvPr id="4" name="Oval 3">
            <a:extLst>
              <a:ext uri="{FF2B5EF4-FFF2-40B4-BE49-F238E27FC236}">
                <a16:creationId xmlns:a16="http://schemas.microsoft.com/office/drawing/2014/main" id="{4819D1FA-DE20-4126-BE0F-03FC7227D65A}"/>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68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D0F6-C992-44EA-BE38-B3CD0AC26647}"/>
              </a:ext>
            </a:extLst>
          </p:cNvPr>
          <p:cNvSpPr>
            <a:spLocks noGrp="1"/>
          </p:cNvSpPr>
          <p:nvPr>
            <p:ph type="title"/>
          </p:nvPr>
        </p:nvSpPr>
        <p:spPr/>
        <p:txBody>
          <a:bodyPr/>
          <a:lstStyle/>
          <a:p>
            <a:r>
              <a:rPr lang="en-US"/>
              <a:t>3</a:t>
            </a:r>
            <a:endParaRPr lang="id-ID"/>
          </a:p>
        </p:txBody>
      </p:sp>
      <p:sp>
        <p:nvSpPr>
          <p:cNvPr id="3" name="Text Placeholder 2">
            <a:extLst>
              <a:ext uri="{FF2B5EF4-FFF2-40B4-BE49-F238E27FC236}">
                <a16:creationId xmlns:a16="http://schemas.microsoft.com/office/drawing/2014/main" id="{EF5A04BE-76C3-413B-BA86-8176FE9C27DB}"/>
              </a:ext>
            </a:extLst>
          </p:cNvPr>
          <p:cNvSpPr>
            <a:spLocks noGrp="1"/>
          </p:cNvSpPr>
          <p:nvPr>
            <p:ph type="body" sz="quarter" idx="11"/>
          </p:nvPr>
        </p:nvSpPr>
        <p:spPr>
          <a:xfrm>
            <a:off x="274320" y="3749040"/>
            <a:ext cx="8595360" cy="1463040"/>
          </a:xfrm>
        </p:spPr>
        <p:txBody>
          <a:bodyPr/>
          <a:lstStyle/>
          <a:p>
            <a:r>
              <a:rPr lang="id-ID"/>
              <a:t>Dengan menggunakan BFS, bagaimana urutan </a:t>
            </a:r>
            <a:r>
              <a:rPr lang="id-ID" i="1"/>
              <a:t>vertice</a:t>
            </a:r>
            <a:r>
              <a:rPr lang="id-ID"/>
              <a:t> yang dilewati jika dimulai dari </a:t>
            </a:r>
            <a:r>
              <a:rPr lang="id-ID" i="1"/>
              <a:t>node</a:t>
            </a:r>
            <a:r>
              <a:rPr lang="id-ID"/>
              <a:t> </a:t>
            </a:r>
            <a:r>
              <a:rPr lang="en-US"/>
              <a:t>R</a:t>
            </a:r>
            <a:r>
              <a:rPr lang="id-ID"/>
              <a:t>?</a:t>
            </a:r>
          </a:p>
        </p:txBody>
      </p:sp>
      <p:sp>
        <p:nvSpPr>
          <p:cNvPr id="13" name="Oval 12">
            <a:extLst>
              <a:ext uri="{FF2B5EF4-FFF2-40B4-BE49-F238E27FC236}">
                <a16:creationId xmlns:a16="http://schemas.microsoft.com/office/drawing/2014/main" id="{65143E61-9E5D-436A-A667-69813154B873}"/>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5EB633A-6626-462A-BEF0-81D65026768D}"/>
              </a:ext>
            </a:extLst>
          </p:cNvPr>
          <p:cNvSpPr/>
          <p:nvPr/>
        </p:nvSpPr>
        <p:spPr>
          <a:xfrm>
            <a:off x="2926080" y="118872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Q</a:t>
            </a:r>
          </a:p>
        </p:txBody>
      </p:sp>
      <p:sp>
        <p:nvSpPr>
          <p:cNvPr id="15" name="Oval 14">
            <a:extLst>
              <a:ext uri="{FF2B5EF4-FFF2-40B4-BE49-F238E27FC236}">
                <a16:creationId xmlns:a16="http://schemas.microsoft.com/office/drawing/2014/main" id="{446B2A17-D53D-4B60-983B-0240727AA172}"/>
              </a:ext>
            </a:extLst>
          </p:cNvPr>
          <p:cNvSpPr/>
          <p:nvPr/>
        </p:nvSpPr>
        <p:spPr>
          <a:xfrm>
            <a:off x="1463040" y="201168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P</a:t>
            </a:r>
          </a:p>
        </p:txBody>
      </p:sp>
      <p:sp>
        <p:nvSpPr>
          <p:cNvPr id="16" name="Oval 15">
            <a:extLst>
              <a:ext uri="{FF2B5EF4-FFF2-40B4-BE49-F238E27FC236}">
                <a16:creationId xmlns:a16="http://schemas.microsoft.com/office/drawing/2014/main" id="{86B5F90F-CE09-4487-985F-BD2CF6453E3E}"/>
              </a:ext>
            </a:extLst>
          </p:cNvPr>
          <p:cNvSpPr/>
          <p:nvPr/>
        </p:nvSpPr>
        <p:spPr>
          <a:xfrm>
            <a:off x="2926080" y="2834640"/>
            <a:ext cx="548640" cy="548640"/>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R</a:t>
            </a:r>
          </a:p>
        </p:txBody>
      </p:sp>
      <p:sp>
        <p:nvSpPr>
          <p:cNvPr id="17" name="Oval 16">
            <a:extLst>
              <a:ext uri="{FF2B5EF4-FFF2-40B4-BE49-F238E27FC236}">
                <a16:creationId xmlns:a16="http://schemas.microsoft.com/office/drawing/2014/main" id="{6BEADCD7-7DE7-40A7-A05C-CD1F817ED476}"/>
              </a:ext>
            </a:extLst>
          </p:cNvPr>
          <p:cNvSpPr/>
          <p:nvPr/>
        </p:nvSpPr>
        <p:spPr>
          <a:xfrm>
            <a:off x="4389120" y="2011680"/>
            <a:ext cx="548640" cy="548640"/>
          </a:xfrm>
          <a:prstGeom prst="ellipse">
            <a:avLst/>
          </a:prstGeom>
          <a:solidFill>
            <a:srgbClr val="2F424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S</a:t>
            </a:r>
          </a:p>
        </p:txBody>
      </p:sp>
      <p:cxnSp>
        <p:nvCxnSpPr>
          <p:cNvPr id="18" name="Straight Connector 17">
            <a:extLst>
              <a:ext uri="{FF2B5EF4-FFF2-40B4-BE49-F238E27FC236}">
                <a16:creationId xmlns:a16="http://schemas.microsoft.com/office/drawing/2014/main" id="{F37EA60C-64D2-462A-9E5C-70CA08153D93}"/>
              </a:ext>
            </a:extLst>
          </p:cNvPr>
          <p:cNvCxnSpPr>
            <a:cxnSpLocks/>
            <a:stCxn id="15" idx="0"/>
            <a:endCxn id="14" idx="1"/>
          </p:cNvCxnSpPr>
          <p:nvPr/>
        </p:nvCxnSpPr>
        <p:spPr>
          <a:xfrm flipV="1">
            <a:off x="1737360" y="1269066"/>
            <a:ext cx="1269066" cy="74261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EFA1AB-883B-4770-B9C4-C9C0F22326B9}"/>
              </a:ext>
            </a:extLst>
          </p:cNvPr>
          <p:cNvCxnSpPr>
            <a:cxnSpLocks/>
            <a:stCxn id="14" idx="7"/>
            <a:endCxn id="17" idx="0"/>
          </p:cNvCxnSpPr>
          <p:nvPr/>
        </p:nvCxnSpPr>
        <p:spPr>
          <a:xfrm>
            <a:off x="3394374" y="1269066"/>
            <a:ext cx="1269066" cy="74261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718522-0BC6-4B11-A8B4-A6C46148E05D}"/>
              </a:ext>
            </a:extLst>
          </p:cNvPr>
          <p:cNvCxnSpPr>
            <a:cxnSpLocks/>
            <a:stCxn id="16" idx="1"/>
            <a:endCxn id="15" idx="6"/>
          </p:cNvCxnSpPr>
          <p:nvPr/>
        </p:nvCxnSpPr>
        <p:spPr>
          <a:xfrm flipH="1" flipV="1">
            <a:off x="2011680" y="2286000"/>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9B3437-929C-423F-94A6-F2B9B332769E}"/>
              </a:ext>
            </a:extLst>
          </p:cNvPr>
          <p:cNvCxnSpPr>
            <a:cxnSpLocks/>
            <a:stCxn id="23" idx="3"/>
            <a:endCxn id="16" idx="5"/>
          </p:cNvCxnSpPr>
          <p:nvPr/>
        </p:nvCxnSpPr>
        <p:spPr>
          <a:xfrm flipH="1">
            <a:off x="3394374" y="3302934"/>
            <a:ext cx="2538132" cy="0"/>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EDA8F57-048E-42F9-9DFA-D6C8D95A7AED}"/>
              </a:ext>
            </a:extLst>
          </p:cNvPr>
          <p:cNvSpPr/>
          <p:nvPr/>
        </p:nvSpPr>
        <p:spPr>
          <a:xfrm>
            <a:off x="5852160" y="164592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T</a:t>
            </a:r>
          </a:p>
        </p:txBody>
      </p:sp>
      <p:sp>
        <p:nvSpPr>
          <p:cNvPr id="23" name="Oval 22">
            <a:extLst>
              <a:ext uri="{FF2B5EF4-FFF2-40B4-BE49-F238E27FC236}">
                <a16:creationId xmlns:a16="http://schemas.microsoft.com/office/drawing/2014/main" id="{26FCCDFB-7466-48D2-9500-11F5B20FBACC}"/>
              </a:ext>
            </a:extLst>
          </p:cNvPr>
          <p:cNvSpPr/>
          <p:nvPr/>
        </p:nvSpPr>
        <p:spPr>
          <a:xfrm>
            <a:off x="5852160" y="283464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U</a:t>
            </a:r>
          </a:p>
        </p:txBody>
      </p:sp>
      <p:cxnSp>
        <p:nvCxnSpPr>
          <p:cNvPr id="24" name="Straight Connector 23">
            <a:extLst>
              <a:ext uri="{FF2B5EF4-FFF2-40B4-BE49-F238E27FC236}">
                <a16:creationId xmlns:a16="http://schemas.microsoft.com/office/drawing/2014/main" id="{0753099E-53ED-406A-A362-50ABA03B01F4}"/>
              </a:ext>
            </a:extLst>
          </p:cNvPr>
          <p:cNvCxnSpPr>
            <a:cxnSpLocks/>
            <a:stCxn id="16" idx="1"/>
            <a:endCxn id="14" idx="3"/>
          </p:cNvCxnSpPr>
          <p:nvPr/>
        </p:nvCxnSpPr>
        <p:spPr>
          <a:xfrm flipV="1">
            <a:off x="3006426" y="1657014"/>
            <a:ext cx="0" cy="12579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355EF9-FC60-48E1-837F-F8C95BE93719}"/>
              </a:ext>
            </a:extLst>
          </p:cNvPr>
          <p:cNvCxnSpPr>
            <a:cxnSpLocks/>
            <a:stCxn id="14" idx="5"/>
            <a:endCxn id="16" idx="7"/>
          </p:cNvCxnSpPr>
          <p:nvPr/>
        </p:nvCxnSpPr>
        <p:spPr>
          <a:xfrm>
            <a:off x="3394374" y="1657014"/>
            <a:ext cx="0" cy="12579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4AB33E-4ACB-428B-9579-CE62636F3499}"/>
              </a:ext>
            </a:extLst>
          </p:cNvPr>
          <p:cNvCxnSpPr>
            <a:cxnSpLocks/>
            <a:stCxn id="17" idx="6"/>
            <a:endCxn id="23" idx="1"/>
          </p:cNvCxnSpPr>
          <p:nvPr/>
        </p:nvCxnSpPr>
        <p:spPr>
          <a:xfrm>
            <a:off x="4937760" y="2286000"/>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81C46-7109-4145-B9D3-2A80140ADF8C}"/>
              </a:ext>
            </a:extLst>
          </p:cNvPr>
          <p:cNvCxnSpPr>
            <a:cxnSpLocks/>
            <a:stCxn id="23" idx="1"/>
            <a:endCxn id="22" idx="3"/>
          </p:cNvCxnSpPr>
          <p:nvPr/>
        </p:nvCxnSpPr>
        <p:spPr>
          <a:xfrm flipV="1">
            <a:off x="5932506" y="2114214"/>
            <a:ext cx="0" cy="8007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D4A1E2-7C45-4BB8-B5E9-CFF9C603389E}"/>
              </a:ext>
            </a:extLst>
          </p:cNvPr>
          <p:cNvCxnSpPr>
            <a:cxnSpLocks/>
            <a:stCxn id="22" idx="5"/>
            <a:endCxn id="23" idx="7"/>
          </p:cNvCxnSpPr>
          <p:nvPr/>
        </p:nvCxnSpPr>
        <p:spPr>
          <a:xfrm>
            <a:off x="6320454" y="2114214"/>
            <a:ext cx="0" cy="8007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ADA310-0044-4BD0-BC24-EC78D9109F5D}"/>
              </a:ext>
            </a:extLst>
          </p:cNvPr>
          <p:cNvCxnSpPr>
            <a:cxnSpLocks/>
            <a:stCxn id="17" idx="2"/>
            <a:endCxn id="14" idx="5"/>
          </p:cNvCxnSpPr>
          <p:nvPr/>
        </p:nvCxnSpPr>
        <p:spPr>
          <a:xfrm flipH="1" flipV="1">
            <a:off x="3394374" y="1657014"/>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3748DCC-B192-4E40-AEFC-87B16A4954DD}"/>
              </a:ext>
            </a:extLst>
          </p:cNvPr>
          <p:cNvCxnSpPr>
            <a:cxnSpLocks/>
            <a:stCxn id="14" idx="3"/>
            <a:endCxn id="15" idx="6"/>
          </p:cNvCxnSpPr>
          <p:nvPr/>
        </p:nvCxnSpPr>
        <p:spPr>
          <a:xfrm flipH="1">
            <a:off x="2011680" y="1657014"/>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1C7E0A-634B-42B1-ACBD-12136EA24F4C}"/>
              </a:ext>
            </a:extLst>
          </p:cNvPr>
          <p:cNvCxnSpPr>
            <a:cxnSpLocks/>
            <a:stCxn id="15" idx="4"/>
            <a:endCxn id="16" idx="3"/>
          </p:cNvCxnSpPr>
          <p:nvPr/>
        </p:nvCxnSpPr>
        <p:spPr>
          <a:xfrm>
            <a:off x="1737360" y="2560320"/>
            <a:ext cx="1269066" cy="74261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07687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EEFE-CD12-4FBB-8937-8D6E62D3D9CC}"/>
              </a:ext>
            </a:extLst>
          </p:cNvPr>
          <p:cNvSpPr>
            <a:spLocks noGrp="1"/>
          </p:cNvSpPr>
          <p:nvPr>
            <p:ph type="title"/>
          </p:nvPr>
        </p:nvSpPr>
        <p:spPr/>
        <p:txBody>
          <a:bodyPr/>
          <a:lstStyle/>
          <a:p>
            <a:r>
              <a:rPr lang="id-ID"/>
              <a:t>D</a:t>
            </a:r>
            <a:r>
              <a:rPr lang="en-US"/>
              <a:t>e</a:t>
            </a:r>
            <a:r>
              <a:rPr lang="id-ID"/>
              <a:t>pth First Search</a:t>
            </a:r>
          </a:p>
        </p:txBody>
      </p:sp>
    </p:spTree>
    <p:extLst>
      <p:ext uri="{BB962C8B-B14F-4D97-AF65-F5344CB8AC3E}">
        <p14:creationId xmlns:p14="http://schemas.microsoft.com/office/powerpoint/2010/main" val="2167448526"/>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709F-D364-4945-935A-F8E601367166}"/>
              </a:ext>
            </a:extLst>
          </p:cNvPr>
          <p:cNvSpPr>
            <a:spLocks noGrp="1"/>
          </p:cNvSpPr>
          <p:nvPr>
            <p:ph type="title"/>
          </p:nvPr>
        </p:nvSpPr>
        <p:spPr/>
        <p:txBody>
          <a:bodyPr/>
          <a:lstStyle/>
          <a:p>
            <a:r>
              <a:rPr lang="id-ID"/>
              <a:t>Depth First Search (DFS)</a:t>
            </a:r>
          </a:p>
        </p:txBody>
      </p:sp>
      <p:sp>
        <p:nvSpPr>
          <p:cNvPr id="3" name="Text Placeholder 2">
            <a:extLst>
              <a:ext uri="{FF2B5EF4-FFF2-40B4-BE49-F238E27FC236}">
                <a16:creationId xmlns:a16="http://schemas.microsoft.com/office/drawing/2014/main" id="{2B7E4211-A25B-41FC-AF9E-9C8AED126ED3}"/>
              </a:ext>
            </a:extLst>
          </p:cNvPr>
          <p:cNvSpPr>
            <a:spLocks noGrp="1"/>
          </p:cNvSpPr>
          <p:nvPr>
            <p:ph type="body" sz="quarter" idx="10"/>
          </p:nvPr>
        </p:nvSpPr>
        <p:spPr/>
        <p:txBody>
          <a:bodyPr/>
          <a:lstStyle/>
          <a:p>
            <a:r>
              <a:rPr lang="id-ID"/>
              <a:t>Sebuah algoritma untuk mengelilingi sebuah graf </a:t>
            </a:r>
            <a:r>
              <a:rPr lang="en-US"/>
              <a:t>dengan cara </a:t>
            </a:r>
            <a:r>
              <a:rPr lang="id-ID"/>
              <a:t>mengunjungi seluruh </a:t>
            </a:r>
            <a:r>
              <a:rPr lang="id-ID" i="1"/>
              <a:t>node</a:t>
            </a:r>
            <a:r>
              <a:rPr lang="id-ID"/>
              <a:t> yang terhubung dengan salah satu </a:t>
            </a:r>
            <a:r>
              <a:rPr lang="id-ID" i="1"/>
              <a:t>vertice</a:t>
            </a:r>
            <a:r>
              <a:rPr lang="id-ID"/>
              <a:t> terdekat</a:t>
            </a:r>
            <a:r>
              <a:rPr lang="en-US"/>
              <a:t> terlebih dahulu</a:t>
            </a:r>
            <a:r>
              <a:rPr lang="id-ID"/>
              <a:t>. Setiap </a:t>
            </a:r>
            <a:r>
              <a:rPr lang="id-ID" i="1"/>
              <a:t>node</a:t>
            </a:r>
            <a:r>
              <a:rPr lang="id-ID"/>
              <a:t> yang sudah dilewati akan ditandai, dan struktur data </a:t>
            </a:r>
            <a:r>
              <a:rPr lang="en-US"/>
              <a:t>S</a:t>
            </a:r>
            <a:r>
              <a:rPr lang="id-ID"/>
              <a:t>tack digunakan untuk mengingat urutan pengunjungan.</a:t>
            </a:r>
          </a:p>
        </p:txBody>
      </p:sp>
      <p:sp>
        <p:nvSpPr>
          <p:cNvPr id="4" name="Text Placeholder 3">
            <a:extLst>
              <a:ext uri="{FF2B5EF4-FFF2-40B4-BE49-F238E27FC236}">
                <a16:creationId xmlns:a16="http://schemas.microsoft.com/office/drawing/2014/main" id="{5529E697-D572-493F-B61E-74B30AB4D57F}"/>
              </a:ext>
            </a:extLst>
          </p:cNvPr>
          <p:cNvSpPr>
            <a:spLocks noGrp="1"/>
          </p:cNvSpPr>
          <p:nvPr>
            <p:ph type="body" sz="quarter" idx="11"/>
          </p:nvPr>
        </p:nvSpPr>
        <p:spPr/>
        <p:txBody>
          <a:bodyPr/>
          <a:lstStyle/>
          <a:p>
            <a:r>
              <a:rPr lang="id-ID"/>
              <a:t>https://www.tutorialspoint.com/data_structures_algorithms/depth_first_traversal.htm</a:t>
            </a:r>
          </a:p>
        </p:txBody>
      </p:sp>
    </p:spTree>
    <p:extLst>
      <p:ext uri="{BB962C8B-B14F-4D97-AF65-F5344CB8AC3E}">
        <p14:creationId xmlns:p14="http://schemas.microsoft.com/office/powerpoint/2010/main" val="250400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586E-2866-4B8A-B166-B73F4BA104CA}"/>
              </a:ext>
            </a:extLst>
          </p:cNvPr>
          <p:cNvSpPr>
            <a:spLocks noGrp="1"/>
          </p:cNvSpPr>
          <p:nvPr>
            <p:ph type="title"/>
          </p:nvPr>
        </p:nvSpPr>
        <p:spPr/>
        <p:txBody>
          <a:bodyPr/>
          <a:lstStyle/>
          <a:p>
            <a:r>
              <a:rPr lang="id-ID"/>
              <a:t>Ilustrasi </a:t>
            </a:r>
            <a:r>
              <a:rPr lang="en-US"/>
              <a:t>D</a:t>
            </a:r>
            <a:r>
              <a:rPr lang="id-ID"/>
              <a:t>FS</a:t>
            </a:r>
          </a:p>
        </p:txBody>
      </p:sp>
      <p:sp>
        <p:nvSpPr>
          <p:cNvPr id="6" name="Oval 5">
            <a:extLst>
              <a:ext uri="{FF2B5EF4-FFF2-40B4-BE49-F238E27FC236}">
                <a16:creationId xmlns:a16="http://schemas.microsoft.com/office/drawing/2014/main" id="{EF2D119C-2573-4A5E-9E94-E9D7EFAFC8A0}"/>
              </a:ext>
            </a:extLst>
          </p:cNvPr>
          <p:cNvSpPr/>
          <p:nvPr/>
        </p:nvSpPr>
        <p:spPr>
          <a:xfrm>
            <a:off x="6400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A</a:t>
            </a:r>
          </a:p>
        </p:txBody>
      </p:sp>
      <p:sp>
        <p:nvSpPr>
          <p:cNvPr id="7" name="Oval 6">
            <a:extLst>
              <a:ext uri="{FF2B5EF4-FFF2-40B4-BE49-F238E27FC236}">
                <a16:creationId xmlns:a16="http://schemas.microsoft.com/office/drawing/2014/main" id="{866FCEAD-3B59-4069-8C9A-7A50D31B9CC3}"/>
              </a:ext>
            </a:extLst>
          </p:cNvPr>
          <p:cNvSpPr/>
          <p:nvPr/>
        </p:nvSpPr>
        <p:spPr>
          <a:xfrm>
            <a:off x="24688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B</a:t>
            </a:r>
          </a:p>
        </p:txBody>
      </p:sp>
      <p:sp>
        <p:nvSpPr>
          <p:cNvPr id="8" name="Oval 7">
            <a:extLst>
              <a:ext uri="{FF2B5EF4-FFF2-40B4-BE49-F238E27FC236}">
                <a16:creationId xmlns:a16="http://schemas.microsoft.com/office/drawing/2014/main" id="{D96CC294-4072-426E-8EC2-DBE4E69CE109}"/>
              </a:ext>
            </a:extLst>
          </p:cNvPr>
          <p:cNvSpPr/>
          <p:nvPr/>
        </p:nvSpPr>
        <p:spPr>
          <a:xfrm>
            <a:off x="3383280" y="347472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E</a:t>
            </a:r>
          </a:p>
        </p:txBody>
      </p:sp>
      <p:sp>
        <p:nvSpPr>
          <p:cNvPr id="9" name="Oval 8">
            <a:extLst>
              <a:ext uri="{FF2B5EF4-FFF2-40B4-BE49-F238E27FC236}">
                <a16:creationId xmlns:a16="http://schemas.microsoft.com/office/drawing/2014/main" id="{D2937B29-373F-41A3-A61B-FB6BDB01EE50}"/>
              </a:ext>
            </a:extLst>
          </p:cNvPr>
          <p:cNvSpPr/>
          <p:nvPr/>
        </p:nvSpPr>
        <p:spPr>
          <a:xfrm>
            <a:off x="1554480" y="347472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C</a:t>
            </a:r>
          </a:p>
        </p:txBody>
      </p:sp>
      <p:cxnSp>
        <p:nvCxnSpPr>
          <p:cNvPr id="10" name="Straight Connector 9">
            <a:extLst>
              <a:ext uri="{FF2B5EF4-FFF2-40B4-BE49-F238E27FC236}">
                <a16:creationId xmlns:a16="http://schemas.microsoft.com/office/drawing/2014/main" id="{4D961891-10AC-46F6-9CCE-EDD79250CF26}"/>
              </a:ext>
            </a:extLst>
          </p:cNvPr>
          <p:cNvCxnSpPr>
            <a:stCxn id="6" idx="6"/>
            <a:endCxn id="7" idx="2"/>
          </p:cNvCxnSpPr>
          <p:nvPr/>
        </p:nvCxnSpPr>
        <p:spPr>
          <a:xfrm>
            <a:off x="1097280" y="269748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BE37EE-8431-4E91-8EE3-6CCFA0FADC47}"/>
              </a:ext>
            </a:extLst>
          </p:cNvPr>
          <p:cNvCxnSpPr>
            <a:cxnSpLocks/>
            <a:stCxn id="6" idx="5"/>
            <a:endCxn id="9" idx="1"/>
          </p:cNvCxnSpPr>
          <p:nvPr/>
        </p:nvCxnSpPr>
        <p:spPr>
          <a:xfrm>
            <a:off x="1030325" y="2859125"/>
            <a:ext cx="591110" cy="68255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E7B83C-2590-41AE-B4F8-CFFB89C34AD6}"/>
              </a:ext>
            </a:extLst>
          </p:cNvPr>
          <p:cNvCxnSpPr>
            <a:cxnSpLocks/>
            <a:stCxn id="7" idx="3"/>
            <a:endCxn id="9" idx="7"/>
          </p:cNvCxnSpPr>
          <p:nvPr/>
        </p:nvCxnSpPr>
        <p:spPr>
          <a:xfrm flipH="1">
            <a:off x="1944725" y="2859125"/>
            <a:ext cx="591110" cy="68255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84C636-D720-4E3E-AFC1-5B4A02C3A9CF}"/>
              </a:ext>
            </a:extLst>
          </p:cNvPr>
          <p:cNvCxnSpPr>
            <a:cxnSpLocks/>
            <a:stCxn id="7" idx="5"/>
            <a:endCxn id="8" idx="1"/>
          </p:cNvCxnSpPr>
          <p:nvPr/>
        </p:nvCxnSpPr>
        <p:spPr>
          <a:xfrm>
            <a:off x="2859125" y="2859125"/>
            <a:ext cx="591110" cy="68255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D00A42-458D-4F74-9278-12284E4CFC5A}"/>
              </a:ext>
            </a:extLst>
          </p:cNvPr>
          <p:cNvCxnSpPr>
            <a:cxnSpLocks/>
            <a:stCxn id="9" idx="6"/>
            <a:endCxn id="8" idx="2"/>
          </p:cNvCxnSpPr>
          <p:nvPr/>
        </p:nvCxnSpPr>
        <p:spPr>
          <a:xfrm>
            <a:off x="2011680" y="370332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4E0C1F0-FF48-48E4-B3E5-DD6CD2031D7F}"/>
              </a:ext>
            </a:extLst>
          </p:cNvPr>
          <p:cNvSpPr/>
          <p:nvPr/>
        </p:nvSpPr>
        <p:spPr>
          <a:xfrm>
            <a:off x="4297680" y="2468880"/>
            <a:ext cx="457200" cy="45720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D</a:t>
            </a:r>
          </a:p>
        </p:txBody>
      </p:sp>
      <p:cxnSp>
        <p:nvCxnSpPr>
          <p:cNvPr id="16" name="Straight Connector 15">
            <a:extLst>
              <a:ext uri="{FF2B5EF4-FFF2-40B4-BE49-F238E27FC236}">
                <a16:creationId xmlns:a16="http://schemas.microsoft.com/office/drawing/2014/main" id="{1451C366-49B8-4885-8B5F-82998EF28CC9}"/>
              </a:ext>
            </a:extLst>
          </p:cNvPr>
          <p:cNvCxnSpPr>
            <a:cxnSpLocks/>
            <a:stCxn id="7" idx="6"/>
            <a:endCxn id="15" idx="2"/>
          </p:cNvCxnSpPr>
          <p:nvPr/>
        </p:nvCxnSpPr>
        <p:spPr>
          <a:xfrm>
            <a:off x="2926080" y="2697480"/>
            <a:ext cx="137160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17319DD5-1CA9-4E68-AE14-F85E4FE3C1AE}"/>
              </a:ext>
            </a:extLst>
          </p:cNvPr>
          <p:cNvGrpSpPr/>
          <p:nvPr/>
        </p:nvGrpSpPr>
        <p:grpSpPr>
          <a:xfrm>
            <a:off x="457200" y="1645920"/>
            <a:ext cx="822960" cy="731520"/>
            <a:chOff x="592070" y="1280160"/>
            <a:chExt cx="822960" cy="731520"/>
          </a:xfrm>
        </p:grpSpPr>
        <p:sp>
          <p:nvSpPr>
            <p:cNvPr id="24" name="TextBox 23">
              <a:extLst>
                <a:ext uri="{FF2B5EF4-FFF2-40B4-BE49-F238E27FC236}">
                  <a16:creationId xmlns:a16="http://schemas.microsoft.com/office/drawing/2014/main" id="{F30CCE78-28B0-4B4F-A93D-7CE8DC2CBAD4}"/>
                </a:ext>
              </a:extLst>
            </p:cNvPr>
            <p:cNvSpPr txBox="1"/>
            <p:nvPr/>
          </p:nvSpPr>
          <p:spPr>
            <a:xfrm>
              <a:off x="592070" y="1280160"/>
              <a:ext cx="822960" cy="369332"/>
            </a:xfrm>
            <a:prstGeom prst="rect">
              <a:avLst/>
            </a:prstGeom>
            <a:noFill/>
            <a:ln w="19050">
              <a:noFill/>
            </a:ln>
          </p:spPr>
          <p:txBody>
            <a:bodyPr wrap="none" rtlCol="0">
              <a:spAutoFit/>
            </a:bodyPr>
            <a:lstStyle/>
            <a:p>
              <a:pPr algn="ctr"/>
              <a:r>
                <a:rPr lang="en-US">
                  <a:solidFill>
                    <a:srgbClr val="2F424F"/>
                  </a:solidFill>
                  <a:latin typeface="Arial" panose="020B0604020202020204" pitchFamily="34" charset="0"/>
                  <a:cs typeface="Arial" panose="020B0604020202020204" pitchFamily="34" charset="0"/>
                </a:rPr>
                <a:t>mulai</a:t>
              </a:r>
            </a:p>
          </p:txBody>
        </p:sp>
        <p:sp>
          <p:nvSpPr>
            <p:cNvPr id="42" name="Arrow: Right 41">
              <a:extLst>
                <a:ext uri="{FF2B5EF4-FFF2-40B4-BE49-F238E27FC236}">
                  <a16:creationId xmlns:a16="http://schemas.microsoft.com/office/drawing/2014/main" id="{E1ECC536-7272-41B3-B485-12BEDF20C73B}"/>
                </a:ext>
              </a:extLst>
            </p:cNvPr>
            <p:cNvSpPr/>
            <p:nvPr/>
          </p:nvSpPr>
          <p:spPr>
            <a:xfrm rot="5400000">
              <a:off x="822960" y="1645920"/>
              <a:ext cx="365760" cy="365760"/>
            </a:xfrm>
            <a:prstGeom prst="rightArrow">
              <a:avLst>
                <a:gd name="adj1" fmla="val 50000"/>
                <a:gd name="adj2" fmla="val 80303"/>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rgbClr val="2F424F"/>
                </a:solidFill>
                <a:latin typeface="Arial" panose="020B0604020202020204" pitchFamily="34" charset="0"/>
                <a:cs typeface="Arial" panose="020B0604020202020204" pitchFamily="34" charset="0"/>
              </a:endParaRPr>
            </a:p>
          </p:txBody>
        </p:sp>
      </p:grpSp>
      <p:sp>
        <p:nvSpPr>
          <p:cNvPr id="54" name="Oval 53">
            <a:extLst>
              <a:ext uri="{FF2B5EF4-FFF2-40B4-BE49-F238E27FC236}">
                <a16:creationId xmlns:a16="http://schemas.microsoft.com/office/drawing/2014/main" id="{E961508D-9997-4E89-A82F-4E57E13BB96E}"/>
              </a:ext>
            </a:extLst>
          </p:cNvPr>
          <p:cNvSpPr/>
          <p:nvPr/>
        </p:nvSpPr>
        <p:spPr>
          <a:xfrm>
            <a:off x="3566159" y="4476636"/>
            <a:ext cx="2286000" cy="36576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2F424F"/>
                </a:solidFill>
                <a:latin typeface="Arial" panose="020B0604020202020204" pitchFamily="34" charset="0"/>
                <a:cs typeface="Arial" panose="020B0604020202020204" pitchFamily="34" charset="0"/>
              </a:rPr>
              <a:t>java.util.Stack</a:t>
            </a:r>
          </a:p>
        </p:txBody>
      </p:sp>
      <p:cxnSp>
        <p:nvCxnSpPr>
          <p:cNvPr id="55" name="Straight Arrow Connector 54">
            <a:extLst>
              <a:ext uri="{FF2B5EF4-FFF2-40B4-BE49-F238E27FC236}">
                <a16:creationId xmlns:a16="http://schemas.microsoft.com/office/drawing/2014/main" id="{4CC96827-E1A5-420F-B539-ECD33C5D4016}"/>
              </a:ext>
            </a:extLst>
          </p:cNvPr>
          <p:cNvCxnSpPr>
            <a:cxnSpLocks/>
          </p:cNvCxnSpPr>
          <p:nvPr/>
        </p:nvCxnSpPr>
        <p:spPr>
          <a:xfrm>
            <a:off x="5852159" y="4659516"/>
            <a:ext cx="457200" cy="926"/>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 Placeholder 19">
            <a:extLst>
              <a:ext uri="{FF2B5EF4-FFF2-40B4-BE49-F238E27FC236}">
                <a16:creationId xmlns:a16="http://schemas.microsoft.com/office/drawing/2014/main" id="{B9D38284-A45E-4286-99A7-DB93588CE61C}"/>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a:t>
            </a:r>
          </a:p>
        </p:txBody>
      </p:sp>
      <p:sp>
        <p:nvSpPr>
          <p:cNvPr id="70" name="Oval 69">
            <a:extLst>
              <a:ext uri="{FF2B5EF4-FFF2-40B4-BE49-F238E27FC236}">
                <a16:creationId xmlns:a16="http://schemas.microsoft.com/office/drawing/2014/main" id="{3F621B47-DF65-4370-8BB2-6DCB5E591E1D}"/>
              </a:ext>
            </a:extLst>
          </p:cNvPr>
          <p:cNvSpPr/>
          <p:nvPr/>
        </p:nvSpPr>
        <p:spPr>
          <a:xfrm>
            <a:off x="640080" y="246888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Arial" panose="020B0604020202020204" pitchFamily="34" charset="0"/>
                <a:cs typeface="Arial" panose="020B0604020202020204" pitchFamily="34" charset="0"/>
              </a:rPr>
              <a:t>A</a:t>
            </a:r>
          </a:p>
        </p:txBody>
      </p:sp>
      <p:sp>
        <p:nvSpPr>
          <p:cNvPr id="71" name="Oval 70">
            <a:extLst>
              <a:ext uri="{FF2B5EF4-FFF2-40B4-BE49-F238E27FC236}">
                <a16:creationId xmlns:a16="http://schemas.microsoft.com/office/drawing/2014/main" id="{E5CADDE1-CF72-4692-B7FF-1DC24F1881E0}"/>
              </a:ext>
            </a:extLst>
          </p:cNvPr>
          <p:cNvSpPr/>
          <p:nvPr/>
        </p:nvSpPr>
        <p:spPr>
          <a:xfrm>
            <a:off x="2468880" y="246888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Arial" panose="020B0604020202020204" pitchFamily="34" charset="0"/>
                <a:cs typeface="Arial" panose="020B0604020202020204" pitchFamily="34" charset="0"/>
              </a:rPr>
              <a:t>B</a:t>
            </a:r>
          </a:p>
        </p:txBody>
      </p:sp>
      <p:sp>
        <p:nvSpPr>
          <p:cNvPr id="72" name="Oval 71">
            <a:extLst>
              <a:ext uri="{FF2B5EF4-FFF2-40B4-BE49-F238E27FC236}">
                <a16:creationId xmlns:a16="http://schemas.microsoft.com/office/drawing/2014/main" id="{253EC130-4FF5-4427-9CCC-AC684BD8558C}"/>
              </a:ext>
            </a:extLst>
          </p:cNvPr>
          <p:cNvSpPr/>
          <p:nvPr/>
        </p:nvSpPr>
        <p:spPr>
          <a:xfrm>
            <a:off x="3383280" y="347472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Arial" panose="020B0604020202020204" pitchFamily="34" charset="0"/>
                <a:cs typeface="Arial" panose="020B0604020202020204" pitchFamily="34" charset="0"/>
              </a:rPr>
              <a:t>E</a:t>
            </a:r>
          </a:p>
        </p:txBody>
      </p:sp>
      <p:sp>
        <p:nvSpPr>
          <p:cNvPr id="73" name="Oval 72">
            <a:extLst>
              <a:ext uri="{FF2B5EF4-FFF2-40B4-BE49-F238E27FC236}">
                <a16:creationId xmlns:a16="http://schemas.microsoft.com/office/drawing/2014/main" id="{452A73C0-8CFC-4019-99E2-BE16B83CFDFC}"/>
              </a:ext>
            </a:extLst>
          </p:cNvPr>
          <p:cNvSpPr/>
          <p:nvPr/>
        </p:nvSpPr>
        <p:spPr>
          <a:xfrm>
            <a:off x="1554480" y="347472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Arial" panose="020B0604020202020204" pitchFamily="34" charset="0"/>
                <a:cs typeface="Arial" panose="020B0604020202020204" pitchFamily="34" charset="0"/>
              </a:rPr>
              <a:t>C</a:t>
            </a:r>
          </a:p>
        </p:txBody>
      </p:sp>
      <p:sp>
        <p:nvSpPr>
          <p:cNvPr id="74" name="Oval 73">
            <a:extLst>
              <a:ext uri="{FF2B5EF4-FFF2-40B4-BE49-F238E27FC236}">
                <a16:creationId xmlns:a16="http://schemas.microsoft.com/office/drawing/2014/main" id="{45DB5100-2F62-458F-97EF-DE93166ABE1A}"/>
              </a:ext>
            </a:extLst>
          </p:cNvPr>
          <p:cNvSpPr/>
          <p:nvPr/>
        </p:nvSpPr>
        <p:spPr>
          <a:xfrm>
            <a:off x="4297680" y="2468880"/>
            <a:ext cx="457200" cy="457200"/>
          </a:xfrm>
          <a:prstGeom prst="ellipse">
            <a:avLst/>
          </a:prstGeom>
          <a:solidFill>
            <a:srgbClr val="2F424F"/>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Arial" panose="020B0604020202020204" pitchFamily="34" charset="0"/>
                <a:cs typeface="Arial" panose="020B0604020202020204" pitchFamily="34" charset="0"/>
              </a:rPr>
              <a:t>D</a:t>
            </a:r>
          </a:p>
        </p:txBody>
      </p:sp>
      <p:sp>
        <p:nvSpPr>
          <p:cNvPr id="75" name="Text Placeholder 19">
            <a:extLst>
              <a:ext uri="{FF2B5EF4-FFF2-40B4-BE49-F238E27FC236}">
                <a16:creationId xmlns:a16="http://schemas.microsoft.com/office/drawing/2014/main" id="{4B18A7C1-8F54-45F2-A559-E73ED7319E14}"/>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atin typeface="Consolas" panose="020B0609020204030204" pitchFamily="49" charset="0"/>
              </a:rPr>
              <a:t>A, C</a:t>
            </a:r>
          </a:p>
        </p:txBody>
      </p:sp>
      <p:sp>
        <p:nvSpPr>
          <p:cNvPr id="76" name="Text Placeholder 19">
            <a:extLst>
              <a:ext uri="{FF2B5EF4-FFF2-40B4-BE49-F238E27FC236}">
                <a16:creationId xmlns:a16="http://schemas.microsoft.com/office/drawing/2014/main" id="{95809D90-BD1F-4E2F-8EAA-4B8129EA8B37}"/>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atin typeface="Consolas" panose="020B0609020204030204" pitchFamily="49" charset="0"/>
              </a:rPr>
              <a:t>A, C, E</a:t>
            </a:r>
          </a:p>
        </p:txBody>
      </p:sp>
      <p:sp>
        <p:nvSpPr>
          <p:cNvPr id="77" name="Text Placeholder 19">
            <a:extLst>
              <a:ext uri="{FF2B5EF4-FFF2-40B4-BE49-F238E27FC236}">
                <a16:creationId xmlns:a16="http://schemas.microsoft.com/office/drawing/2014/main" id="{981AB81A-031D-4DD4-BBF0-42868A466CD7}"/>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atin typeface="Consolas" panose="020B0609020204030204" pitchFamily="49" charset="0"/>
              </a:rPr>
              <a:t>A, C, E, B</a:t>
            </a:r>
          </a:p>
        </p:txBody>
      </p:sp>
      <p:sp>
        <p:nvSpPr>
          <p:cNvPr id="78" name="Text Placeholder 19">
            <a:extLst>
              <a:ext uri="{FF2B5EF4-FFF2-40B4-BE49-F238E27FC236}">
                <a16:creationId xmlns:a16="http://schemas.microsoft.com/office/drawing/2014/main" id="{468FCB9A-5FC1-479C-A07A-8EEDFEA3971B}"/>
              </a:ext>
            </a:extLst>
          </p:cNvPr>
          <p:cNvSpPr txBox="1">
            <a:spLocks/>
          </p:cNvSpPr>
          <p:nvPr/>
        </p:nvSpPr>
        <p:spPr>
          <a:xfrm>
            <a:off x="548640" y="566928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atin typeface="Consolas" panose="020B0609020204030204" pitchFamily="49" charset="0"/>
              </a:rPr>
              <a:t>A, C, E, B, D</a:t>
            </a:r>
          </a:p>
        </p:txBody>
      </p:sp>
      <p:sp>
        <p:nvSpPr>
          <p:cNvPr id="80" name="Rectangle 79">
            <a:extLst>
              <a:ext uri="{FF2B5EF4-FFF2-40B4-BE49-F238E27FC236}">
                <a16:creationId xmlns:a16="http://schemas.microsoft.com/office/drawing/2014/main" id="{3E216FB0-EE05-4E53-8281-556B14C711DC}"/>
              </a:ext>
            </a:extLst>
          </p:cNvPr>
          <p:cNvSpPr/>
          <p:nvPr/>
        </p:nvSpPr>
        <p:spPr>
          <a:xfrm>
            <a:off x="6309359" y="4443968"/>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sp>
        <p:nvSpPr>
          <p:cNvPr id="81" name="Rectangle 80">
            <a:extLst>
              <a:ext uri="{FF2B5EF4-FFF2-40B4-BE49-F238E27FC236}">
                <a16:creationId xmlns:a16="http://schemas.microsoft.com/office/drawing/2014/main" id="{76D49BB9-34CA-4005-B256-DFA45C9DE91C}"/>
              </a:ext>
            </a:extLst>
          </p:cNvPr>
          <p:cNvSpPr/>
          <p:nvPr/>
        </p:nvSpPr>
        <p:spPr>
          <a:xfrm>
            <a:off x="6309359" y="4078208"/>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C</a:t>
            </a:r>
          </a:p>
        </p:txBody>
      </p:sp>
      <p:sp>
        <p:nvSpPr>
          <p:cNvPr id="82" name="Rectangle 81">
            <a:extLst>
              <a:ext uri="{FF2B5EF4-FFF2-40B4-BE49-F238E27FC236}">
                <a16:creationId xmlns:a16="http://schemas.microsoft.com/office/drawing/2014/main" id="{7A2A6C3D-CA50-45A0-84E7-C938859067CC}"/>
              </a:ext>
            </a:extLst>
          </p:cNvPr>
          <p:cNvSpPr/>
          <p:nvPr/>
        </p:nvSpPr>
        <p:spPr>
          <a:xfrm>
            <a:off x="6309359" y="4078208"/>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sp>
        <p:nvSpPr>
          <p:cNvPr id="83" name="Rectangle 82">
            <a:extLst>
              <a:ext uri="{FF2B5EF4-FFF2-40B4-BE49-F238E27FC236}">
                <a16:creationId xmlns:a16="http://schemas.microsoft.com/office/drawing/2014/main" id="{00D03948-2883-4B62-BCDB-427655A94D58}"/>
              </a:ext>
            </a:extLst>
          </p:cNvPr>
          <p:cNvSpPr/>
          <p:nvPr/>
        </p:nvSpPr>
        <p:spPr>
          <a:xfrm>
            <a:off x="6309359" y="3712448"/>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E</a:t>
            </a:r>
          </a:p>
        </p:txBody>
      </p:sp>
      <p:sp>
        <p:nvSpPr>
          <p:cNvPr id="84" name="Rectangle 83">
            <a:extLst>
              <a:ext uri="{FF2B5EF4-FFF2-40B4-BE49-F238E27FC236}">
                <a16:creationId xmlns:a16="http://schemas.microsoft.com/office/drawing/2014/main" id="{AE5D483C-F989-4C05-9446-9C2127CC3385}"/>
              </a:ext>
            </a:extLst>
          </p:cNvPr>
          <p:cNvSpPr/>
          <p:nvPr/>
        </p:nvSpPr>
        <p:spPr>
          <a:xfrm>
            <a:off x="6309359" y="3346688"/>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A</a:t>
            </a:r>
          </a:p>
        </p:txBody>
      </p:sp>
      <p:sp>
        <p:nvSpPr>
          <p:cNvPr id="85" name="Rectangle 84">
            <a:extLst>
              <a:ext uri="{FF2B5EF4-FFF2-40B4-BE49-F238E27FC236}">
                <a16:creationId xmlns:a16="http://schemas.microsoft.com/office/drawing/2014/main" id="{8F825D46-6311-451A-97AE-4B1CAE13C1AD}"/>
              </a:ext>
            </a:extLst>
          </p:cNvPr>
          <p:cNvSpPr/>
          <p:nvPr/>
        </p:nvSpPr>
        <p:spPr>
          <a:xfrm>
            <a:off x="6309359" y="3712448"/>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C</a:t>
            </a:r>
          </a:p>
        </p:txBody>
      </p:sp>
      <p:sp>
        <p:nvSpPr>
          <p:cNvPr id="86" name="Rectangle 85">
            <a:extLst>
              <a:ext uri="{FF2B5EF4-FFF2-40B4-BE49-F238E27FC236}">
                <a16:creationId xmlns:a16="http://schemas.microsoft.com/office/drawing/2014/main" id="{969B4D6E-4321-4D10-9FF0-88FB051A9C7C}"/>
              </a:ext>
            </a:extLst>
          </p:cNvPr>
          <p:cNvSpPr/>
          <p:nvPr/>
        </p:nvSpPr>
        <p:spPr>
          <a:xfrm>
            <a:off x="6309359" y="3346688"/>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sp>
        <p:nvSpPr>
          <p:cNvPr id="87" name="Rectangle 86">
            <a:extLst>
              <a:ext uri="{FF2B5EF4-FFF2-40B4-BE49-F238E27FC236}">
                <a16:creationId xmlns:a16="http://schemas.microsoft.com/office/drawing/2014/main" id="{BC41A5F5-7CD8-43D5-BDC4-19ADD00E3959}"/>
              </a:ext>
            </a:extLst>
          </p:cNvPr>
          <p:cNvSpPr/>
          <p:nvPr/>
        </p:nvSpPr>
        <p:spPr>
          <a:xfrm>
            <a:off x="6309359" y="3352760"/>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D</a:t>
            </a:r>
          </a:p>
        </p:txBody>
      </p:sp>
      <p:sp>
        <p:nvSpPr>
          <p:cNvPr id="88" name="Rectangle 87">
            <a:extLst>
              <a:ext uri="{FF2B5EF4-FFF2-40B4-BE49-F238E27FC236}">
                <a16:creationId xmlns:a16="http://schemas.microsoft.com/office/drawing/2014/main" id="{405691C8-AD09-4E59-BB23-65EC1144D43C}"/>
              </a:ext>
            </a:extLst>
          </p:cNvPr>
          <p:cNvSpPr/>
          <p:nvPr/>
        </p:nvSpPr>
        <p:spPr>
          <a:xfrm>
            <a:off x="6309359" y="2987000"/>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E</a:t>
            </a:r>
          </a:p>
        </p:txBody>
      </p:sp>
      <p:sp>
        <p:nvSpPr>
          <p:cNvPr id="89" name="Rectangle 88">
            <a:extLst>
              <a:ext uri="{FF2B5EF4-FFF2-40B4-BE49-F238E27FC236}">
                <a16:creationId xmlns:a16="http://schemas.microsoft.com/office/drawing/2014/main" id="{D308E9DE-8614-47FD-A85B-9507C85A43FC}"/>
              </a:ext>
            </a:extLst>
          </p:cNvPr>
          <p:cNvSpPr/>
          <p:nvPr/>
        </p:nvSpPr>
        <p:spPr>
          <a:xfrm>
            <a:off x="6309359" y="2621240"/>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C</a:t>
            </a:r>
          </a:p>
        </p:txBody>
      </p:sp>
      <p:sp>
        <p:nvSpPr>
          <p:cNvPr id="90" name="Rectangle 89">
            <a:extLst>
              <a:ext uri="{FF2B5EF4-FFF2-40B4-BE49-F238E27FC236}">
                <a16:creationId xmlns:a16="http://schemas.microsoft.com/office/drawing/2014/main" id="{94D95220-12DE-4B9E-9113-1834CB602888}"/>
              </a:ext>
            </a:extLst>
          </p:cNvPr>
          <p:cNvSpPr/>
          <p:nvPr/>
        </p:nvSpPr>
        <p:spPr>
          <a:xfrm>
            <a:off x="6309359" y="2255480"/>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A</a:t>
            </a:r>
          </a:p>
        </p:txBody>
      </p:sp>
      <p:sp>
        <p:nvSpPr>
          <p:cNvPr id="91" name="Rectangle 90">
            <a:extLst>
              <a:ext uri="{FF2B5EF4-FFF2-40B4-BE49-F238E27FC236}">
                <a16:creationId xmlns:a16="http://schemas.microsoft.com/office/drawing/2014/main" id="{D971FE10-04DB-491F-9AE9-F572DC5B98F3}"/>
              </a:ext>
            </a:extLst>
          </p:cNvPr>
          <p:cNvSpPr/>
          <p:nvPr/>
        </p:nvSpPr>
        <p:spPr>
          <a:xfrm>
            <a:off x="6309359" y="3352760"/>
            <a:ext cx="1463040" cy="36576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rgbClr val="2F424F"/>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23364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xEl>
                                              <p:pRg st="0" end="0"/>
                                            </p:txEl>
                                          </p:spTgt>
                                        </p:tgtEl>
                                        <p:attrNameLst>
                                          <p:attrName>style.visibility</p:attrName>
                                        </p:attrNameLst>
                                      </p:cBhvr>
                                      <p:to>
                                        <p:strVal val="visible"/>
                                      </p:to>
                                    </p:set>
                                    <p:animEffect transition="in" filter="wipe(left)">
                                      <p:cBhvr>
                                        <p:cTn id="11" dur="500"/>
                                        <p:tgtEl>
                                          <p:spTgt spid="69">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down)">
                                      <p:cBhvr>
                                        <p:cTn id="15" dur="500"/>
                                        <p:tgtEl>
                                          <p:spTgt spid="8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1"/>
                                        </p:tgtEl>
                                      </p:cBhvr>
                                    </p:animEffect>
                                    <p:set>
                                      <p:cBhvr>
                                        <p:cTn id="24" dur="1" fill="hold">
                                          <p:stCondLst>
                                            <p:cond delay="499"/>
                                          </p:stCondLst>
                                        </p:cTn>
                                        <p:tgtEl>
                                          <p:spTgt spid="8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500"/>
                                        <p:tgtEl>
                                          <p:spTgt spid="75"/>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down)">
                                      <p:cBhvr>
                                        <p:cTn id="35" dur="500"/>
                                        <p:tgtEl>
                                          <p:spTgt spid="82"/>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down)">
                                      <p:cBhvr>
                                        <p:cTn id="39" dur="500"/>
                                        <p:tgtEl>
                                          <p:spTgt spid="83"/>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down)">
                                      <p:cBhvr>
                                        <p:cTn id="43" dur="5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84"/>
                                        </p:tgtEl>
                                      </p:cBhvr>
                                    </p:animEffect>
                                    <p:set>
                                      <p:cBhvr>
                                        <p:cTn id="48" dur="1" fill="hold">
                                          <p:stCondLst>
                                            <p:cond delay="499"/>
                                          </p:stCondLst>
                                        </p:cTn>
                                        <p:tgtEl>
                                          <p:spTgt spid="8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83"/>
                                        </p:tgtEl>
                                      </p:cBhvr>
                                    </p:animEffect>
                                    <p:set>
                                      <p:cBhvr>
                                        <p:cTn id="53" dur="1" fill="hold">
                                          <p:stCondLst>
                                            <p:cond delay="499"/>
                                          </p:stCondLst>
                                        </p:cTn>
                                        <p:tgtEl>
                                          <p:spTgt spid="83"/>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left)">
                                      <p:cBhvr>
                                        <p:cTn id="61" dur="500"/>
                                        <p:tgtEl>
                                          <p:spTgt spid="76"/>
                                        </p:tgtEl>
                                      </p:cBhvr>
                                    </p:animEffect>
                                  </p:childTnLst>
                                </p:cTn>
                              </p:par>
                            </p:childTnLst>
                          </p:cTn>
                        </p:par>
                        <p:par>
                          <p:cTn id="62" fill="hold">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down)">
                                      <p:cBhvr>
                                        <p:cTn id="65" dur="500"/>
                                        <p:tgtEl>
                                          <p:spTgt spid="85"/>
                                        </p:tgtEl>
                                      </p:cBhvr>
                                    </p:animEffect>
                                  </p:childTnLst>
                                </p:cTn>
                              </p:par>
                            </p:childTnLst>
                          </p:cTn>
                        </p:par>
                        <p:par>
                          <p:cTn id="66" fill="hold">
                            <p:stCondLst>
                              <p:cond delay="2000"/>
                            </p:stCondLst>
                            <p:childTnLst>
                              <p:par>
                                <p:cTn id="67" presetID="22" presetClass="entr" presetSubtype="4"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down)">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86"/>
                                        </p:tgtEl>
                                      </p:cBhvr>
                                    </p:animEffect>
                                    <p:set>
                                      <p:cBhvr>
                                        <p:cTn id="74" dur="1" fill="hold">
                                          <p:stCondLst>
                                            <p:cond delay="499"/>
                                          </p:stCondLst>
                                        </p:cTn>
                                        <p:tgtEl>
                                          <p:spTgt spid="86"/>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500"/>
                                        <p:tgtEl>
                                          <p:spTgt spid="71"/>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1500"/>
                            </p:stCondLst>
                            <p:childTnLst>
                              <p:par>
                                <p:cTn id="84" presetID="22" presetClass="entr" presetSubtype="4"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wipe(down)">
                                      <p:cBhvr>
                                        <p:cTn id="86" dur="500"/>
                                        <p:tgtEl>
                                          <p:spTgt spid="87"/>
                                        </p:tgtEl>
                                      </p:cBhvr>
                                    </p:animEffect>
                                  </p:childTnLst>
                                </p:cTn>
                              </p:par>
                            </p:childTnLst>
                          </p:cTn>
                        </p:par>
                        <p:par>
                          <p:cTn id="87" fill="hold">
                            <p:stCondLst>
                              <p:cond delay="2000"/>
                            </p:stCondLst>
                            <p:childTnLst>
                              <p:par>
                                <p:cTn id="88" presetID="22" presetClass="entr" presetSubtype="4" fill="hold" grpId="0"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wipe(down)">
                                      <p:cBhvr>
                                        <p:cTn id="90" dur="500"/>
                                        <p:tgtEl>
                                          <p:spTgt spid="88"/>
                                        </p:tgtEl>
                                      </p:cBhvr>
                                    </p:animEffect>
                                  </p:childTnLst>
                                </p:cTn>
                              </p:par>
                            </p:childTnLst>
                          </p:cTn>
                        </p:par>
                        <p:par>
                          <p:cTn id="91" fill="hold">
                            <p:stCondLst>
                              <p:cond delay="2500"/>
                            </p:stCondLst>
                            <p:childTnLst>
                              <p:par>
                                <p:cTn id="92" presetID="22" presetClass="entr" presetSubtype="4" fill="hold" grpId="0" nodeType="after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wipe(down)">
                                      <p:cBhvr>
                                        <p:cTn id="94" dur="500"/>
                                        <p:tgtEl>
                                          <p:spTgt spid="89"/>
                                        </p:tgtEl>
                                      </p:cBhvr>
                                    </p:animEffect>
                                  </p:childTnLst>
                                </p:cTn>
                              </p:par>
                            </p:childTnLst>
                          </p:cTn>
                        </p:par>
                        <p:par>
                          <p:cTn id="95" fill="hold">
                            <p:stCondLst>
                              <p:cond delay="3000"/>
                            </p:stCondLst>
                            <p:childTnLst>
                              <p:par>
                                <p:cTn id="96" presetID="22" presetClass="entr" presetSubtype="4" fill="hold" grpId="0" nodeType="after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wipe(down)">
                                      <p:cBhvr>
                                        <p:cTn id="98" dur="500"/>
                                        <p:tgtEl>
                                          <p:spTgt spid="9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90"/>
                                        </p:tgtEl>
                                      </p:cBhvr>
                                    </p:animEffect>
                                    <p:set>
                                      <p:cBhvr>
                                        <p:cTn id="103" dur="1" fill="hold">
                                          <p:stCondLst>
                                            <p:cond delay="499"/>
                                          </p:stCondLst>
                                        </p:cTn>
                                        <p:tgtEl>
                                          <p:spTgt spid="9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89"/>
                                        </p:tgtEl>
                                      </p:cBhvr>
                                    </p:animEffect>
                                    <p:set>
                                      <p:cBhvr>
                                        <p:cTn id="108" dur="1" fill="hold">
                                          <p:stCondLst>
                                            <p:cond delay="499"/>
                                          </p:stCondLst>
                                        </p:cTn>
                                        <p:tgtEl>
                                          <p:spTgt spid="8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88"/>
                                        </p:tgtEl>
                                      </p:cBhvr>
                                    </p:animEffect>
                                    <p:set>
                                      <p:cBhvr>
                                        <p:cTn id="113" dur="1" fill="hold">
                                          <p:stCondLst>
                                            <p:cond delay="499"/>
                                          </p:stCondLst>
                                        </p:cTn>
                                        <p:tgtEl>
                                          <p:spTgt spid="8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87"/>
                                        </p:tgtEl>
                                      </p:cBhvr>
                                    </p:animEffect>
                                    <p:set>
                                      <p:cBhvr>
                                        <p:cTn id="118" dur="1" fill="hold">
                                          <p:stCondLst>
                                            <p:cond delay="499"/>
                                          </p:stCondLst>
                                        </p:cTn>
                                        <p:tgtEl>
                                          <p:spTgt spid="87"/>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74"/>
                                        </p:tgtEl>
                                        <p:attrNameLst>
                                          <p:attrName>style.visibility</p:attrName>
                                        </p:attrNameLst>
                                      </p:cBhvr>
                                      <p:to>
                                        <p:strVal val="visible"/>
                                      </p:to>
                                    </p:set>
                                    <p:animEffect transition="in" filter="fade">
                                      <p:cBhvr>
                                        <p:cTn id="122" dur="500"/>
                                        <p:tgtEl>
                                          <p:spTgt spid="74"/>
                                        </p:tgtEl>
                                      </p:cBhvr>
                                    </p:animEffect>
                                  </p:childTnLst>
                                </p:cTn>
                              </p:par>
                            </p:childTnLst>
                          </p:cTn>
                        </p:par>
                        <p:par>
                          <p:cTn id="123" fill="hold">
                            <p:stCondLst>
                              <p:cond delay="1000"/>
                            </p:stCondLst>
                            <p:childTnLst>
                              <p:par>
                                <p:cTn id="124" presetID="22" presetClass="entr" presetSubtype="8" fill="hold" grpId="0" nodeType="afterEffect">
                                  <p:stCondLst>
                                    <p:cond delay="0"/>
                                  </p:stCondLst>
                                  <p:childTnLst>
                                    <p:set>
                                      <p:cBhvr>
                                        <p:cTn id="125" dur="1" fill="hold">
                                          <p:stCondLst>
                                            <p:cond delay="0"/>
                                          </p:stCondLst>
                                        </p:cTn>
                                        <p:tgtEl>
                                          <p:spTgt spid="78"/>
                                        </p:tgtEl>
                                        <p:attrNameLst>
                                          <p:attrName>style.visibility</p:attrName>
                                        </p:attrNameLst>
                                      </p:cBhvr>
                                      <p:to>
                                        <p:strVal val="visible"/>
                                      </p:to>
                                    </p:set>
                                    <p:animEffect transition="in" filter="wipe(left)">
                                      <p:cBhvr>
                                        <p:cTn id="126" dur="500"/>
                                        <p:tgtEl>
                                          <p:spTgt spid="78"/>
                                        </p:tgtEl>
                                      </p:cBhvr>
                                    </p:animEffect>
                                  </p:childTnLst>
                                </p:cTn>
                              </p:par>
                            </p:childTnLst>
                          </p:cTn>
                        </p:par>
                        <p:par>
                          <p:cTn id="127" fill="hold">
                            <p:stCondLst>
                              <p:cond delay="1500"/>
                            </p:stCondLst>
                            <p:childTnLst>
                              <p:par>
                                <p:cTn id="128" presetID="22" presetClass="entr" presetSubtype="4" fill="hold" grpId="0" nodeType="afterEffect">
                                  <p:stCondLst>
                                    <p:cond delay="0"/>
                                  </p:stCondLst>
                                  <p:childTnLst>
                                    <p:set>
                                      <p:cBhvr>
                                        <p:cTn id="129" dur="1" fill="hold">
                                          <p:stCondLst>
                                            <p:cond delay="0"/>
                                          </p:stCondLst>
                                        </p:cTn>
                                        <p:tgtEl>
                                          <p:spTgt spid="91"/>
                                        </p:tgtEl>
                                        <p:attrNameLst>
                                          <p:attrName>style.visibility</p:attrName>
                                        </p:attrNameLst>
                                      </p:cBhvr>
                                      <p:to>
                                        <p:strVal val="visible"/>
                                      </p:to>
                                    </p:set>
                                    <p:animEffect transition="in" filter="wipe(down)">
                                      <p:cBhvr>
                                        <p:cTn id="130" dur="500"/>
                                        <p:tgtEl>
                                          <p:spTgt spid="9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91"/>
                                        </p:tgtEl>
                                      </p:cBhvr>
                                    </p:animEffect>
                                    <p:set>
                                      <p:cBhvr>
                                        <p:cTn id="135" dur="1" fill="hold">
                                          <p:stCondLst>
                                            <p:cond delay="499"/>
                                          </p:stCondLst>
                                        </p:cTn>
                                        <p:tgtEl>
                                          <p:spTgt spid="91"/>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85"/>
                                        </p:tgtEl>
                                      </p:cBhvr>
                                    </p:animEffect>
                                    <p:set>
                                      <p:cBhvr>
                                        <p:cTn id="140" dur="1" fill="hold">
                                          <p:stCondLst>
                                            <p:cond delay="499"/>
                                          </p:stCondLst>
                                        </p:cTn>
                                        <p:tgtEl>
                                          <p:spTgt spid="8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82"/>
                                        </p:tgtEl>
                                      </p:cBhvr>
                                    </p:animEffect>
                                    <p:set>
                                      <p:cBhvr>
                                        <p:cTn id="145" dur="1" fill="hold">
                                          <p:stCondLst>
                                            <p:cond delay="499"/>
                                          </p:stCondLst>
                                        </p:cTn>
                                        <p:tgtEl>
                                          <p:spTgt spid="82"/>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500"/>
                                        <p:tgtEl>
                                          <p:spTgt spid="80"/>
                                        </p:tgtEl>
                                      </p:cBhvr>
                                    </p:animEffect>
                                    <p:set>
                                      <p:cBhvr>
                                        <p:cTn id="150"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70" grpId="0" animBg="1"/>
      <p:bldP spid="71" grpId="0" animBg="1"/>
      <p:bldP spid="72" grpId="0" animBg="1"/>
      <p:bldP spid="73" grpId="0" animBg="1"/>
      <p:bldP spid="74" grpId="0" animBg="1"/>
      <p:bldP spid="75" grpId="0"/>
      <p:bldP spid="76" grpId="0"/>
      <p:bldP spid="77" grpId="0"/>
      <p:bldP spid="78" grpId="0"/>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154B-D477-4A76-9A9A-4031E0119B2F}"/>
              </a:ext>
            </a:extLst>
          </p:cNvPr>
          <p:cNvSpPr>
            <a:spLocks noGrp="1"/>
          </p:cNvSpPr>
          <p:nvPr>
            <p:ph type="title"/>
          </p:nvPr>
        </p:nvSpPr>
        <p:spPr/>
        <p:txBody>
          <a:bodyPr/>
          <a:lstStyle/>
          <a:p>
            <a:r>
              <a:rPr lang="en-US"/>
              <a:t>Pendaftaran </a:t>
            </a:r>
            <a:r>
              <a:rPr lang="en-US" i="1"/>
              <a:t>Node</a:t>
            </a:r>
            <a:endParaRPr lang="id-ID" i="1"/>
          </a:p>
        </p:txBody>
      </p:sp>
      <p:sp>
        <p:nvSpPr>
          <p:cNvPr id="3" name="Text Placeholder 2">
            <a:extLst>
              <a:ext uri="{FF2B5EF4-FFF2-40B4-BE49-F238E27FC236}">
                <a16:creationId xmlns:a16="http://schemas.microsoft.com/office/drawing/2014/main" id="{459006D5-825B-4D0C-97D0-5336186A1F56}"/>
              </a:ext>
            </a:extLst>
          </p:cNvPr>
          <p:cNvSpPr>
            <a:spLocks noGrp="1"/>
          </p:cNvSpPr>
          <p:nvPr>
            <p:ph type="body" sz="quarter" idx="10"/>
          </p:nvPr>
        </p:nvSpPr>
        <p:spPr/>
        <p:txBody>
          <a:bodyPr>
            <a:normAutofit/>
          </a:bodyPr>
          <a:lstStyle/>
          <a:p>
            <a:r>
              <a:rPr lang="id-ID"/>
              <a:t>Pada ilustrasi </a:t>
            </a:r>
            <a:r>
              <a:rPr lang="en-US"/>
              <a:t>D</a:t>
            </a:r>
            <a:r>
              <a:rPr lang="id-ID"/>
              <a:t>FS, node didaftarkan ke dalam </a:t>
            </a:r>
            <a:r>
              <a:rPr lang="en-US"/>
              <a:t>struktur data Stack </a:t>
            </a:r>
            <a:r>
              <a:rPr lang="id-ID"/>
              <a:t>mengikuti arah jarum jam dimulai dari jam 12:00. Prilaku ini dipilih</a:t>
            </a:r>
            <a:r>
              <a:rPr lang="en-US"/>
              <a:t> </a:t>
            </a:r>
            <a:r>
              <a:rPr lang="id-ID"/>
              <a:t>untuk keperluan kulia</a:t>
            </a:r>
            <a:r>
              <a:rPr lang="en-US"/>
              <a:t>h dan memperkenalkan pola yang bisa digunakan ketika membuat program dengan struktur graf. </a:t>
            </a:r>
          </a:p>
        </p:txBody>
      </p:sp>
      <p:sp>
        <p:nvSpPr>
          <p:cNvPr id="4" name="Oval 3">
            <a:extLst>
              <a:ext uri="{FF2B5EF4-FFF2-40B4-BE49-F238E27FC236}">
                <a16:creationId xmlns:a16="http://schemas.microsoft.com/office/drawing/2014/main" id="{BD277C56-2962-4B5E-A40B-888C9D8A5020}"/>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25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D0F6-C992-44EA-BE38-B3CD0AC26647}"/>
              </a:ext>
            </a:extLst>
          </p:cNvPr>
          <p:cNvSpPr>
            <a:spLocks noGrp="1"/>
          </p:cNvSpPr>
          <p:nvPr>
            <p:ph type="title"/>
          </p:nvPr>
        </p:nvSpPr>
        <p:spPr/>
        <p:txBody>
          <a:bodyPr/>
          <a:lstStyle/>
          <a:p>
            <a:r>
              <a:rPr lang="en-US"/>
              <a:t>4</a:t>
            </a:r>
            <a:endParaRPr lang="id-ID"/>
          </a:p>
        </p:txBody>
      </p:sp>
      <p:sp>
        <p:nvSpPr>
          <p:cNvPr id="3" name="Text Placeholder 2">
            <a:extLst>
              <a:ext uri="{FF2B5EF4-FFF2-40B4-BE49-F238E27FC236}">
                <a16:creationId xmlns:a16="http://schemas.microsoft.com/office/drawing/2014/main" id="{EF5A04BE-76C3-413B-BA86-8176FE9C27DB}"/>
              </a:ext>
            </a:extLst>
          </p:cNvPr>
          <p:cNvSpPr>
            <a:spLocks noGrp="1"/>
          </p:cNvSpPr>
          <p:nvPr>
            <p:ph type="body" sz="quarter" idx="11"/>
          </p:nvPr>
        </p:nvSpPr>
        <p:spPr>
          <a:xfrm>
            <a:off x="274320" y="3749040"/>
            <a:ext cx="8595360" cy="1463040"/>
          </a:xfrm>
        </p:spPr>
        <p:txBody>
          <a:bodyPr/>
          <a:lstStyle/>
          <a:p>
            <a:r>
              <a:rPr lang="id-ID"/>
              <a:t>Dengan menggunakan </a:t>
            </a:r>
            <a:r>
              <a:rPr lang="en-US"/>
              <a:t>D</a:t>
            </a:r>
            <a:r>
              <a:rPr lang="id-ID"/>
              <a:t>FS, bagaimana urutan </a:t>
            </a:r>
            <a:r>
              <a:rPr lang="id-ID" i="1"/>
              <a:t>vertice</a:t>
            </a:r>
            <a:r>
              <a:rPr lang="id-ID"/>
              <a:t> yang dilewati jika dimulai dari </a:t>
            </a:r>
            <a:r>
              <a:rPr lang="id-ID" i="1"/>
              <a:t>node</a:t>
            </a:r>
            <a:r>
              <a:rPr lang="id-ID"/>
              <a:t> </a:t>
            </a:r>
            <a:r>
              <a:rPr lang="en-US"/>
              <a:t>R</a:t>
            </a:r>
            <a:r>
              <a:rPr lang="id-ID"/>
              <a:t>?</a:t>
            </a:r>
          </a:p>
        </p:txBody>
      </p:sp>
      <p:sp>
        <p:nvSpPr>
          <p:cNvPr id="13" name="Oval 12">
            <a:extLst>
              <a:ext uri="{FF2B5EF4-FFF2-40B4-BE49-F238E27FC236}">
                <a16:creationId xmlns:a16="http://schemas.microsoft.com/office/drawing/2014/main" id="{65143E61-9E5D-436A-A667-69813154B873}"/>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5EB633A-6626-462A-BEF0-81D65026768D}"/>
              </a:ext>
            </a:extLst>
          </p:cNvPr>
          <p:cNvSpPr/>
          <p:nvPr/>
        </p:nvSpPr>
        <p:spPr>
          <a:xfrm>
            <a:off x="2926080" y="118872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Q</a:t>
            </a:r>
          </a:p>
        </p:txBody>
      </p:sp>
      <p:sp>
        <p:nvSpPr>
          <p:cNvPr id="15" name="Oval 14">
            <a:extLst>
              <a:ext uri="{FF2B5EF4-FFF2-40B4-BE49-F238E27FC236}">
                <a16:creationId xmlns:a16="http://schemas.microsoft.com/office/drawing/2014/main" id="{446B2A17-D53D-4B60-983B-0240727AA172}"/>
              </a:ext>
            </a:extLst>
          </p:cNvPr>
          <p:cNvSpPr/>
          <p:nvPr/>
        </p:nvSpPr>
        <p:spPr>
          <a:xfrm>
            <a:off x="1463040" y="201168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P</a:t>
            </a:r>
          </a:p>
        </p:txBody>
      </p:sp>
      <p:sp>
        <p:nvSpPr>
          <p:cNvPr id="16" name="Oval 15">
            <a:extLst>
              <a:ext uri="{FF2B5EF4-FFF2-40B4-BE49-F238E27FC236}">
                <a16:creationId xmlns:a16="http://schemas.microsoft.com/office/drawing/2014/main" id="{86B5F90F-CE09-4487-985F-BD2CF6453E3E}"/>
              </a:ext>
            </a:extLst>
          </p:cNvPr>
          <p:cNvSpPr/>
          <p:nvPr/>
        </p:nvSpPr>
        <p:spPr>
          <a:xfrm>
            <a:off x="2926080" y="2834640"/>
            <a:ext cx="548640" cy="548640"/>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R</a:t>
            </a:r>
          </a:p>
        </p:txBody>
      </p:sp>
      <p:sp>
        <p:nvSpPr>
          <p:cNvPr id="17" name="Oval 16">
            <a:extLst>
              <a:ext uri="{FF2B5EF4-FFF2-40B4-BE49-F238E27FC236}">
                <a16:creationId xmlns:a16="http://schemas.microsoft.com/office/drawing/2014/main" id="{6BEADCD7-7DE7-40A7-A05C-CD1F817ED476}"/>
              </a:ext>
            </a:extLst>
          </p:cNvPr>
          <p:cNvSpPr/>
          <p:nvPr/>
        </p:nvSpPr>
        <p:spPr>
          <a:xfrm>
            <a:off x="4389120" y="2011680"/>
            <a:ext cx="548640" cy="548640"/>
          </a:xfrm>
          <a:prstGeom prst="ellipse">
            <a:avLst/>
          </a:prstGeom>
          <a:solidFill>
            <a:srgbClr val="2F424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S</a:t>
            </a:r>
          </a:p>
        </p:txBody>
      </p:sp>
      <p:cxnSp>
        <p:nvCxnSpPr>
          <p:cNvPr id="18" name="Straight Connector 17">
            <a:extLst>
              <a:ext uri="{FF2B5EF4-FFF2-40B4-BE49-F238E27FC236}">
                <a16:creationId xmlns:a16="http://schemas.microsoft.com/office/drawing/2014/main" id="{F37EA60C-64D2-462A-9E5C-70CA08153D93}"/>
              </a:ext>
            </a:extLst>
          </p:cNvPr>
          <p:cNvCxnSpPr>
            <a:cxnSpLocks/>
            <a:stCxn id="15" idx="0"/>
            <a:endCxn id="14" idx="1"/>
          </p:cNvCxnSpPr>
          <p:nvPr/>
        </p:nvCxnSpPr>
        <p:spPr>
          <a:xfrm flipV="1">
            <a:off x="1737360" y="1269066"/>
            <a:ext cx="1269066" cy="74261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EFA1AB-883B-4770-B9C4-C9C0F22326B9}"/>
              </a:ext>
            </a:extLst>
          </p:cNvPr>
          <p:cNvCxnSpPr>
            <a:cxnSpLocks/>
            <a:stCxn id="14" idx="7"/>
            <a:endCxn id="17" idx="0"/>
          </p:cNvCxnSpPr>
          <p:nvPr/>
        </p:nvCxnSpPr>
        <p:spPr>
          <a:xfrm>
            <a:off x="3394374" y="1269066"/>
            <a:ext cx="1269066" cy="74261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718522-0BC6-4B11-A8B4-A6C46148E05D}"/>
              </a:ext>
            </a:extLst>
          </p:cNvPr>
          <p:cNvCxnSpPr>
            <a:cxnSpLocks/>
            <a:stCxn id="16" idx="1"/>
            <a:endCxn id="15" idx="6"/>
          </p:cNvCxnSpPr>
          <p:nvPr/>
        </p:nvCxnSpPr>
        <p:spPr>
          <a:xfrm flipH="1" flipV="1">
            <a:off x="2011680" y="2286000"/>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9B3437-929C-423F-94A6-F2B9B332769E}"/>
              </a:ext>
            </a:extLst>
          </p:cNvPr>
          <p:cNvCxnSpPr>
            <a:cxnSpLocks/>
            <a:stCxn id="23" idx="3"/>
            <a:endCxn id="16" idx="5"/>
          </p:cNvCxnSpPr>
          <p:nvPr/>
        </p:nvCxnSpPr>
        <p:spPr>
          <a:xfrm flipH="1">
            <a:off x="3394374" y="3302934"/>
            <a:ext cx="2538132" cy="0"/>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EDA8F57-048E-42F9-9DFA-D6C8D95A7AED}"/>
              </a:ext>
            </a:extLst>
          </p:cNvPr>
          <p:cNvSpPr/>
          <p:nvPr/>
        </p:nvSpPr>
        <p:spPr>
          <a:xfrm>
            <a:off x="5852160" y="164592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T</a:t>
            </a:r>
          </a:p>
        </p:txBody>
      </p:sp>
      <p:sp>
        <p:nvSpPr>
          <p:cNvPr id="23" name="Oval 22">
            <a:extLst>
              <a:ext uri="{FF2B5EF4-FFF2-40B4-BE49-F238E27FC236}">
                <a16:creationId xmlns:a16="http://schemas.microsoft.com/office/drawing/2014/main" id="{26FCCDFB-7466-48D2-9500-11F5B20FBACC}"/>
              </a:ext>
            </a:extLst>
          </p:cNvPr>
          <p:cNvSpPr/>
          <p:nvPr/>
        </p:nvSpPr>
        <p:spPr>
          <a:xfrm>
            <a:off x="5852160" y="283464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cs typeface="Arial" panose="020B0604020202020204" pitchFamily="34" charset="0"/>
              </a:rPr>
              <a:t>U</a:t>
            </a:r>
          </a:p>
        </p:txBody>
      </p:sp>
      <p:cxnSp>
        <p:nvCxnSpPr>
          <p:cNvPr id="24" name="Straight Connector 23">
            <a:extLst>
              <a:ext uri="{FF2B5EF4-FFF2-40B4-BE49-F238E27FC236}">
                <a16:creationId xmlns:a16="http://schemas.microsoft.com/office/drawing/2014/main" id="{0753099E-53ED-406A-A362-50ABA03B01F4}"/>
              </a:ext>
            </a:extLst>
          </p:cNvPr>
          <p:cNvCxnSpPr>
            <a:cxnSpLocks/>
            <a:stCxn id="16" idx="1"/>
            <a:endCxn id="14" idx="3"/>
          </p:cNvCxnSpPr>
          <p:nvPr/>
        </p:nvCxnSpPr>
        <p:spPr>
          <a:xfrm flipV="1">
            <a:off x="3006426" y="1657014"/>
            <a:ext cx="0" cy="12579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355EF9-FC60-48E1-837F-F8C95BE93719}"/>
              </a:ext>
            </a:extLst>
          </p:cNvPr>
          <p:cNvCxnSpPr>
            <a:cxnSpLocks/>
            <a:stCxn id="14" idx="5"/>
            <a:endCxn id="16" idx="7"/>
          </p:cNvCxnSpPr>
          <p:nvPr/>
        </p:nvCxnSpPr>
        <p:spPr>
          <a:xfrm>
            <a:off x="3394374" y="1657014"/>
            <a:ext cx="0" cy="12579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4AB33E-4ACB-428B-9579-CE62636F3499}"/>
              </a:ext>
            </a:extLst>
          </p:cNvPr>
          <p:cNvCxnSpPr>
            <a:cxnSpLocks/>
            <a:stCxn id="17" idx="6"/>
            <a:endCxn id="23" idx="1"/>
          </p:cNvCxnSpPr>
          <p:nvPr/>
        </p:nvCxnSpPr>
        <p:spPr>
          <a:xfrm>
            <a:off x="4937760" y="2286000"/>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81C46-7109-4145-B9D3-2A80140ADF8C}"/>
              </a:ext>
            </a:extLst>
          </p:cNvPr>
          <p:cNvCxnSpPr>
            <a:cxnSpLocks/>
            <a:stCxn id="23" idx="1"/>
            <a:endCxn id="22" idx="3"/>
          </p:cNvCxnSpPr>
          <p:nvPr/>
        </p:nvCxnSpPr>
        <p:spPr>
          <a:xfrm flipV="1">
            <a:off x="5932506" y="2114214"/>
            <a:ext cx="0" cy="8007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D4A1E2-7C45-4BB8-B5E9-CFF9C603389E}"/>
              </a:ext>
            </a:extLst>
          </p:cNvPr>
          <p:cNvCxnSpPr>
            <a:cxnSpLocks/>
            <a:stCxn id="22" idx="5"/>
            <a:endCxn id="23" idx="7"/>
          </p:cNvCxnSpPr>
          <p:nvPr/>
        </p:nvCxnSpPr>
        <p:spPr>
          <a:xfrm>
            <a:off x="6320454" y="2114214"/>
            <a:ext cx="0" cy="80077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ADA310-0044-4BD0-BC24-EC78D9109F5D}"/>
              </a:ext>
            </a:extLst>
          </p:cNvPr>
          <p:cNvCxnSpPr>
            <a:cxnSpLocks/>
            <a:stCxn id="17" idx="2"/>
            <a:endCxn id="14" idx="5"/>
          </p:cNvCxnSpPr>
          <p:nvPr/>
        </p:nvCxnSpPr>
        <p:spPr>
          <a:xfrm flipH="1" flipV="1">
            <a:off x="3394374" y="1657014"/>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3748DCC-B192-4E40-AEFC-87B16A4954DD}"/>
              </a:ext>
            </a:extLst>
          </p:cNvPr>
          <p:cNvCxnSpPr>
            <a:cxnSpLocks/>
            <a:stCxn id="14" idx="3"/>
            <a:endCxn id="15" idx="6"/>
          </p:cNvCxnSpPr>
          <p:nvPr/>
        </p:nvCxnSpPr>
        <p:spPr>
          <a:xfrm flipH="1">
            <a:off x="2011680" y="1657014"/>
            <a:ext cx="994746" cy="62898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1C7E0A-634B-42B1-ACBD-12136EA24F4C}"/>
              </a:ext>
            </a:extLst>
          </p:cNvPr>
          <p:cNvCxnSpPr>
            <a:cxnSpLocks/>
            <a:stCxn id="15" idx="4"/>
            <a:endCxn id="16" idx="3"/>
          </p:cNvCxnSpPr>
          <p:nvPr/>
        </p:nvCxnSpPr>
        <p:spPr>
          <a:xfrm>
            <a:off x="1737360" y="2560320"/>
            <a:ext cx="1269066" cy="74261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633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461A-CCC0-4360-BAC3-17565E746077}"/>
              </a:ext>
            </a:extLst>
          </p:cNvPr>
          <p:cNvSpPr>
            <a:spLocks noGrp="1"/>
          </p:cNvSpPr>
          <p:nvPr>
            <p:ph type="title"/>
          </p:nvPr>
        </p:nvSpPr>
        <p:spPr/>
        <p:txBody>
          <a:bodyPr/>
          <a:lstStyle/>
          <a:p>
            <a:r>
              <a:rPr lang="en-US"/>
              <a:t>Hubungan dengan MatDis</a:t>
            </a:r>
            <a:endParaRPr lang="id-ID"/>
          </a:p>
        </p:txBody>
      </p:sp>
      <p:sp>
        <p:nvSpPr>
          <p:cNvPr id="3" name="Text Placeholder 2">
            <a:extLst>
              <a:ext uri="{FF2B5EF4-FFF2-40B4-BE49-F238E27FC236}">
                <a16:creationId xmlns:a16="http://schemas.microsoft.com/office/drawing/2014/main" id="{C12A6C37-7F4B-483F-A7DD-E21BFCC4658D}"/>
              </a:ext>
            </a:extLst>
          </p:cNvPr>
          <p:cNvSpPr>
            <a:spLocks noGrp="1"/>
          </p:cNvSpPr>
          <p:nvPr>
            <p:ph type="body" sz="quarter" idx="10"/>
          </p:nvPr>
        </p:nvSpPr>
        <p:spPr/>
        <p:txBody>
          <a:bodyPr/>
          <a:lstStyle/>
          <a:p>
            <a:r>
              <a:rPr lang="en-US"/>
              <a:t>Materi ini sudah diperkenalkan pada </a:t>
            </a:r>
            <a:r>
              <a:rPr lang="id-ID"/>
              <a:t>kuliah Matematika Diskrit</a:t>
            </a:r>
            <a:r>
              <a:rPr lang="en-US"/>
              <a:t>. Namun pada kuliah tersebut, Anda </a:t>
            </a:r>
            <a:r>
              <a:rPr lang="id-ID"/>
              <a:t>fokus pada logika matematika. </a:t>
            </a:r>
            <a:r>
              <a:rPr lang="en-US"/>
              <a:t>Dalam kuliah ini, Anda akan diajak mengimplementasikan ide-ide tersebut. </a:t>
            </a:r>
            <a:endParaRPr lang="id-ID"/>
          </a:p>
          <a:p>
            <a:endParaRPr lang="id-ID"/>
          </a:p>
        </p:txBody>
      </p:sp>
    </p:spTree>
    <p:extLst>
      <p:ext uri="{BB962C8B-B14F-4D97-AF65-F5344CB8AC3E}">
        <p14:creationId xmlns:p14="http://schemas.microsoft.com/office/powerpoint/2010/main" val="380653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76BFB1-7FD2-42E9-ABE6-5F5F37FD11D1}"/>
              </a:ext>
            </a:extLst>
          </p:cNvPr>
          <p:cNvSpPr>
            <a:spLocks noGrp="1"/>
          </p:cNvSpPr>
          <p:nvPr>
            <p:ph type="title"/>
          </p:nvPr>
        </p:nvSpPr>
        <p:spPr/>
        <p:txBody>
          <a:bodyPr/>
          <a:lstStyle/>
          <a:p>
            <a:r>
              <a:rPr lang="en-US"/>
              <a:t>Graf</a:t>
            </a:r>
            <a:endParaRPr lang="id-ID"/>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7BA2-FFF7-43D7-9807-D0D6AE6B3651}"/>
              </a:ext>
            </a:extLst>
          </p:cNvPr>
          <p:cNvSpPr>
            <a:spLocks noGrp="1"/>
          </p:cNvSpPr>
          <p:nvPr>
            <p:ph type="title"/>
          </p:nvPr>
        </p:nvSpPr>
        <p:spPr/>
        <p:txBody>
          <a:bodyPr/>
          <a:lstStyle/>
          <a:p>
            <a:r>
              <a:rPr lang="en-US"/>
              <a:t>Graf</a:t>
            </a:r>
            <a:endParaRPr lang="id-ID"/>
          </a:p>
        </p:txBody>
      </p:sp>
      <p:sp>
        <p:nvSpPr>
          <p:cNvPr id="3" name="Text Placeholder 2">
            <a:extLst>
              <a:ext uri="{FF2B5EF4-FFF2-40B4-BE49-F238E27FC236}">
                <a16:creationId xmlns:a16="http://schemas.microsoft.com/office/drawing/2014/main" id="{1BA528C4-9ADD-40DB-902B-3BE3F35F5BD7}"/>
              </a:ext>
            </a:extLst>
          </p:cNvPr>
          <p:cNvSpPr>
            <a:spLocks noGrp="1"/>
          </p:cNvSpPr>
          <p:nvPr>
            <p:ph type="body" sz="quarter" idx="10"/>
          </p:nvPr>
        </p:nvSpPr>
        <p:spPr/>
        <p:txBody>
          <a:bodyPr/>
          <a:lstStyle/>
          <a:p>
            <a:r>
              <a:rPr lang="id-ID"/>
              <a:t>Sebuah struktur data non-linier yang terdiri atas kumpulan simpul (</a:t>
            </a:r>
            <a:r>
              <a:rPr lang="id-ID" i="1"/>
              <a:t>vertices</a:t>
            </a:r>
            <a:r>
              <a:rPr lang="id-ID"/>
              <a:t> atau </a:t>
            </a:r>
            <a:r>
              <a:rPr lang="id-ID" i="1"/>
              <a:t>nodes</a:t>
            </a:r>
            <a:r>
              <a:rPr lang="id-ID"/>
              <a:t>) dan sisi (</a:t>
            </a:r>
            <a:r>
              <a:rPr lang="id-ID" i="1"/>
              <a:t>edges</a:t>
            </a:r>
            <a:r>
              <a:rPr lang="id-ID"/>
              <a:t>) yang menghubungkan sepasang simpul.</a:t>
            </a:r>
            <a:r>
              <a:rPr lang="en-US"/>
              <a:t> </a:t>
            </a:r>
            <a:r>
              <a:rPr lang="id-ID"/>
              <a:t>Ada </a:t>
            </a:r>
            <a:r>
              <a:rPr lang="en-US"/>
              <a:t>dua jenis </a:t>
            </a:r>
            <a:r>
              <a:rPr lang="id-ID"/>
              <a:t>graf</a:t>
            </a:r>
            <a:r>
              <a:rPr lang="en-US"/>
              <a:t>, yaitu</a:t>
            </a:r>
            <a:r>
              <a:rPr lang="id-ID"/>
              <a:t> berarah (</a:t>
            </a:r>
            <a:r>
              <a:rPr lang="id-ID" i="1"/>
              <a:t>directed</a:t>
            </a:r>
            <a:r>
              <a:rPr lang="id-ID"/>
              <a:t>) dan tidak berarah (</a:t>
            </a:r>
            <a:r>
              <a:rPr lang="id-ID" i="1"/>
              <a:t>undirected</a:t>
            </a:r>
            <a:r>
              <a:rPr lang="id-ID"/>
              <a:t>).</a:t>
            </a:r>
          </a:p>
        </p:txBody>
      </p:sp>
      <p:sp>
        <p:nvSpPr>
          <p:cNvPr id="4" name="Text Placeholder 3">
            <a:extLst>
              <a:ext uri="{FF2B5EF4-FFF2-40B4-BE49-F238E27FC236}">
                <a16:creationId xmlns:a16="http://schemas.microsoft.com/office/drawing/2014/main" id="{0EA0264A-F68F-4F2B-BB7B-FC5794B0E02D}"/>
              </a:ext>
            </a:extLst>
          </p:cNvPr>
          <p:cNvSpPr>
            <a:spLocks noGrp="1"/>
          </p:cNvSpPr>
          <p:nvPr>
            <p:ph type="body" sz="quarter" idx="11"/>
          </p:nvPr>
        </p:nvSpPr>
        <p:spPr/>
        <p:txBody>
          <a:bodyPr/>
          <a:lstStyle/>
          <a:p>
            <a:r>
              <a:rPr lang="id-ID"/>
              <a:t>https://www.geeksforgeeks.org/graph-data-structure-and-algorithms/</a:t>
            </a:r>
          </a:p>
        </p:txBody>
      </p:sp>
    </p:spTree>
    <p:extLst>
      <p:ext uri="{BB962C8B-B14F-4D97-AF65-F5344CB8AC3E}">
        <p14:creationId xmlns:p14="http://schemas.microsoft.com/office/powerpoint/2010/main" val="8457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2FAE-BC6F-4577-AC06-D2800BCE312D}"/>
              </a:ext>
            </a:extLst>
          </p:cNvPr>
          <p:cNvSpPr>
            <a:spLocks noGrp="1"/>
          </p:cNvSpPr>
          <p:nvPr>
            <p:ph type="title"/>
          </p:nvPr>
        </p:nvSpPr>
        <p:spPr/>
        <p:txBody>
          <a:bodyPr/>
          <a:lstStyle/>
          <a:p>
            <a:r>
              <a:rPr lang="en-US"/>
              <a:t>Graf Tidak Berarah</a:t>
            </a:r>
            <a:endParaRPr lang="id-ID"/>
          </a:p>
        </p:txBody>
      </p:sp>
      <p:sp>
        <p:nvSpPr>
          <p:cNvPr id="3" name="Text Placeholder 2">
            <a:extLst>
              <a:ext uri="{FF2B5EF4-FFF2-40B4-BE49-F238E27FC236}">
                <a16:creationId xmlns:a16="http://schemas.microsoft.com/office/drawing/2014/main" id="{9156968D-B5D7-4BDF-954E-B7D11DFC395D}"/>
              </a:ext>
            </a:extLst>
          </p:cNvPr>
          <p:cNvSpPr>
            <a:spLocks noGrp="1"/>
          </p:cNvSpPr>
          <p:nvPr>
            <p:ph type="body" sz="quarter" idx="10"/>
          </p:nvPr>
        </p:nvSpPr>
        <p:spPr>
          <a:xfrm>
            <a:off x="640080" y="3474720"/>
            <a:ext cx="7863840" cy="1005840"/>
          </a:xfrm>
        </p:spPr>
        <p:txBody>
          <a:bodyPr>
            <a:normAutofit/>
          </a:bodyPr>
          <a:lstStyle/>
          <a:p>
            <a:pPr marL="0" indent="0">
              <a:buNone/>
              <a:tabLst>
                <a:tab pos="1144588" algn="l"/>
              </a:tabLst>
            </a:pPr>
            <a:r>
              <a:rPr lang="pt-BR" i="1"/>
              <a:t>Vertices</a:t>
            </a:r>
            <a:r>
              <a:rPr lang="pt-BR"/>
              <a:t>	(V): {A, B, C, D, E}</a:t>
            </a:r>
          </a:p>
          <a:p>
            <a:pPr marL="0" indent="0">
              <a:buNone/>
              <a:tabLst>
                <a:tab pos="1144588" algn="l"/>
              </a:tabLst>
            </a:pPr>
            <a:r>
              <a:rPr lang="pt-BR" i="1"/>
              <a:t>Edges</a:t>
            </a:r>
            <a:r>
              <a:rPr lang="pt-BR"/>
              <a:t> 	(E): {(A, B), (A, C), (B, D), (B, E), (B, C), (C, E)}</a:t>
            </a:r>
          </a:p>
        </p:txBody>
      </p:sp>
      <p:sp>
        <p:nvSpPr>
          <p:cNvPr id="4" name="Oval 3">
            <a:extLst>
              <a:ext uri="{FF2B5EF4-FFF2-40B4-BE49-F238E27FC236}">
                <a16:creationId xmlns:a16="http://schemas.microsoft.com/office/drawing/2014/main" id="{2BDF128E-2834-47C6-AD54-0B3C9CAEAF79}"/>
              </a:ext>
            </a:extLst>
          </p:cNvPr>
          <p:cNvSpPr/>
          <p:nvPr/>
        </p:nvSpPr>
        <p:spPr>
          <a:xfrm>
            <a:off x="2286000" y="1280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A</a:t>
            </a:r>
          </a:p>
        </p:txBody>
      </p:sp>
      <p:sp>
        <p:nvSpPr>
          <p:cNvPr id="5" name="Oval 4">
            <a:extLst>
              <a:ext uri="{FF2B5EF4-FFF2-40B4-BE49-F238E27FC236}">
                <a16:creationId xmlns:a16="http://schemas.microsoft.com/office/drawing/2014/main" id="{F6E58B63-E3FF-4CF8-9502-B86385358E3D}"/>
              </a:ext>
            </a:extLst>
          </p:cNvPr>
          <p:cNvSpPr/>
          <p:nvPr/>
        </p:nvSpPr>
        <p:spPr>
          <a:xfrm>
            <a:off x="4297680" y="1280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B</a:t>
            </a:r>
          </a:p>
        </p:txBody>
      </p:sp>
      <p:sp>
        <p:nvSpPr>
          <p:cNvPr id="6" name="Oval 5">
            <a:extLst>
              <a:ext uri="{FF2B5EF4-FFF2-40B4-BE49-F238E27FC236}">
                <a16:creationId xmlns:a16="http://schemas.microsoft.com/office/drawing/2014/main" id="{40FCF765-289C-42FE-A1C2-2B9E8287664C}"/>
              </a:ext>
            </a:extLst>
          </p:cNvPr>
          <p:cNvSpPr/>
          <p:nvPr/>
        </p:nvSpPr>
        <p:spPr>
          <a:xfrm>
            <a:off x="5577840" y="256032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E</a:t>
            </a:r>
          </a:p>
        </p:txBody>
      </p:sp>
      <p:sp>
        <p:nvSpPr>
          <p:cNvPr id="7" name="Oval 6">
            <a:extLst>
              <a:ext uri="{FF2B5EF4-FFF2-40B4-BE49-F238E27FC236}">
                <a16:creationId xmlns:a16="http://schemas.microsoft.com/office/drawing/2014/main" id="{33C56DF8-2785-4448-94CF-06B346824B18}"/>
              </a:ext>
            </a:extLst>
          </p:cNvPr>
          <p:cNvSpPr/>
          <p:nvPr/>
        </p:nvSpPr>
        <p:spPr>
          <a:xfrm>
            <a:off x="3017520" y="256032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C</a:t>
            </a:r>
          </a:p>
        </p:txBody>
      </p:sp>
      <p:cxnSp>
        <p:nvCxnSpPr>
          <p:cNvPr id="8" name="Straight Connector 7">
            <a:extLst>
              <a:ext uri="{FF2B5EF4-FFF2-40B4-BE49-F238E27FC236}">
                <a16:creationId xmlns:a16="http://schemas.microsoft.com/office/drawing/2014/main" id="{C8D050A5-CB8C-4F6D-9223-62A0676F9721}"/>
              </a:ext>
            </a:extLst>
          </p:cNvPr>
          <p:cNvCxnSpPr>
            <a:stCxn id="4" idx="6"/>
            <a:endCxn id="5" idx="2"/>
          </p:cNvCxnSpPr>
          <p:nvPr/>
        </p:nvCxnSpPr>
        <p:spPr>
          <a:xfrm>
            <a:off x="2834640" y="1554480"/>
            <a:ext cx="146304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22A4CA-E29D-40EA-811F-858DFECB3E68}"/>
              </a:ext>
            </a:extLst>
          </p:cNvPr>
          <p:cNvCxnSpPr>
            <a:cxnSpLocks/>
            <a:stCxn id="4" idx="6"/>
            <a:endCxn id="7" idx="0"/>
          </p:cNvCxnSpPr>
          <p:nvPr/>
        </p:nvCxnSpPr>
        <p:spPr>
          <a:xfrm>
            <a:off x="2834640" y="1554480"/>
            <a:ext cx="457200" cy="100584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228E2F-7F7D-48B7-AC3F-51FAD2E6B105}"/>
              </a:ext>
            </a:extLst>
          </p:cNvPr>
          <p:cNvCxnSpPr>
            <a:cxnSpLocks/>
            <a:stCxn id="5" idx="4"/>
            <a:endCxn id="7" idx="6"/>
          </p:cNvCxnSpPr>
          <p:nvPr/>
        </p:nvCxnSpPr>
        <p:spPr>
          <a:xfrm flipH="1">
            <a:off x="3566160" y="1828800"/>
            <a:ext cx="1005840" cy="100584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7552B8-13A9-467C-9C16-C316D6B36604}"/>
              </a:ext>
            </a:extLst>
          </p:cNvPr>
          <p:cNvCxnSpPr>
            <a:cxnSpLocks/>
            <a:stCxn id="5" idx="4"/>
            <a:endCxn id="6" idx="2"/>
          </p:cNvCxnSpPr>
          <p:nvPr/>
        </p:nvCxnSpPr>
        <p:spPr>
          <a:xfrm>
            <a:off x="4572000" y="1828800"/>
            <a:ext cx="1005840" cy="100584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A2D6E2-4FF2-4B14-A350-9AB290368644}"/>
              </a:ext>
            </a:extLst>
          </p:cNvPr>
          <p:cNvCxnSpPr>
            <a:cxnSpLocks/>
            <a:stCxn id="7" idx="6"/>
            <a:endCxn id="6" idx="2"/>
          </p:cNvCxnSpPr>
          <p:nvPr/>
        </p:nvCxnSpPr>
        <p:spPr>
          <a:xfrm>
            <a:off x="3566160" y="2834640"/>
            <a:ext cx="201168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B70F0CE-337E-44DB-BA79-40C110166C61}"/>
              </a:ext>
            </a:extLst>
          </p:cNvPr>
          <p:cNvSpPr/>
          <p:nvPr/>
        </p:nvSpPr>
        <p:spPr>
          <a:xfrm>
            <a:off x="6309360" y="1280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2F424F"/>
                </a:solidFill>
                <a:latin typeface="Arial" panose="020B0604020202020204" pitchFamily="34" charset="0"/>
                <a:cs typeface="Arial" panose="020B0604020202020204" pitchFamily="34" charset="0"/>
              </a:rPr>
              <a:t>D</a:t>
            </a:r>
          </a:p>
        </p:txBody>
      </p:sp>
      <p:cxnSp>
        <p:nvCxnSpPr>
          <p:cNvPr id="14" name="Straight Connector 13">
            <a:extLst>
              <a:ext uri="{FF2B5EF4-FFF2-40B4-BE49-F238E27FC236}">
                <a16:creationId xmlns:a16="http://schemas.microsoft.com/office/drawing/2014/main" id="{B0B7BC45-D396-495E-A314-C459AAD14F34}"/>
              </a:ext>
            </a:extLst>
          </p:cNvPr>
          <p:cNvCxnSpPr>
            <a:cxnSpLocks/>
            <a:stCxn id="5" idx="6"/>
            <a:endCxn id="13" idx="2"/>
          </p:cNvCxnSpPr>
          <p:nvPr/>
        </p:nvCxnSpPr>
        <p:spPr>
          <a:xfrm>
            <a:off x="4846320" y="1554480"/>
            <a:ext cx="1463040" cy="0"/>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33FDE3B-B0FB-4D35-BDA1-C46EDFC65C8D}"/>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17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D0F6-C992-44EA-BE38-B3CD0AC26647}"/>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EF5A04BE-76C3-413B-BA86-8176FE9C27DB}"/>
              </a:ext>
            </a:extLst>
          </p:cNvPr>
          <p:cNvSpPr>
            <a:spLocks noGrp="1"/>
          </p:cNvSpPr>
          <p:nvPr>
            <p:ph type="body" sz="quarter" idx="11"/>
          </p:nvPr>
        </p:nvSpPr>
        <p:spPr>
          <a:xfrm>
            <a:off x="274320" y="3200400"/>
            <a:ext cx="8595360" cy="822960"/>
          </a:xfrm>
        </p:spPr>
        <p:txBody>
          <a:bodyPr/>
          <a:lstStyle/>
          <a:p>
            <a:r>
              <a:rPr lang="sv-SE"/>
              <a:t>Tuliskan semua </a:t>
            </a:r>
            <a:r>
              <a:rPr lang="sv-SE" i="1"/>
              <a:t>node</a:t>
            </a:r>
            <a:r>
              <a:rPr lang="sv-SE"/>
              <a:t> dan </a:t>
            </a:r>
            <a:r>
              <a:rPr lang="sv-SE" i="1"/>
              <a:t>edge</a:t>
            </a:r>
            <a:r>
              <a:rPr lang="sv-SE"/>
              <a:t> yang ada dalam graf!</a:t>
            </a:r>
          </a:p>
        </p:txBody>
      </p:sp>
      <p:sp>
        <p:nvSpPr>
          <p:cNvPr id="4" name="Oval 3">
            <a:extLst>
              <a:ext uri="{FF2B5EF4-FFF2-40B4-BE49-F238E27FC236}">
                <a16:creationId xmlns:a16="http://schemas.microsoft.com/office/drawing/2014/main" id="{3A4A3B92-2340-4076-B58D-AE6D20A7B70D}"/>
              </a:ext>
            </a:extLst>
          </p:cNvPr>
          <p:cNvSpPr/>
          <p:nvPr/>
        </p:nvSpPr>
        <p:spPr>
          <a:xfrm>
            <a:off x="3108960" y="128016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M</a:t>
            </a:r>
          </a:p>
        </p:txBody>
      </p:sp>
      <p:cxnSp>
        <p:nvCxnSpPr>
          <p:cNvPr id="5" name="Straight Connector 4">
            <a:extLst>
              <a:ext uri="{FF2B5EF4-FFF2-40B4-BE49-F238E27FC236}">
                <a16:creationId xmlns:a16="http://schemas.microsoft.com/office/drawing/2014/main" id="{F52CFADF-F1DF-4A2E-B01C-A579EC20AB24}"/>
              </a:ext>
            </a:extLst>
          </p:cNvPr>
          <p:cNvCxnSpPr>
            <a:cxnSpLocks/>
            <a:stCxn id="4" idx="6"/>
            <a:endCxn id="7" idx="1"/>
          </p:cNvCxnSpPr>
          <p:nvPr/>
        </p:nvCxnSpPr>
        <p:spPr>
          <a:xfrm>
            <a:off x="3657600" y="1554480"/>
            <a:ext cx="1269066" cy="81186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1072B35-0B3F-44F0-95F4-51A8DA07E666}"/>
              </a:ext>
            </a:extLst>
          </p:cNvPr>
          <p:cNvSpPr/>
          <p:nvPr/>
        </p:nvSpPr>
        <p:spPr>
          <a:xfrm>
            <a:off x="1737360" y="228600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N</a:t>
            </a:r>
          </a:p>
        </p:txBody>
      </p:sp>
      <p:sp>
        <p:nvSpPr>
          <p:cNvPr id="7" name="Oval 6">
            <a:extLst>
              <a:ext uri="{FF2B5EF4-FFF2-40B4-BE49-F238E27FC236}">
                <a16:creationId xmlns:a16="http://schemas.microsoft.com/office/drawing/2014/main" id="{2ED12D7E-BF1A-468C-8F60-C83E25E190FA}"/>
              </a:ext>
            </a:extLst>
          </p:cNvPr>
          <p:cNvSpPr/>
          <p:nvPr/>
        </p:nvSpPr>
        <p:spPr>
          <a:xfrm>
            <a:off x="4846320" y="228600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O</a:t>
            </a:r>
          </a:p>
        </p:txBody>
      </p:sp>
      <p:sp>
        <p:nvSpPr>
          <p:cNvPr id="8" name="Oval 7">
            <a:extLst>
              <a:ext uri="{FF2B5EF4-FFF2-40B4-BE49-F238E27FC236}">
                <a16:creationId xmlns:a16="http://schemas.microsoft.com/office/drawing/2014/main" id="{08FAEB81-BAAA-45C9-9053-73666E6E434D}"/>
              </a:ext>
            </a:extLst>
          </p:cNvPr>
          <p:cNvSpPr/>
          <p:nvPr/>
        </p:nvSpPr>
        <p:spPr>
          <a:xfrm>
            <a:off x="6766560" y="146304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P</a:t>
            </a:r>
          </a:p>
        </p:txBody>
      </p:sp>
      <p:cxnSp>
        <p:nvCxnSpPr>
          <p:cNvPr id="9" name="Straight Connector 8">
            <a:extLst>
              <a:ext uri="{FF2B5EF4-FFF2-40B4-BE49-F238E27FC236}">
                <a16:creationId xmlns:a16="http://schemas.microsoft.com/office/drawing/2014/main" id="{1C5D74EF-01D7-4874-9010-97736AD67809}"/>
              </a:ext>
            </a:extLst>
          </p:cNvPr>
          <p:cNvCxnSpPr>
            <a:cxnSpLocks/>
            <a:stCxn id="6" idx="7"/>
            <a:endCxn id="4" idx="3"/>
          </p:cNvCxnSpPr>
          <p:nvPr/>
        </p:nvCxnSpPr>
        <p:spPr>
          <a:xfrm flipV="1">
            <a:off x="2205654" y="1748454"/>
            <a:ext cx="983652" cy="61789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599280-836D-444C-B5AA-9F83826EE44A}"/>
              </a:ext>
            </a:extLst>
          </p:cNvPr>
          <p:cNvCxnSpPr>
            <a:cxnSpLocks/>
            <a:stCxn id="7" idx="6"/>
            <a:endCxn id="8" idx="2"/>
          </p:cNvCxnSpPr>
          <p:nvPr/>
        </p:nvCxnSpPr>
        <p:spPr>
          <a:xfrm flipV="1">
            <a:off x="5394960" y="1737360"/>
            <a:ext cx="1371600" cy="822960"/>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D5CFA3-D5EA-446B-B311-87D48E73549D}"/>
              </a:ext>
            </a:extLst>
          </p:cNvPr>
          <p:cNvCxnSpPr>
            <a:cxnSpLocks/>
            <a:stCxn id="7" idx="2"/>
            <a:endCxn id="6" idx="6"/>
          </p:cNvCxnSpPr>
          <p:nvPr/>
        </p:nvCxnSpPr>
        <p:spPr>
          <a:xfrm flipH="1">
            <a:off x="2286000" y="2560320"/>
            <a:ext cx="2560320" cy="0"/>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15BFFB-F463-43A1-8A56-94C7D6DC1BDA}"/>
              </a:ext>
            </a:extLst>
          </p:cNvPr>
          <p:cNvCxnSpPr>
            <a:cxnSpLocks/>
            <a:stCxn id="8" idx="1"/>
            <a:endCxn id="4" idx="6"/>
          </p:cNvCxnSpPr>
          <p:nvPr/>
        </p:nvCxnSpPr>
        <p:spPr>
          <a:xfrm flipH="1">
            <a:off x="3657600" y="1543386"/>
            <a:ext cx="3189306" cy="1109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9794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D0F6-C992-44EA-BE38-B3CD0AC26647}"/>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EF5A04BE-76C3-413B-BA86-8176FE9C27DB}"/>
              </a:ext>
            </a:extLst>
          </p:cNvPr>
          <p:cNvSpPr>
            <a:spLocks noGrp="1"/>
          </p:cNvSpPr>
          <p:nvPr>
            <p:ph type="body" sz="quarter" idx="11"/>
          </p:nvPr>
        </p:nvSpPr>
        <p:spPr>
          <a:xfrm>
            <a:off x="274320" y="3200400"/>
            <a:ext cx="8595360" cy="1920240"/>
          </a:xfrm>
        </p:spPr>
        <p:txBody>
          <a:bodyPr/>
          <a:lstStyle/>
          <a:p>
            <a:r>
              <a:rPr lang="sv-SE"/>
              <a:t>Tuliskan logika untuk menghapus </a:t>
            </a:r>
            <a:r>
              <a:rPr lang="sv-SE" i="1"/>
              <a:t>node</a:t>
            </a:r>
            <a:r>
              <a:rPr lang="sv-SE"/>
              <a:t> M namun tetap mengizinkan setiap </a:t>
            </a:r>
            <a:r>
              <a:rPr lang="sv-SE" i="1"/>
              <a:t>node</a:t>
            </a:r>
            <a:r>
              <a:rPr lang="sv-SE"/>
              <a:t> untuk mengunjungi setiap </a:t>
            </a:r>
            <a:r>
              <a:rPr lang="sv-SE" i="1"/>
              <a:t>vertice</a:t>
            </a:r>
            <a:r>
              <a:rPr lang="sv-SE"/>
              <a:t> lainnya!</a:t>
            </a:r>
          </a:p>
        </p:txBody>
      </p:sp>
      <p:sp>
        <p:nvSpPr>
          <p:cNvPr id="4" name="Oval 3">
            <a:extLst>
              <a:ext uri="{FF2B5EF4-FFF2-40B4-BE49-F238E27FC236}">
                <a16:creationId xmlns:a16="http://schemas.microsoft.com/office/drawing/2014/main" id="{3A4A3B92-2340-4076-B58D-AE6D20A7B70D}"/>
              </a:ext>
            </a:extLst>
          </p:cNvPr>
          <p:cNvSpPr/>
          <p:nvPr/>
        </p:nvSpPr>
        <p:spPr>
          <a:xfrm>
            <a:off x="3108960" y="128016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M</a:t>
            </a:r>
          </a:p>
        </p:txBody>
      </p:sp>
      <p:cxnSp>
        <p:nvCxnSpPr>
          <p:cNvPr id="5" name="Straight Connector 4">
            <a:extLst>
              <a:ext uri="{FF2B5EF4-FFF2-40B4-BE49-F238E27FC236}">
                <a16:creationId xmlns:a16="http://schemas.microsoft.com/office/drawing/2014/main" id="{F52CFADF-F1DF-4A2E-B01C-A579EC20AB24}"/>
              </a:ext>
            </a:extLst>
          </p:cNvPr>
          <p:cNvCxnSpPr>
            <a:cxnSpLocks/>
            <a:stCxn id="4" idx="6"/>
            <a:endCxn id="7" idx="1"/>
          </p:cNvCxnSpPr>
          <p:nvPr/>
        </p:nvCxnSpPr>
        <p:spPr>
          <a:xfrm>
            <a:off x="3657600" y="1554480"/>
            <a:ext cx="1269066" cy="811866"/>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1072B35-0B3F-44F0-95F4-51A8DA07E666}"/>
              </a:ext>
            </a:extLst>
          </p:cNvPr>
          <p:cNvSpPr/>
          <p:nvPr/>
        </p:nvSpPr>
        <p:spPr>
          <a:xfrm>
            <a:off x="1737360" y="228600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N</a:t>
            </a:r>
          </a:p>
        </p:txBody>
      </p:sp>
      <p:sp>
        <p:nvSpPr>
          <p:cNvPr id="7" name="Oval 6">
            <a:extLst>
              <a:ext uri="{FF2B5EF4-FFF2-40B4-BE49-F238E27FC236}">
                <a16:creationId xmlns:a16="http://schemas.microsoft.com/office/drawing/2014/main" id="{2ED12D7E-BF1A-468C-8F60-C83E25E190FA}"/>
              </a:ext>
            </a:extLst>
          </p:cNvPr>
          <p:cNvSpPr/>
          <p:nvPr/>
        </p:nvSpPr>
        <p:spPr>
          <a:xfrm>
            <a:off x="4846320" y="228600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O</a:t>
            </a:r>
          </a:p>
        </p:txBody>
      </p:sp>
      <p:sp>
        <p:nvSpPr>
          <p:cNvPr id="8" name="Oval 7">
            <a:extLst>
              <a:ext uri="{FF2B5EF4-FFF2-40B4-BE49-F238E27FC236}">
                <a16:creationId xmlns:a16="http://schemas.microsoft.com/office/drawing/2014/main" id="{08FAEB81-BAAA-45C9-9053-73666E6E434D}"/>
              </a:ext>
            </a:extLst>
          </p:cNvPr>
          <p:cNvSpPr/>
          <p:nvPr/>
        </p:nvSpPr>
        <p:spPr>
          <a:xfrm>
            <a:off x="6766560" y="1463040"/>
            <a:ext cx="548640" cy="54864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lumMod val="95000"/>
                  </a:schemeClr>
                </a:solidFill>
                <a:latin typeface="Arial" panose="020B0604020202020204" pitchFamily="34" charset="0"/>
                <a:cs typeface="Arial" panose="020B0604020202020204" pitchFamily="34" charset="0"/>
              </a:rPr>
              <a:t>P</a:t>
            </a:r>
          </a:p>
        </p:txBody>
      </p:sp>
      <p:cxnSp>
        <p:nvCxnSpPr>
          <p:cNvPr id="9" name="Straight Connector 8">
            <a:extLst>
              <a:ext uri="{FF2B5EF4-FFF2-40B4-BE49-F238E27FC236}">
                <a16:creationId xmlns:a16="http://schemas.microsoft.com/office/drawing/2014/main" id="{1C5D74EF-01D7-4874-9010-97736AD67809}"/>
              </a:ext>
            </a:extLst>
          </p:cNvPr>
          <p:cNvCxnSpPr>
            <a:cxnSpLocks/>
            <a:stCxn id="6" idx="7"/>
            <a:endCxn id="4" idx="3"/>
          </p:cNvCxnSpPr>
          <p:nvPr/>
        </p:nvCxnSpPr>
        <p:spPr>
          <a:xfrm flipV="1">
            <a:off x="2205654" y="1748454"/>
            <a:ext cx="983652" cy="617892"/>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599280-836D-444C-B5AA-9F83826EE44A}"/>
              </a:ext>
            </a:extLst>
          </p:cNvPr>
          <p:cNvCxnSpPr>
            <a:cxnSpLocks/>
            <a:stCxn id="7" idx="6"/>
            <a:endCxn id="8" idx="2"/>
          </p:cNvCxnSpPr>
          <p:nvPr/>
        </p:nvCxnSpPr>
        <p:spPr>
          <a:xfrm flipV="1">
            <a:off x="5394960" y="1737360"/>
            <a:ext cx="1371600" cy="822960"/>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D5CFA3-D5EA-446B-B311-87D48E73549D}"/>
              </a:ext>
            </a:extLst>
          </p:cNvPr>
          <p:cNvCxnSpPr>
            <a:cxnSpLocks/>
            <a:stCxn id="7" idx="2"/>
            <a:endCxn id="6" idx="6"/>
          </p:cNvCxnSpPr>
          <p:nvPr/>
        </p:nvCxnSpPr>
        <p:spPr>
          <a:xfrm flipH="1">
            <a:off x="2286000" y="2560320"/>
            <a:ext cx="2560320" cy="0"/>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15BFFB-F463-43A1-8A56-94C7D6DC1BDA}"/>
              </a:ext>
            </a:extLst>
          </p:cNvPr>
          <p:cNvCxnSpPr>
            <a:cxnSpLocks/>
            <a:stCxn id="8" idx="1"/>
            <a:endCxn id="4" idx="6"/>
          </p:cNvCxnSpPr>
          <p:nvPr/>
        </p:nvCxnSpPr>
        <p:spPr>
          <a:xfrm flipH="1">
            <a:off x="3657600" y="1543386"/>
            <a:ext cx="3189306" cy="11094"/>
          </a:xfrm>
          <a:prstGeom prst="line">
            <a:avLst/>
          </a:prstGeom>
          <a:ln w="19050">
            <a:solidFill>
              <a:schemeClr val="bg1">
                <a:lumMod val="9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5143E61-9E5D-436A-A667-69813154B873}"/>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78030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20FD-07EC-43AF-AEB2-7870E74E3272}"/>
              </a:ext>
            </a:extLst>
          </p:cNvPr>
          <p:cNvSpPr>
            <a:spLocks noGrp="1"/>
          </p:cNvSpPr>
          <p:nvPr>
            <p:ph type="title"/>
          </p:nvPr>
        </p:nvSpPr>
        <p:spPr/>
        <p:txBody>
          <a:bodyPr/>
          <a:lstStyle/>
          <a:p>
            <a:r>
              <a:rPr lang="id-ID"/>
              <a:t>Breadth First Search</a:t>
            </a:r>
          </a:p>
        </p:txBody>
      </p:sp>
    </p:spTree>
    <p:extLst>
      <p:ext uri="{BB962C8B-B14F-4D97-AF65-F5344CB8AC3E}">
        <p14:creationId xmlns:p14="http://schemas.microsoft.com/office/powerpoint/2010/main" val="4142629501"/>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7635</TotalTime>
  <Words>560</Words>
  <Application>Microsoft Office PowerPoint</Application>
  <PresentationFormat>On-screen Show (4:3)</PresentationFormat>
  <Paragraphs>115</Paragraphs>
  <Slides>18</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Graf</vt:lpstr>
      <vt:lpstr>PowerPoint Presentation</vt:lpstr>
      <vt:lpstr>Hubungan dengan MatDis</vt:lpstr>
      <vt:lpstr>Graf</vt:lpstr>
      <vt:lpstr>Graf</vt:lpstr>
      <vt:lpstr>Graf Tidak Berarah</vt:lpstr>
      <vt:lpstr>1</vt:lpstr>
      <vt:lpstr>2</vt:lpstr>
      <vt:lpstr>Breadth First Search</vt:lpstr>
      <vt:lpstr>Breadth First Search (BFS)</vt:lpstr>
      <vt:lpstr>Ilustrasi BFS</vt:lpstr>
      <vt:lpstr>Pendaftaran Node</vt:lpstr>
      <vt:lpstr>3</vt:lpstr>
      <vt:lpstr>Depth First Search</vt:lpstr>
      <vt:lpstr>Depth First Search (DFS)</vt:lpstr>
      <vt:lpstr>Ilustrasi DFS</vt:lpstr>
      <vt:lpstr>Pendaftaran Node</vt:lpstr>
      <vt:lpstr>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845</cp:revision>
  <dcterms:created xsi:type="dcterms:W3CDTF">2019-01-03T02:16:07Z</dcterms:created>
  <dcterms:modified xsi:type="dcterms:W3CDTF">2020-04-14T04:24:54Z</dcterms:modified>
</cp:coreProperties>
</file>