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 id="2147483901" r:id="rId5"/>
    <p:sldMasterId id="2147484004" r:id="rId6"/>
    <p:sldMasterId id="2147483994" r:id="rId7"/>
    <p:sldMasterId id="2147483849" r:id="rId8"/>
    <p:sldMasterId id="2147484042" r:id="rId9"/>
    <p:sldMasterId id="2147484012" r:id="rId10"/>
    <p:sldMasterId id="2147483681" r:id="rId11"/>
    <p:sldMasterId id="2147483708" r:id="rId12"/>
    <p:sldMasterId id="2147483867" r:id="rId13"/>
  </p:sldMasterIdLst>
  <p:notesMasterIdLst>
    <p:notesMasterId r:id="rId37"/>
  </p:notesMasterIdLst>
  <p:handoutMasterIdLst>
    <p:handoutMasterId r:id="rId38"/>
  </p:handoutMasterIdLst>
  <p:sldIdLst>
    <p:sldId id="403" r:id="rId14"/>
    <p:sldId id="404" r:id="rId15"/>
    <p:sldId id="410" r:id="rId16"/>
    <p:sldId id="465" r:id="rId17"/>
    <p:sldId id="457" r:id="rId18"/>
    <p:sldId id="490" r:id="rId19"/>
    <p:sldId id="466" r:id="rId20"/>
    <p:sldId id="458" r:id="rId21"/>
    <p:sldId id="419" r:id="rId22"/>
    <p:sldId id="468" r:id="rId23"/>
    <p:sldId id="469" r:id="rId24"/>
    <p:sldId id="471" r:id="rId25"/>
    <p:sldId id="429" r:id="rId26"/>
    <p:sldId id="473" r:id="rId27"/>
    <p:sldId id="474" r:id="rId28"/>
    <p:sldId id="492" r:id="rId29"/>
    <p:sldId id="477" r:id="rId30"/>
    <p:sldId id="438" r:id="rId31"/>
    <p:sldId id="480" r:id="rId32"/>
    <p:sldId id="443" r:id="rId33"/>
    <p:sldId id="487" r:id="rId34"/>
    <p:sldId id="461" r:id="rId35"/>
    <p:sldId id="489" r:id="rId36"/>
  </p:sldIdLst>
  <p:sldSz cx="12192000" cy="68580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403"/>
            <p14:sldId id="404"/>
          </p14:sldIdLst>
        </p14:section>
        <p14:section name="Administrative" id="{677CE4DB-6E82-434A-883A-156063E4EDA0}">
          <p14:sldIdLst>
            <p14:sldId id="410"/>
          </p14:sldIdLst>
        </p14:section>
        <p14:section name="Characteristics Java" id="{07783908-CB53-486E-B9F0-695397B7B819}">
          <p14:sldIdLst>
            <p14:sldId id="465"/>
            <p14:sldId id="457"/>
            <p14:sldId id="490"/>
            <p14:sldId id="466"/>
            <p14:sldId id="458"/>
          </p14:sldIdLst>
        </p14:section>
        <p14:section name="Writing a Java Code" id="{C4FD24C6-D946-405E-939D-F2922D8A8BAE}">
          <p14:sldIdLst>
            <p14:sldId id="419"/>
            <p14:sldId id="468"/>
            <p14:sldId id="469"/>
            <p14:sldId id="471"/>
          </p14:sldIdLst>
        </p14:section>
        <p14:section name="Code Structure" id="{63BB4B71-9F57-4FDE-ADDC-7AD974A218C0}">
          <p14:sldIdLst>
            <p14:sldId id="429"/>
            <p14:sldId id="473"/>
            <p14:sldId id="474"/>
            <p14:sldId id="492"/>
            <p14:sldId id="477"/>
            <p14:sldId id="438"/>
            <p14:sldId id="480"/>
            <p14:sldId id="443"/>
            <p14:sldId id="487"/>
          </p14:sldIdLst>
        </p14:section>
        <p14:section name="Reflection" id="{C600BB6A-7D10-44E6-8E7D-EDAEBB669491}">
          <p14:sldIdLst/>
        </p14:section>
        <p14:section name="Conclusion" id="{B35C159B-FB67-436F-83E6-5716D2988A63}">
          <p14:sldIdLst>
            <p14:sldId id="461"/>
            <p14:sldId id="489"/>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DEDEDE"/>
    <a:srgbClr val="F0F0F0"/>
    <a:srgbClr val="DEEBF7"/>
    <a:srgbClr val="CEDBE7"/>
    <a:srgbClr val="A5B2C0"/>
    <a:srgbClr val="AEBBC7"/>
    <a:srgbClr val="BECBD7"/>
    <a:srgbClr val="282923"/>
    <a:srgbClr val="D7E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2A704-422B-4AB6-9A11-32D316A4C46C}" v="3" dt="2025-09-29T03:49:40.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91" autoAdjust="0"/>
    <p:restoredTop sz="94660"/>
  </p:normalViewPr>
  <p:slideViewPr>
    <p:cSldViewPr snapToGrid="0" showGuides="1">
      <p:cViewPr varScale="1">
        <p:scale>
          <a:sx n="107" d="100"/>
          <a:sy n="107" d="100"/>
        </p:scale>
        <p:origin x="714" y="102"/>
      </p:cViewPr>
      <p:guideLst>
        <p:guide orient="horz" pos="2160"/>
        <p:guide pos="3840"/>
      </p:guideLst>
    </p:cSldViewPr>
  </p:slideViewPr>
  <p:notesTextViewPr>
    <p:cViewPr>
      <p:scale>
        <a:sx n="3" d="2"/>
        <a:sy n="3" d="2"/>
      </p:scale>
      <p:origin x="0" y="0"/>
    </p:cViewPr>
  </p:notesTextViewPr>
  <p:sorterViewPr>
    <p:cViewPr>
      <p:scale>
        <a:sx n="100" d="100"/>
        <a:sy n="100" d="100"/>
      </p:scale>
      <p:origin x="0" y="-2286"/>
    </p:cViewPr>
  </p:sorterViewPr>
  <p:notesViewPr>
    <p:cSldViewPr snapToGrid="0" showGuides="1">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gs" Target="tags/tag1.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handoutMaster" Target="handoutMasters/handoutMaster1.xml"/><Relationship Id="rId20" Type="http://schemas.openxmlformats.org/officeDocument/2006/relationships/slide" Target="slides/slide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febrian" userId="1b15e0ee-04bf-48a6-a8c3-adfead6d203a" providerId="ADAL" clId="{C1E9560B-68BB-4D71-B1A7-71156BC03187}"/>
    <pc:docChg chg="modSld">
      <pc:chgData name="andreas febrian" userId="1b15e0ee-04bf-48a6-a8c3-adfead6d203a" providerId="ADAL" clId="{C1E9560B-68BB-4D71-B1A7-71156BC03187}" dt="2024-09-18T13:53:55.742" v="4" actId="20577"/>
      <pc:docMkLst>
        <pc:docMk/>
      </pc:docMkLst>
      <pc:sldChg chg="modSp">
        <pc:chgData name="andreas febrian" userId="1b15e0ee-04bf-48a6-a8c3-adfead6d203a" providerId="ADAL" clId="{C1E9560B-68BB-4D71-B1A7-71156BC03187}" dt="2024-09-18T13:53:55.742" v="4" actId="20577"/>
        <pc:sldMkLst>
          <pc:docMk/>
          <pc:sldMk cId="345315390" sldId="466"/>
        </pc:sldMkLst>
      </pc:sldChg>
    </pc:docChg>
  </pc:docChgLst>
  <pc:docChgLst>
    <pc:chgData name="andreas febrian" userId="1b15e0ee-04bf-48a6-a8c3-adfead6d203a" providerId="ADAL" clId="{38E72431-6F57-4C2A-9B4A-2388F955C392}"/>
    <pc:docChg chg="undo custSel addSld delSld modSld sldOrd modSection">
      <pc:chgData name="andreas febrian" userId="1b15e0ee-04bf-48a6-a8c3-adfead6d203a" providerId="ADAL" clId="{38E72431-6F57-4C2A-9B4A-2388F955C392}" dt="2025-09-29T04:25:26.323" v="415" actId="20577"/>
      <pc:docMkLst>
        <pc:docMk/>
      </pc:docMkLst>
      <pc:sldChg chg="modSp mod">
        <pc:chgData name="andreas febrian" userId="1b15e0ee-04bf-48a6-a8c3-adfead6d203a" providerId="ADAL" clId="{38E72431-6F57-4C2A-9B4A-2388F955C392}" dt="2025-09-29T03:23:18.278" v="1" actId="20577"/>
        <pc:sldMkLst>
          <pc:docMk/>
          <pc:sldMk cId="2776059784" sldId="410"/>
        </pc:sldMkLst>
        <pc:spChg chg="mod">
          <ac:chgData name="andreas febrian" userId="1b15e0ee-04bf-48a6-a8c3-adfead6d203a" providerId="ADAL" clId="{38E72431-6F57-4C2A-9B4A-2388F955C392}" dt="2025-09-29T03:23:18.278" v="1" actId="20577"/>
          <ac:spMkLst>
            <pc:docMk/>
            <pc:sldMk cId="2776059784" sldId="410"/>
            <ac:spMk id="2" creationId="{4D299F81-5CC4-558C-9C7C-7669B2A89517}"/>
          </ac:spMkLst>
        </pc:spChg>
      </pc:sldChg>
      <pc:sldChg chg="modSp mod">
        <pc:chgData name="andreas febrian" userId="1b15e0ee-04bf-48a6-a8c3-adfead6d203a" providerId="ADAL" clId="{38E72431-6F57-4C2A-9B4A-2388F955C392}" dt="2025-09-29T03:26:35.659" v="75" actId="27636"/>
        <pc:sldMkLst>
          <pc:docMk/>
          <pc:sldMk cId="3477403109" sldId="471"/>
        </pc:sldMkLst>
        <pc:spChg chg="mod">
          <ac:chgData name="andreas febrian" userId="1b15e0ee-04bf-48a6-a8c3-adfead6d203a" providerId="ADAL" clId="{38E72431-6F57-4C2A-9B4A-2388F955C392}" dt="2025-09-29T03:26:35.659" v="75" actId="27636"/>
          <ac:spMkLst>
            <pc:docMk/>
            <pc:sldMk cId="3477403109" sldId="471"/>
            <ac:spMk id="3" creationId="{08ECA1B8-63A9-4087-A5A9-05166E41EBCA}"/>
          </ac:spMkLst>
        </pc:spChg>
      </pc:sldChg>
      <pc:sldChg chg="modSp mod modClrScheme chgLayout">
        <pc:chgData name="andreas febrian" userId="1b15e0ee-04bf-48a6-a8c3-adfead6d203a" providerId="ADAL" clId="{38E72431-6F57-4C2A-9B4A-2388F955C392}" dt="2025-09-29T03:39:13.349" v="281" actId="20577"/>
        <pc:sldMkLst>
          <pc:docMk/>
          <pc:sldMk cId="2911549254" sldId="477"/>
        </pc:sldMkLst>
        <pc:spChg chg="mod ord">
          <ac:chgData name="andreas febrian" userId="1b15e0ee-04bf-48a6-a8c3-adfead6d203a" providerId="ADAL" clId="{38E72431-6F57-4C2A-9B4A-2388F955C392}" dt="2025-09-29T03:28:42.119" v="91" actId="20577"/>
          <ac:spMkLst>
            <pc:docMk/>
            <pc:sldMk cId="2911549254" sldId="477"/>
            <ac:spMk id="2" creationId="{27982DAC-009A-45FB-A381-1ADA0ED7827A}"/>
          </ac:spMkLst>
        </pc:spChg>
        <pc:spChg chg="mod ord">
          <ac:chgData name="andreas febrian" userId="1b15e0ee-04bf-48a6-a8c3-adfead6d203a" providerId="ADAL" clId="{38E72431-6F57-4C2A-9B4A-2388F955C392}" dt="2025-09-29T03:39:13.349" v="281" actId="20577"/>
          <ac:spMkLst>
            <pc:docMk/>
            <pc:sldMk cId="2911549254" sldId="477"/>
            <ac:spMk id="3" creationId="{FBF06252-2CED-40B1-B346-82F34AAC641D}"/>
          </ac:spMkLst>
        </pc:spChg>
      </pc:sldChg>
      <pc:sldChg chg="addSp modSp mod modClrScheme chgLayout">
        <pc:chgData name="andreas febrian" userId="1b15e0ee-04bf-48a6-a8c3-adfead6d203a" providerId="ADAL" clId="{38E72431-6F57-4C2A-9B4A-2388F955C392}" dt="2025-09-29T03:50:51.258" v="411"/>
        <pc:sldMkLst>
          <pc:docMk/>
          <pc:sldMk cId="535903273" sldId="480"/>
        </pc:sldMkLst>
        <pc:spChg chg="mod ord">
          <ac:chgData name="andreas febrian" userId="1b15e0ee-04bf-48a6-a8c3-adfead6d203a" providerId="ADAL" clId="{38E72431-6F57-4C2A-9B4A-2388F955C392}" dt="2025-09-29T03:44:14.459" v="284" actId="700"/>
          <ac:spMkLst>
            <pc:docMk/>
            <pc:sldMk cId="535903273" sldId="480"/>
            <ac:spMk id="2" creationId="{60B71D72-6FCE-4F1B-95D8-A680D43B16E8}"/>
          </ac:spMkLst>
        </pc:spChg>
        <pc:spChg chg="mod ord">
          <ac:chgData name="andreas febrian" userId="1b15e0ee-04bf-48a6-a8c3-adfead6d203a" providerId="ADAL" clId="{38E72431-6F57-4C2A-9B4A-2388F955C392}" dt="2025-09-29T03:49:49.209" v="410" actId="20577"/>
          <ac:spMkLst>
            <pc:docMk/>
            <pc:sldMk cId="535903273" sldId="480"/>
            <ac:spMk id="3" creationId="{85B02079-5954-4C04-86CE-539C9EE59EAF}"/>
          </ac:spMkLst>
        </pc:spChg>
        <pc:spChg chg="add mod ord">
          <ac:chgData name="andreas febrian" userId="1b15e0ee-04bf-48a6-a8c3-adfead6d203a" providerId="ADAL" clId="{38E72431-6F57-4C2A-9B4A-2388F955C392}" dt="2025-09-29T03:50:51.258" v="411"/>
          <ac:spMkLst>
            <pc:docMk/>
            <pc:sldMk cId="535903273" sldId="480"/>
            <ac:spMk id="4" creationId="{EC82E1C3-8207-04FD-A173-FEC852DD6011}"/>
          </ac:spMkLst>
        </pc:spChg>
      </pc:sldChg>
      <pc:sldChg chg="modSp mod">
        <pc:chgData name="andreas febrian" userId="1b15e0ee-04bf-48a6-a8c3-adfead6d203a" providerId="ADAL" clId="{38E72431-6F57-4C2A-9B4A-2388F955C392}" dt="2025-09-29T04:25:26.323" v="415" actId="20577"/>
        <pc:sldMkLst>
          <pc:docMk/>
          <pc:sldMk cId="3555685270" sldId="487"/>
        </pc:sldMkLst>
        <pc:spChg chg="mod">
          <ac:chgData name="andreas febrian" userId="1b15e0ee-04bf-48a6-a8c3-adfead6d203a" providerId="ADAL" clId="{38E72431-6F57-4C2A-9B4A-2388F955C392}" dt="2025-09-29T04:25:26.323" v="415" actId="20577"/>
          <ac:spMkLst>
            <pc:docMk/>
            <pc:sldMk cId="3555685270" sldId="487"/>
            <ac:spMk id="2" creationId="{980DE82D-1784-4C2D-9071-D7CC902295A6}"/>
          </ac:spMkLst>
        </pc:spChg>
        <pc:spChg chg="mod">
          <ac:chgData name="andreas febrian" userId="1b15e0ee-04bf-48a6-a8c3-adfead6d203a" providerId="ADAL" clId="{38E72431-6F57-4C2A-9B4A-2388F955C392}" dt="2025-09-29T04:25:16" v="413" actId="6549"/>
          <ac:spMkLst>
            <pc:docMk/>
            <pc:sldMk cId="3555685270" sldId="487"/>
            <ac:spMk id="3" creationId="{536222D1-D484-4C54-947E-353185BB3F9B}"/>
          </ac:spMkLst>
        </pc:spChg>
      </pc:sldChg>
      <pc:sldChg chg="addSp delSp modSp new mod ord modClrScheme chgLayout">
        <pc:chgData name="andreas febrian" userId="1b15e0ee-04bf-48a6-a8c3-adfead6d203a" providerId="ADAL" clId="{38E72431-6F57-4C2A-9B4A-2388F955C392}" dt="2025-09-29T03:30:55.839" v="98"/>
        <pc:sldMkLst>
          <pc:docMk/>
          <pc:sldMk cId="4010531750" sldId="492"/>
        </pc:sldMkLst>
        <pc:spChg chg="del mod ord">
          <ac:chgData name="andreas febrian" userId="1b15e0ee-04bf-48a6-a8c3-adfead6d203a" providerId="ADAL" clId="{38E72431-6F57-4C2A-9B4A-2388F955C392}" dt="2025-09-29T03:28:52.299" v="93" actId="700"/>
          <ac:spMkLst>
            <pc:docMk/>
            <pc:sldMk cId="4010531750" sldId="492"/>
            <ac:spMk id="2" creationId="{8E1EB22A-032D-B7AA-FCCD-7CD994F19B0B}"/>
          </ac:spMkLst>
        </pc:spChg>
        <pc:spChg chg="del mod ord">
          <ac:chgData name="andreas febrian" userId="1b15e0ee-04bf-48a6-a8c3-adfead6d203a" providerId="ADAL" clId="{38E72431-6F57-4C2A-9B4A-2388F955C392}" dt="2025-09-29T03:28:52.299" v="93" actId="700"/>
          <ac:spMkLst>
            <pc:docMk/>
            <pc:sldMk cId="4010531750" sldId="492"/>
            <ac:spMk id="3" creationId="{8160B044-0BB2-9F9E-D5EE-BF88441ABA98}"/>
          </ac:spMkLst>
        </pc:spChg>
        <pc:spChg chg="del">
          <ac:chgData name="andreas febrian" userId="1b15e0ee-04bf-48a6-a8c3-adfead6d203a" providerId="ADAL" clId="{38E72431-6F57-4C2A-9B4A-2388F955C392}" dt="2025-09-29T03:28:52.299" v="93" actId="700"/>
          <ac:spMkLst>
            <pc:docMk/>
            <pc:sldMk cId="4010531750" sldId="492"/>
            <ac:spMk id="4" creationId="{9D33F9B8-6AB0-9C2A-1BED-AA2A071AF1E8}"/>
          </ac:spMkLst>
        </pc:spChg>
        <pc:spChg chg="add mod ord">
          <ac:chgData name="andreas febrian" userId="1b15e0ee-04bf-48a6-a8c3-adfead6d203a" providerId="ADAL" clId="{38E72431-6F57-4C2A-9B4A-2388F955C392}" dt="2025-09-29T03:28:57.576" v="96" actId="20577"/>
          <ac:spMkLst>
            <pc:docMk/>
            <pc:sldMk cId="4010531750" sldId="492"/>
            <ac:spMk id="5" creationId="{06F04081-3BC2-46F4-FCAD-5F2261B3F6D8}"/>
          </ac:spMkLst>
        </pc:spChg>
        <pc:spChg chg="add mod ord">
          <ac:chgData name="andreas febrian" userId="1b15e0ee-04bf-48a6-a8c3-adfead6d203a" providerId="ADAL" clId="{38E72431-6F57-4C2A-9B4A-2388F955C392}" dt="2025-09-29T03:30:55.839" v="98"/>
          <ac:spMkLst>
            <pc:docMk/>
            <pc:sldMk cId="4010531750" sldId="492"/>
            <ac:spMk id="6" creationId="{5ECAF940-B38B-0A5F-CBBB-ADAF1E34AFDC}"/>
          </ac:spMkLst>
        </pc:spChg>
      </pc:sldChg>
      <pc:sldChg chg="new del">
        <pc:chgData name="andreas febrian" userId="1b15e0ee-04bf-48a6-a8c3-adfead6d203a" providerId="ADAL" clId="{38E72431-6F57-4C2A-9B4A-2388F955C392}" dt="2025-09-29T04:24:17.010" v="412" actId="47"/>
        <pc:sldMkLst>
          <pc:docMk/>
          <pc:sldMk cId="1338287722" sldId="4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9/29/2025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9/29/2025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ic Stor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F966492-BF88-40B6-8E2C-B829AC268954}"/>
              </a:ext>
            </a:extLst>
          </p:cNvPr>
          <p:cNvSpPr>
            <a:spLocks noGrp="1"/>
          </p:cNvSpPr>
          <p:nvPr>
            <p:ph type="title" hasCustomPrompt="1"/>
          </p:nvPr>
        </p:nvSpPr>
        <p:spPr>
          <a:xfrm>
            <a:off x="410309" y="213919"/>
            <a:ext cx="11458963" cy="552101"/>
          </a:xfrm>
          <a:prstGeom prst="rect">
            <a:avLst/>
          </a:prstGeom>
        </p:spPr>
        <p:txBody>
          <a:bodyPr vert="horz" lIns="91440" tIns="45720" rIns="91440" bIns="45720" rtlCol="0" anchor="ctr">
            <a:noAutofit/>
          </a:bodyPr>
          <a:lstStyle>
            <a:lvl1pPr>
              <a:defRPr sz="3600" b="1">
                <a:latin typeface="Times New Roman" panose="02020603050405020304" pitchFamily="18" charset="0"/>
                <a:cs typeface="Times New Roman" panose="02020603050405020304" pitchFamily="18" charset="0"/>
              </a:defRPr>
            </a:lvl1pPr>
          </a:lstStyle>
          <a:p>
            <a:r>
              <a:rPr lang="en-US"/>
              <a:t>Title</a:t>
            </a:r>
          </a:p>
        </p:txBody>
      </p:sp>
    </p:spTree>
    <p:extLst>
      <p:ext uri="{BB962C8B-B14F-4D97-AF65-F5344CB8AC3E}">
        <p14:creationId xmlns:p14="http://schemas.microsoft.com/office/powerpoint/2010/main" val="36707122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184658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bagian yang menggunakan teknik rekursif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78721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kasus dasar dan induksi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50204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cific DDP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495642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cific SDA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H., Nova E.D., and M. Fathurahman</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a:solidFill>
                  <a:schemeClr val="accent1">
                    <a:lumMod val="50000"/>
                  </a:schemeClr>
                </a:solidFill>
                <a:latin typeface="Times New Roman" panose="02020603050405020304" pitchFamily="18" charset="0"/>
                <a:cs typeface="Times New Roman" panose="02020603050405020304" pitchFamily="18" charset="0"/>
              </a:rPr>
              <a:t>Desain </a:t>
            </a:r>
            <a:r>
              <a:rPr lang="en-US" sz="1300" i="1" dirty="0">
                <a:solidFill>
                  <a:schemeClr val="accent1">
                    <a:lumMod val="50000"/>
                  </a:schemeClr>
                </a:solidFill>
                <a:latin typeface="Times New Roman" panose="02020603050405020304" pitchFamily="18" charset="0"/>
                <a:cs typeface="Times New Roman" panose="02020603050405020304" pitchFamily="18" charset="0"/>
              </a:rPr>
              <a:t>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1361392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45464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65760" y="182880"/>
            <a:ext cx="11430000" cy="640080"/>
          </a:xfrm>
          <a:prstGeom prst="rect">
            <a:avLst/>
          </a:prstGeo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365760" y="1097280"/>
            <a:ext cx="11430000" cy="55778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365760" y="1737360"/>
            <a:ext cx="11430000" cy="393192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365760" y="576072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6646418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Text-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640E-CD13-4C31-87B9-D6BDF1FA0F31}"/>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7BACB3DC-5C6E-45B6-8F17-C7C65C7C6D92}"/>
              </a:ext>
            </a:extLst>
          </p:cNvPr>
          <p:cNvSpPr>
            <a:spLocks noGrp="1"/>
          </p:cNvSpPr>
          <p:nvPr>
            <p:ph sz="quarter" idx="13"/>
          </p:nvPr>
        </p:nvSpPr>
        <p:spPr>
          <a:xfrm>
            <a:off x="3474720" y="1097280"/>
            <a:ext cx="8321040" cy="5577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93C8B338-1D5A-4180-B1D0-CC75FD6CD800}"/>
              </a:ext>
            </a:extLst>
          </p:cNvPr>
          <p:cNvSpPr>
            <a:spLocks noGrp="1"/>
          </p:cNvSpPr>
          <p:nvPr>
            <p:ph sz="quarter" idx="14" hasCustomPrompt="1"/>
          </p:nvPr>
        </p:nvSpPr>
        <p:spPr>
          <a:xfrm>
            <a:off x="365760" y="1097280"/>
            <a:ext cx="2926080" cy="292608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4987794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Text-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65FD-4D37-4843-84B8-CAA0D21A68DE}"/>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2B0FB4EA-08B9-4C1E-BF51-93CF9C5B584C}"/>
              </a:ext>
            </a:extLst>
          </p:cNvPr>
          <p:cNvSpPr>
            <a:spLocks noGrp="1"/>
          </p:cNvSpPr>
          <p:nvPr>
            <p:ph sz="quarter" idx="13"/>
          </p:nvPr>
        </p:nvSpPr>
        <p:spPr>
          <a:xfrm>
            <a:off x="365760" y="3383280"/>
            <a:ext cx="11430000" cy="3291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6FDB0E20-B355-46C1-B6EE-0A1E7B20EA87}"/>
              </a:ext>
            </a:extLst>
          </p:cNvPr>
          <p:cNvSpPr>
            <a:spLocks noGrp="1"/>
          </p:cNvSpPr>
          <p:nvPr>
            <p:ph sz="quarter" idx="14" hasCustomPrompt="1"/>
          </p:nvPr>
        </p:nvSpPr>
        <p:spPr>
          <a:xfrm>
            <a:off x="365760" y="1097280"/>
            <a:ext cx="11430000" cy="219456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21804373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2E4AE8E0-2EB3-47E4-850D-D44584378457}"/>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5778F0B0-C87B-4183-833D-B2A8B304712B}"/>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2194560"/>
            <a:ext cx="557784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2194560"/>
            <a:ext cx="557784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856097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1554480"/>
            <a:ext cx="557784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1554480"/>
            <a:ext cx="557784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0080732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Anisa H.,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Aisyah</a:t>
            </a:r>
            <a:r>
              <a:rPr lang="en-US" sz="1300" dirty="0">
                <a:solidFill>
                  <a:schemeClr val="accent1">
                    <a:lumMod val="50000"/>
                  </a:schemeClr>
                </a:solidFill>
                <a:latin typeface="Times New Roman" panose="02020603050405020304" pitchFamily="18" charset="0"/>
                <a:cs typeface="Times New Roman" panose="02020603050405020304" pitchFamily="18" charset="0"/>
              </a:rPr>
              <a:t> 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4224437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1" name="Text Placeholder 7">
            <a:extLst>
              <a:ext uri="{FF2B5EF4-FFF2-40B4-BE49-F238E27FC236}">
                <a16:creationId xmlns:a16="http://schemas.microsoft.com/office/drawing/2014/main" id="{82BAB410-3DE3-4D4A-8429-357A11F72381}"/>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12" name="Text Placeholder 7">
            <a:extLst>
              <a:ext uri="{FF2B5EF4-FFF2-40B4-BE49-F238E27FC236}">
                <a16:creationId xmlns:a16="http://schemas.microsoft.com/office/drawing/2014/main" id="{CE5C44F3-A1B0-45C1-9ED8-2FB14DF75A09}"/>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1815707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4900175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379B2C-8D11-4158-A8FE-342221CCCCFE}"/>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5392-629D-427D-957D-6890A2C3BE7D}"/>
              </a:ext>
            </a:extLst>
          </p:cNvPr>
          <p:cNvSpPr>
            <a:spLocks noGrp="1"/>
          </p:cNvSpPr>
          <p:nvPr>
            <p:ph type="title" hasCustomPrompt="1"/>
          </p:nvPr>
        </p:nvSpPr>
        <p:spPr/>
        <p:txBody>
          <a:bodyPr/>
          <a:lstStyle>
            <a:lvl1pPr>
              <a:defRPr/>
            </a:lvl1pPr>
          </a:lstStyle>
          <a:p>
            <a:r>
              <a:rPr lang="en-US"/>
              <a:t>Title</a:t>
            </a:r>
            <a:endParaRPr lang="en-ID"/>
          </a:p>
        </p:txBody>
      </p:sp>
      <p:sp>
        <p:nvSpPr>
          <p:cNvPr id="4" name="Rectangle 3">
            <a:extLst>
              <a:ext uri="{FF2B5EF4-FFF2-40B4-BE49-F238E27FC236}">
                <a16:creationId xmlns:a16="http://schemas.microsoft.com/office/drawing/2014/main" id="{8EFF6754-E99D-4549-93DC-6A55F1D7662B}"/>
              </a:ext>
            </a:extLst>
          </p:cNvPr>
          <p:cNvSpPr/>
          <p:nvPr userDrawn="1"/>
        </p:nvSpPr>
        <p:spPr>
          <a:xfrm>
            <a:off x="0" y="932688"/>
            <a:ext cx="1225296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1"/>
          </a:p>
        </p:txBody>
      </p:sp>
      <p:sp>
        <p:nvSpPr>
          <p:cNvPr id="10" name="Text Placeholder 4">
            <a:extLst>
              <a:ext uri="{FF2B5EF4-FFF2-40B4-BE49-F238E27FC236}">
                <a16:creationId xmlns:a16="http://schemas.microsoft.com/office/drawing/2014/main" id="{E7489286-B184-447C-83BA-887429817A22}"/>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Code snippet</a:t>
            </a:r>
            <a:endParaRPr lang="en-US" dirty="0"/>
          </a:p>
        </p:txBody>
      </p:sp>
    </p:spTree>
    <p:extLst>
      <p:ext uri="{BB962C8B-B14F-4D97-AF65-F5344CB8AC3E}">
        <p14:creationId xmlns:p14="http://schemas.microsoft.com/office/powerpoint/2010/main" val="36159971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0" y="5669280"/>
            <a:ext cx="122529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6A6FFC96-EDC5-43B9-A65B-BF90EE8E7238}"/>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457200" y="1097280"/>
            <a:ext cx="1133856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36576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822960" y="5760720"/>
            <a:ext cx="1097280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Tree>
    <p:extLst>
      <p:ext uri="{BB962C8B-B14F-4D97-AF65-F5344CB8AC3E}">
        <p14:creationId xmlns:p14="http://schemas.microsoft.com/office/powerpoint/2010/main" val="105123540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yntax Declaration - 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dirty="0">
                <a:solidFill>
                  <a:schemeClr val="bg1"/>
                </a:solidFill>
                <a:latin typeface="Aharoni" panose="02010803020104030203" pitchFamily="2" charset="-79"/>
                <a:cs typeface="Aharoni" panose="02010803020104030203" pitchFamily="2" charset="-79"/>
              </a:rPr>
              <a:t>Example(s):</a:t>
            </a:r>
          </a:p>
        </p:txBody>
      </p:sp>
    </p:spTree>
    <p:extLst>
      <p:ext uri="{BB962C8B-B14F-4D97-AF65-F5344CB8AC3E}">
        <p14:creationId xmlns:p14="http://schemas.microsoft.com/office/powerpoint/2010/main" val="8493152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yntax Declaration - I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a:solidFill>
                  <a:schemeClr val="bg1"/>
                </a:solidFill>
                <a:latin typeface="Aharoni" panose="02010803020104030203" pitchFamily="2" charset="-79"/>
                <a:cs typeface="Aharoni" panose="02010803020104030203" pitchFamily="2" charset="-79"/>
              </a:rPr>
              <a:t>Contoh:</a:t>
            </a:r>
            <a:endParaRPr lang="en-US" sz="18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5695837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A240999D-C5C7-4CBC-B160-CF13DB348542}"/>
              </a:ext>
            </a:extLst>
          </p:cNvPr>
          <p:cNvSpPr>
            <a:spLocks noGrp="1"/>
          </p:cNvSpPr>
          <p:nvPr>
            <p:ph type="body" sz="quarter" idx="13" hasCustomPrompt="1"/>
          </p:nvPr>
        </p:nvSpPr>
        <p:spPr>
          <a:xfrm>
            <a:off x="1097280" y="1463040"/>
            <a:ext cx="10058400" cy="2743200"/>
          </a:xfrm>
        </p:spPr>
        <p:txBody>
          <a:bodyPr anchor="ctr"/>
          <a:lstStyle>
            <a:lvl1pPr marL="0" indent="0" algn="ctr">
              <a:lnSpc>
                <a:spcPct val="150000"/>
              </a:lnSpc>
              <a:spcBef>
                <a:spcPts val="0"/>
              </a:spcBef>
              <a:buNone/>
              <a:defRPr/>
            </a:lvl1pPr>
          </a:lstStyle>
          <a:p>
            <a:pPr lvl="0"/>
            <a:r>
              <a:rPr lang="en-US" dirty="0"/>
              <a:t>Texts or quotation</a:t>
            </a:r>
            <a:endParaRPr lang="id-ID" dirty="0"/>
          </a:p>
        </p:txBody>
      </p:sp>
      <p:sp>
        <p:nvSpPr>
          <p:cNvPr id="4" name="Text Placeholder 7">
            <a:extLst>
              <a:ext uri="{FF2B5EF4-FFF2-40B4-BE49-F238E27FC236}">
                <a16:creationId xmlns:a16="http://schemas.microsoft.com/office/drawing/2014/main" id="{E7DE55C1-E2EA-4921-A1B3-E34CF3229CCA}"/>
              </a:ext>
            </a:extLst>
          </p:cNvPr>
          <p:cNvSpPr>
            <a:spLocks noGrp="1"/>
          </p:cNvSpPr>
          <p:nvPr>
            <p:ph type="body" sz="quarter" idx="15" hasCustomPrompt="1"/>
          </p:nvPr>
        </p:nvSpPr>
        <p:spPr>
          <a:xfrm>
            <a:off x="6035040" y="4754880"/>
            <a:ext cx="5120640" cy="548640"/>
          </a:xfrm>
        </p:spPr>
        <p:txBody>
          <a:bodyPr anchor="ctr">
            <a:normAutofit/>
          </a:bodyPr>
          <a:lstStyle>
            <a:lvl1pPr marL="0" indent="0" algn="r">
              <a:buNone/>
              <a:defRPr sz="2000"/>
            </a:lvl1pPr>
          </a:lstStyle>
          <a:p>
            <a:pPr lvl="0"/>
            <a:r>
              <a:rPr lang="en-US"/>
              <a:t>Ending text</a:t>
            </a:r>
            <a:endParaRPr lang="id-ID"/>
          </a:p>
        </p:txBody>
      </p:sp>
      <p:sp>
        <p:nvSpPr>
          <p:cNvPr id="5" name="Half Frame 4">
            <a:extLst>
              <a:ext uri="{FF2B5EF4-FFF2-40B4-BE49-F238E27FC236}">
                <a16:creationId xmlns:a16="http://schemas.microsoft.com/office/drawing/2014/main" id="{62A9D7E6-2DA8-4A96-A0BC-70E95D7BB091}"/>
              </a:ext>
            </a:extLst>
          </p:cNvPr>
          <p:cNvSpPr/>
          <p:nvPr userDrawn="1"/>
        </p:nvSpPr>
        <p:spPr>
          <a:xfrm>
            <a:off x="914400" y="128016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Half Frame 5">
            <a:extLst>
              <a:ext uri="{FF2B5EF4-FFF2-40B4-BE49-F238E27FC236}">
                <a16:creationId xmlns:a16="http://schemas.microsoft.com/office/drawing/2014/main" id="{D76BC1DF-C932-4B31-848F-499AA48C1311}"/>
              </a:ext>
            </a:extLst>
          </p:cNvPr>
          <p:cNvSpPr/>
          <p:nvPr userDrawn="1"/>
        </p:nvSpPr>
        <p:spPr>
          <a:xfrm rot="10800000">
            <a:off x="10881360" y="39319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3615284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103120" y="1097280"/>
            <a:ext cx="9692640" cy="4297680"/>
          </a:xfrm>
          <a:prstGeom prst="rect">
            <a:avLst/>
          </a:prstGeom>
        </p:spPr>
        <p:txBody>
          <a:bodyPr/>
          <a:lstStyle>
            <a:lvl1pPr marL="0" indent="0" algn="r">
              <a:lnSpc>
                <a:spcPct val="14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103120" y="5486631"/>
            <a:ext cx="9692640" cy="822960"/>
          </a:xfrm>
          <a:prstGeom prst="rect">
            <a:avLst/>
          </a:prstGeom>
        </p:spPr>
        <p:txBody>
          <a:bodyPr>
            <a:normAutofit/>
          </a:bodyPr>
          <a:lstStyle>
            <a:lvl1pPr marL="0" indent="0" algn="r">
              <a:lnSpc>
                <a:spcPct val="100000"/>
              </a:lnSpc>
              <a:spcBef>
                <a:spcPts val="0"/>
              </a:spcBef>
              <a:buNone/>
              <a:defRPr sz="1600">
                <a:solidFill>
                  <a:schemeClr val="accent2">
                    <a:lumMod val="7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2" name="Picture 1">
            <a:extLst>
              <a:ext uri="{FF2B5EF4-FFF2-40B4-BE49-F238E27FC236}">
                <a16:creationId xmlns:a16="http://schemas.microsoft.com/office/drawing/2014/main" id="{CECB5276-2B36-4546-B1B4-4C468758A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5" name="Rectangle 4">
            <a:extLst>
              <a:ext uri="{FF2B5EF4-FFF2-40B4-BE49-F238E27FC236}">
                <a16:creationId xmlns:a16="http://schemas.microsoft.com/office/drawing/2014/main" id="{6DEC7C9A-0715-476B-9D3E-7C95B580DAEB}"/>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Notice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0" y="1097279"/>
            <a:ext cx="9418320" cy="5303520"/>
          </a:xfrm>
          <a:prstGeom prst="rect">
            <a:avLst/>
          </a:prstGeom>
        </p:spPr>
        <p:txBody>
          <a:bodyPr/>
          <a:lstStyle>
            <a:lvl1pPr marL="0" indent="0" algn="l">
              <a:lnSpc>
                <a:spcPct val="15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Notice</a:t>
            </a:r>
          </a:p>
        </p:txBody>
      </p:sp>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960" y="3108960"/>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970126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id-ID" noProof="0"/>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103120" y="1097280"/>
            <a:ext cx="9692640" cy="4937760"/>
          </a:xfrm>
          <a:prstGeom prst="rect">
            <a:avLst/>
          </a:prstGeom>
          <a:solidFill>
            <a:srgbClr val="203864">
              <a:alpha val="89804"/>
            </a:srgbClr>
          </a:solidFill>
        </p:spPr>
        <p:txBody>
          <a:bodyPr anchor="t"/>
          <a:lstStyle>
            <a:lvl1pPr marL="0" indent="0" algn="r">
              <a:lnSpc>
                <a:spcPct val="14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dirty="0"/>
              <a:t>Question</a:t>
            </a:r>
            <a:endParaRPr lang="id-ID" noProof="0" dirty="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108960"/>
            <a:ext cx="1828800" cy="3310045"/>
          </a:xfrm>
          <a:prstGeom prst="rect">
            <a:avLst/>
          </a:prstGeom>
        </p:spPr>
      </p:pic>
    </p:spTree>
    <p:extLst>
      <p:ext uri="{BB962C8B-B14F-4D97-AF65-F5344CB8AC3E}">
        <p14:creationId xmlns:p14="http://schemas.microsoft.com/office/powerpoint/2010/main" val="12021229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synchronous Checklis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1" y="1097280"/>
            <a:ext cx="7890472" cy="4937760"/>
          </a:xfrm>
          <a:prstGeom prst="rect">
            <a:avLst/>
          </a:prstGeom>
          <a:solidFill>
            <a:srgbClr val="203864">
              <a:alpha val="89804"/>
            </a:srgbClr>
          </a:solidFill>
        </p:spPr>
        <p:txBody>
          <a:bodyPr anchor="t"/>
          <a:lstStyle>
            <a:lvl1pPr marL="342900" indent="-342900" algn="l">
              <a:lnSpc>
                <a:spcPct val="130000"/>
              </a:lnSpc>
              <a:spcBef>
                <a:spcPts val="0"/>
              </a:spcBef>
              <a:buFont typeface="Wingdings" panose="05000000000000000000" pitchFamily="2" charset="2"/>
              <a:buChar char="q"/>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a:t>Asynchronous activities;</a:t>
            </a:r>
            <a:endParaRPr lang="id-ID" noProof="0" dirty="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369424" y="3379370"/>
            <a:ext cx="1570460" cy="2842461"/>
          </a:xfrm>
          <a:prstGeom prst="rect">
            <a:avLst/>
          </a:prstGeom>
        </p:spPr>
      </p:pic>
      <p:sp>
        <p:nvSpPr>
          <p:cNvPr id="2" name="TextBox 1">
            <a:extLst>
              <a:ext uri="{FF2B5EF4-FFF2-40B4-BE49-F238E27FC236}">
                <a16:creationId xmlns:a16="http://schemas.microsoft.com/office/drawing/2014/main" id="{66C847DC-2F57-3A6C-123A-4DDB80212665}"/>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Aktivitas Asinkronus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AAC7BD-7C0F-216A-BE91-6813103F9498}"/>
              </a:ext>
            </a:extLst>
          </p:cNvPr>
          <p:cNvSpPr txBox="1"/>
          <p:nvPr userDrawn="1"/>
        </p:nvSpPr>
        <p:spPr>
          <a:xfrm>
            <a:off x="8256233" y="1915002"/>
            <a:ext cx="3518132" cy="1651158"/>
          </a:xfrm>
          <a:prstGeom prst="rect">
            <a:avLst/>
          </a:prstGeom>
          <a:noFill/>
        </p:spPr>
        <p:txBody>
          <a:bodyPr wrap="square" rtlCol="0">
            <a:spAutoFit/>
          </a:bodyPr>
          <a:lstStyle/>
          <a:p>
            <a:pPr algn="r">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Apakah kamu sudah selesai mengerjakan aktivitas-aktivitas ini? Apakah ada kendala?</a:t>
            </a:r>
            <a:endParaRPr lang="id-ID" sz="2000">
              <a:solidFill>
                <a:schemeClr val="accent1">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64214E7-8AF0-5AF1-FCC4-2A7C12FD7D38}"/>
              </a:ext>
            </a:extLst>
          </p:cNvPr>
          <p:cNvCxnSpPr>
            <a:cxnSpLocks/>
          </p:cNvCxnSpPr>
          <p:nvPr userDrawn="1"/>
        </p:nvCxnSpPr>
        <p:spPr>
          <a:xfrm flipV="1">
            <a:off x="9849509" y="3302493"/>
            <a:ext cx="421955" cy="26366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55200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377439" y="1097279"/>
            <a:ext cx="9418320" cy="4023360"/>
          </a:xfrm>
          <a:prstGeom prst="rect">
            <a:avLst/>
          </a:prstGeom>
        </p:spPr>
        <p:txBody>
          <a:bodyPr anchor="ctr"/>
          <a:lstStyle>
            <a:lvl1pPr marL="0" indent="0">
              <a:lnSpc>
                <a:spcPct val="150000"/>
              </a:lnSpc>
              <a:spcBef>
                <a:spcPts val="0"/>
              </a:spcBef>
              <a:buNone/>
              <a:defRPr/>
            </a:lvl1pPr>
          </a:lstStyle>
          <a:p>
            <a:pPr lvl="0"/>
            <a:r>
              <a:rPr lang="en-US" dirty="0"/>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1978090" y="3181738"/>
            <a:ext cx="457199" cy="167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D9F9265-1736-4F89-A77B-921557FEB217}"/>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44A0D86D-5EA6-4CAF-8C28-80E590F6A9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017520"/>
            <a:ext cx="1828800" cy="3418318"/>
          </a:xfrm>
          <a:prstGeom prst="rect">
            <a:avLst/>
          </a:prstGeom>
        </p:spPr>
      </p:pic>
    </p:spTree>
    <p:extLst>
      <p:ext uri="{BB962C8B-B14F-4D97-AF65-F5344CB8AC3E}">
        <p14:creationId xmlns:p14="http://schemas.microsoft.com/office/powerpoint/2010/main" val="407033612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view-E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620666" y="4251231"/>
            <a:ext cx="498245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What did you learn last week?</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805808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view-I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066088" y="4269893"/>
            <a:ext cx="608692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Apa yang kamu pelajari minggu lalu?</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384673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ics-EN">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Topics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01578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pics-I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Topik</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3959169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arning Target">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Target</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0" indent="0" algn="l">
              <a:lnSpc>
                <a:spcPct val="150000"/>
              </a:lnSpc>
              <a:spcBef>
                <a:spcPts val="0"/>
              </a:spcBef>
              <a:buFont typeface="Wingdings" panose="05000000000000000000" pitchFamily="2" charset="2"/>
              <a:buNone/>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Learning Objective</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2017452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arning Target with Time Limit">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Target</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0" indent="0" algn="l">
              <a:lnSpc>
                <a:spcPct val="150000"/>
              </a:lnSpc>
              <a:spcBef>
                <a:spcPts val="0"/>
              </a:spcBef>
              <a:buFont typeface="Wingdings" panose="05000000000000000000" pitchFamily="2" charset="2"/>
              <a:buNone/>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Learning Objective</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3C6CEEC7-E341-8587-2422-97B087E3998C}"/>
              </a:ext>
            </a:extLst>
          </p:cNvPr>
          <p:cNvSpPr txBox="1"/>
          <p:nvPr userDrawn="1"/>
        </p:nvSpPr>
        <p:spPr>
          <a:xfrm>
            <a:off x="8746772" y="2468880"/>
            <a:ext cx="726481" cy="365760"/>
          </a:xfrm>
          <a:prstGeom prst="rect">
            <a:avLst/>
          </a:prstGeom>
          <a:noFill/>
        </p:spPr>
        <p:txBody>
          <a:bodyPr wrap="none" rtlCol="0">
            <a:spAutoFit/>
          </a:bodyPr>
          <a:lstStyle/>
          <a:p>
            <a:r>
              <a:rPr lang="en-US" sz="2000">
                <a:solidFill>
                  <a:srgbClr val="C00000"/>
                </a:solidFill>
                <a:latin typeface="Garamond" panose="02020404030301010803" pitchFamily="18" charset="0"/>
                <a:cs typeface="Arial" panose="020B0604020202020204" pitchFamily="34" charset="0"/>
              </a:rPr>
              <a:t>Limit</a:t>
            </a:r>
            <a:endParaRPr lang="id-ID" sz="2000">
              <a:solidFill>
                <a:srgbClr val="C00000"/>
              </a:solidFill>
              <a:latin typeface="Garamond" panose="02020404030301010803" pitchFamily="18" charset="0"/>
              <a:cs typeface="Arial" panose="020B0604020202020204" pitchFamily="34" charset="0"/>
            </a:endParaRPr>
          </a:p>
        </p:txBody>
      </p:sp>
      <p:sp>
        <p:nvSpPr>
          <p:cNvPr id="5" name="Text Placeholder 4">
            <a:extLst>
              <a:ext uri="{FF2B5EF4-FFF2-40B4-BE49-F238E27FC236}">
                <a16:creationId xmlns:a16="http://schemas.microsoft.com/office/drawing/2014/main" id="{B4CC3C69-AB88-2065-BC42-7AC31D19C14F}"/>
              </a:ext>
            </a:extLst>
          </p:cNvPr>
          <p:cNvSpPr>
            <a:spLocks noGrp="1"/>
          </p:cNvSpPr>
          <p:nvPr>
            <p:ph type="body" sz="quarter" idx="12" hasCustomPrompt="1"/>
          </p:nvPr>
        </p:nvSpPr>
        <p:spPr>
          <a:xfrm>
            <a:off x="9348513" y="2487542"/>
            <a:ext cx="587413" cy="365760"/>
          </a:xfrm>
        </p:spPr>
        <p:txBody>
          <a:bodyPr>
            <a:normAutofit/>
          </a:bodyPr>
          <a:lstStyle>
            <a:lvl1pPr marL="0" indent="0" algn="ctr">
              <a:buNone/>
              <a:defRPr sz="2000">
                <a:solidFill>
                  <a:srgbClr val="C00000"/>
                </a:solidFill>
                <a:latin typeface="Garamond" panose="02020404030301010803" pitchFamily="18" charset="0"/>
                <a:cs typeface="Arial" panose="020B0604020202020204" pitchFamily="34" charset="0"/>
              </a:defRPr>
            </a:lvl1pPr>
          </a:lstStyle>
          <a:p>
            <a:pPr lvl="0"/>
            <a:r>
              <a:rPr lang="en-US"/>
              <a:t>999</a:t>
            </a:r>
            <a:endParaRPr lang="id-ID"/>
          </a:p>
        </p:txBody>
      </p:sp>
      <p:sp>
        <p:nvSpPr>
          <p:cNvPr id="4" name="TextBox 3">
            <a:extLst>
              <a:ext uri="{FF2B5EF4-FFF2-40B4-BE49-F238E27FC236}">
                <a16:creationId xmlns:a16="http://schemas.microsoft.com/office/drawing/2014/main" id="{7A33D163-4F03-82E2-97A1-85FEE10D95C3}"/>
              </a:ext>
            </a:extLst>
          </p:cNvPr>
          <p:cNvSpPr txBox="1"/>
          <p:nvPr userDrawn="1"/>
        </p:nvSpPr>
        <p:spPr>
          <a:xfrm>
            <a:off x="9784572" y="2468880"/>
            <a:ext cx="755335" cy="365760"/>
          </a:xfrm>
          <a:prstGeom prst="rect">
            <a:avLst/>
          </a:prstGeom>
          <a:noFill/>
        </p:spPr>
        <p:txBody>
          <a:bodyPr wrap="none" rtlCol="0">
            <a:spAutoFit/>
          </a:bodyPr>
          <a:lstStyle/>
          <a:p>
            <a:r>
              <a:rPr lang="en-US" sz="2000">
                <a:solidFill>
                  <a:srgbClr val="C00000"/>
                </a:solidFill>
                <a:latin typeface="Garamond" panose="02020404030301010803" pitchFamily="18" charset="0"/>
                <a:cs typeface="Arial" panose="020B0604020202020204" pitchFamily="34" charset="0"/>
              </a:rPr>
              <a:t>menit</a:t>
            </a:r>
            <a:endParaRPr lang="id-ID" sz="2000">
              <a:solidFill>
                <a:srgbClr val="C0000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39199852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1005840" y="182880"/>
            <a:ext cx="10789920" cy="64922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16C3103-D75B-40AA-B2C2-B26DFA66761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4736636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314618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1005840" y="182880"/>
            <a:ext cx="1078992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1005840" y="822960"/>
            <a:ext cx="10789920" cy="521208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1005840" y="6126480"/>
            <a:ext cx="1078992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257439624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11" name="Content Placeholder 6">
            <a:extLst>
              <a:ext uri="{FF2B5EF4-FFF2-40B4-BE49-F238E27FC236}">
                <a16:creationId xmlns:a16="http://schemas.microsoft.com/office/drawing/2014/main" id="{0133AAC4-827C-40F4-A54C-D49064F2F058}"/>
              </a:ext>
            </a:extLst>
          </p:cNvPr>
          <p:cNvSpPr>
            <a:spLocks noGrp="1"/>
          </p:cNvSpPr>
          <p:nvPr>
            <p:ph sz="quarter" idx="16"/>
          </p:nvPr>
        </p:nvSpPr>
        <p:spPr>
          <a:xfrm>
            <a:off x="1097280" y="640080"/>
            <a:ext cx="5212080" cy="6035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2" name="Text Placeholder 14">
            <a:extLst>
              <a:ext uri="{FF2B5EF4-FFF2-40B4-BE49-F238E27FC236}">
                <a16:creationId xmlns:a16="http://schemas.microsoft.com/office/drawing/2014/main" id="{B0083699-D01E-4671-B584-3FA1C899BD52}"/>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3" name="Content Placeholder 6">
            <a:extLst>
              <a:ext uri="{FF2B5EF4-FFF2-40B4-BE49-F238E27FC236}">
                <a16:creationId xmlns:a16="http://schemas.microsoft.com/office/drawing/2014/main" id="{8F311E53-0D22-4739-9FF1-51F7167E8F22}"/>
              </a:ext>
            </a:extLst>
          </p:cNvPr>
          <p:cNvSpPr>
            <a:spLocks noGrp="1"/>
          </p:cNvSpPr>
          <p:nvPr>
            <p:ph sz="quarter" idx="19"/>
          </p:nvPr>
        </p:nvSpPr>
        <p:spPr>
          <a:xfrm>
            <a:off x="6583680" y="640080"/>
            <a:ext cx="5212080" cy="6035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4" name="Text Placeholder 14">
            <a:extLst>
              <a:ext uri="{FF2B5EF4-FFF2-40B4-BE49-F238E27FC236}">
                <a16:creationId xmlns:a16="http://schemas.microsoft.com/office/drawing/2014/main" id="{C71C3B23-0D8B-4DA9-B207-6B59A6E668D9}"/>
              </a:ext>
            </a:extLst>
          </p:cNvPr>
          <p:cNvSpPr>
            <a:spLocks noGrp="1"/>
          </p:cNvSpPr>
          <p:nvPr>
            <p:ph type="body" sz="quarter" idx="20"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7761822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15" name="Content Placeholder 6">
            <a:extLst>
              <a:ext uri="{FF2B5EF4-FFF2-40B4-BE49-F238E27FC236}">
                <a16:creationId xmlns:a16="http://schemas.microsoft.com/office/drawing/2014/main" id="{F58EB472-8E72-4209-84DF-6A83A483B014}"/>
              </a:ext>
            </a:extLst>
          </p:cNvPr>
          <p:cNvSpPr>
            <a:spLocks noGrp="1"/>
          </p:cNvSpPr>
          <p:nvPr>
            <p:ph sz="quarter" idx="16"/>
          </p:nvPr>
        </p:nvSpPr>
        <p:spPr>
          <a:xfrm>
            <a:off x="1097280" y="64008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6" name="Text Placeholder 14">
            <a:extLst>
              <a:ext uri="{FF2B5EF4-FFF2-40B4-BE49-F238E27FC236}">
                <a16:creationId xmlns:a16="http://schemas.microsoft.com/office/drawing/2014/main" id="{57127FD2-DBE9-47C1-AF66-6FF8B08FB20F}"/>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7" name="Content Placeholder 6">
            <a:extLst>
              <a:ext uri="{FF2B5EF4-FFF2-40B4-BE49-F238E27FC236}">
                <a16:creationId xmlns:a16="http://schemas.microsoft.com/office/drawing/2014/main" id="{0AF8F23F-7947-423A-99D4-5792628AA7C1}"/>
              </a:ext>
            </a:extLst>
          </p:cNvPr>
          <p:cNvSpPr>
            <a:spLocks noGrp="1"/>
          </p:cNvSpPr>
          <p:nvPr>
            <p:ph sz="quarter" idx="21"/>
          </p:nvPr>
        </p:nvSpPr>
        <p:spPr>
          <a:xfrm>
            <a:off x="1097280" y="393192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8" name="Text Placeholder 14">
            <a:extLst>
              <a:ext uri="{FF2B5EF4-FFF2-40B4-BE49-F238E27FC236}">
                <a16:creationId xmlns:a16="http://schemas.microsoft.com/office/drawing/2014/main" id="{3AEDF4C4-18A1-41B7-A9C2-9BB7D984C528}"/>
              </a:ext>
            </a:extLst>
          </p:cNvPr>
          <p:cNvSpPr>
            <a:spLocks noGrp="1"/>
          </p:cNvSpPr>
          <p:nvPr>
            <p:ph type="body" sz="quarter" idx="22" hasCustomPrompt="1"/>
          </p:nvPr>
        </p:nvSpPr>
        <p:spPr>
          <a:xfrm>
            <a:off x="10972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9" name="Content Placeholder 6">
            <a:extLst>
              <a:ext uri="{FF2B5EF4-FFF2-40B4-BE49-F238E27FC236}">
                <a16:creationId xmlns:a16="http://schemas.microsoft.com/office/drawing/2014/main" id="{02EABA25-38ED-4B5F-83AE-2B5DB6A521DF}"/>
              </a:ext>
            </a:extLst>
          </p:cNvPr>
          <p:cNvSpPr>
            <a:spLocks noGrp="1"/>
          </p:cNvSpPr>
          <p:nvPr>
            <p:ph sz="quarter" idx="23"/>
          </p:nvPr>
        </p:nvSpPr>
        <p:spPr>
          <a:xfrm>
            <a:off x="6583680" y="64008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0" name="Text Placeholder 14">
            <a:extLst>
              <a:ext uri="{FF2B5EF4-FFF2-40B4-BE49-F238E27FC236}">
                <a16:creationId xmlns:a16="http://schemas.microsoft.com/office/drawing/2014/main" id="{54A8CCA0-36C7-4A77-953E-7D1DEDDF7365}"/>
              </a:ext>
            </a:extLst>
          </p:cNvPr>
          <p:cNvSpPr>
            <a:spLocks noGrp="1"/>
          </p:cNvSpPr>
          <p:nvPr>
            <p:ph type="body" sz="quarter" idx="24"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21" name="Content Placeholder 6">
            <a:extLst>
              <a:ext uri="{FF2B5EF4-FFF2-40B4-BE49-F238E27FC236}">
                <a16:creationId xmlns:a16="http://schemas.microsoft.com/office/drawing/2014/main" id="{0AD53926-D219-4C6A-BDB8-47FB1EF50751}"/>
              </a:ext>
            </a:extLst>
          </p:cNvPr>
          <p:cNvSpPr>
            <a:spLocks noGrp="1"/>
          </p:cNvSpPr>
          <p:nvPr>
            <p:ph sz="quarter" idx="25"/>
          </p:nvPr>
        </p:nvSpPr>
        <p:spPr>
          <a:xfrm>
            <a:off x="6583680" y="393192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2" name="Text Placeholder 14">
            <a:extLst>
              <a:ext uri="{FF2B5EF4-FFF2-40B4-BE49-F238E27FC236}">
                <a16:creationId xmlns:a16="http://schemas.microsoft.com/office/drawing/2014/main" id="{7CAA5BFB-3AC6-4AB5-B871-2ECE99565E53}"/>
              </a:ext>
            </a:extLst>
          </p:cNvPr>
          <p:cNvSpPr>
            <a:spLocks noGrp="1"/>
          </p:cNvSpPr>
          <p:nvPr>
            <p:ph type="body" sz="quarter" idx="26" hasCustomPrompt="1"/>
          </p:nvPr>
        </p:nvSpPr>
        <p:spPr>
          <a:xfrm>
            <a:off x="65836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01191549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 name="Title 1">
            <a:extLst>
              <a:ext uri="{FF2B5EF4-FFF2-40B4-BE49-F238E27FC236}">
                <a16:creationId xmlns:a16="http://schemas.microsoft.com/office/drawing/2014/main" id="{60399535-1101-4904-92E5-88A868A67E76}"/>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67754825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A2DA-7DB7-4E35-A1A9-9831600724C3}"/>
              </a:ext>
            </a:extLst>
          </p:cNvPr>
          <p:cNvSpPr>
            <a:spLocks noGrp="1"/>
          </p:cNvSpPr>
          <p:nvPr>
            <p:ph type="title" hasCustomPrompt="1"/>
          </p:nvPr>
        </p:nvSpPr>
        <p:spPr/>
        <p:txBody>
          <a:bodyPr/>
          <a:lstStyle>
            <a:lvl1pPr>
              <a:defRPr/>
            </a:lvl1pPr>
          </a:lstStyle>
          <a:p>
            <a:r>
              <a:rPr lang="en-US"/>
              <a:t>Title</a:t>
            </a:r>
            <a:endParaRPr lang="en-ID"/>
          </a:p>
        </p:txBody>
      </p:sp>
      <p:sp>
        <p:nvSpPr>
          <p:cNvPr id="5" name="Rectangle 4">
            <a:extLst>
              <a:ext uri="{FF2B5EF4-FFF2-40B4-BE49-F238E27FC236}">
                <a16:creationId xmlns:a16="http://schemas.microsoft.com/office/drawing/2014/main" id="{8875094F-5882-48D9-A102-4EFEBF8F3B29}"/>
              </a:ext>
            </a:extLst>
          </p:cNvPr>
          <p:cNvSpPr/>
          <p:nvPr userDrawn="1"/>
        </p:nvSpPr>
        <p:spPr>
          <a:xfrm>
            <a:off x="868680" y="0"/>
            <a:ext cx="11338560" cy="6858000"/>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1">
              <a:ln>
                <a:noFill/>
              </a:ln>
              <a:solidFill>
                <a:prstClr val="white"/>
              </a:solidFill>
              <a:effectLst/>
              <a:uLnTx/>
              <a:uFillTx/>
              <a:latin typeface="Calibri" panose="020F0502020204030204"/>
              <a:ea typeface="+mn-ea"/>
              <a:cs typeface="+mn-cs"/>
            </a:endParaRPr>
          </a:p>
        </p:txBody>
      </p:sp>
      <p:sp>
        <p:nvSpPr>
          <p:cNvPr id="7" name="Text Placeholder 4">
            <a:extLst>
              <a:ext uri="{FF2B5EF4-FFF2-40B4-BE49-F238E27FC236}">
                <a16:creationId xmlns:a16="http://schemas.microsoft.com/office/drawing/2014/main" id="{B8303C52-0C45-490E-8C81-F073E781C9A7}"/>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Code snippet</a:t>
            </a:r>
          </a:p>
        </p:txBody>
      </p:sp>
    </p:spTree>
    <p:extLst>
      <p:ext uri="{BB962C8B-B14F-4D97-AF65-F5344CB8AC3E}">
        <p14:creationId xmlns:p14="http://schemas.microsoft.com/office/powerpoint/2010/main" val="213256574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868680" y="5669280"/>
            <a:ext cx="113385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1554480" y="182880"/>
            <a:ext cx="1024128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109728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1554480" y="5760720"/>
            <a:ext cx="1024128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
        <p:nvSpPr>
          <p:cNvPr id="3" name="Title 2">
            <a:extLst>
              <a:ext uri="{FF2B5EF4-FFF2-40B4-BE49-F238E27FC236}">
                <a16:creationId xmlns:a16="http://schemas.microsoft.com/office/drawing/2014/main" id="{7DEB1E49-9EB0-4F04-A076-5862D94F39E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58060303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7" name="Text Placeholder 7">
            <a:extLst>
              <a:ext uri="{FF2B5EF4-FFF2-40B4-BE49-F238E27FC236}">
                <a16:creationId xmlns:a16="http://schemas.microsoft.com/office/drawing/2014/main" id="{035867BF-910C-4D8F-BD58-CA1483B51C53}"/>
              </a:ext>
            </a:extLst>
          </p:cNvPr>
          <p:cNvSpPr>
            <a:spLocks noGrp="1"/>
          </p:cNvSpPr>
          <p:nvPr>
            <p:ph type="body" sz="quarter" idx="14" hasCustomPrompt="1"/>
          </p:nvPr>
        </p:nvSpPr>
        <p:spPr>
          <a:xfrm>
            <a:off x="1463040" y="640080"/>
            <a:ext cx="10058400" cy="4023360"/>
          </a:xfrm>
        </p:spPr>
        <p:txBody>
          <a:bodyPr anchor="ctr"/>
          <a:lstStyle>
            <a:lvl1pPr marL="0" indent="0" algn="ctr">
              <a:lnSpc>
                <a:spcPct val="150000"/>
              </a:lnSpc>
              <a:spcBef>
                <a:spcPts val="0"/>
              </a:spcBef>
              <a:buNone/>
              <a:defRPr/>
            </a:lvl1pPr>
          </a:lstStyle>
          <a:p>
            <a:pPr lvl="0"/>
            <a:r>
              <a:rPr lang="en-US"/>
              <a:t>Texts or quotation</a:t>
            </a:r>
            <a:endParaRPr lang="id-ID"/>
          </a:p>
        </p:txBody>
      </p:sp>
      <p:sp>
        <p:nvSpPr>
          <p:cNvPr id="8" name="Text Placeholder 7">
            <a:extLst>
              <a:ext uri="{FF2B5EF4-FFF2-40B4-BE49-F238E27FC236}">
                <a16:creationId xmlns:a16="http://schemas.microsoft.com/office/drawing/2014/main" id="{6A08236D-8427-433E-A68E-676954DB2626}"/>
              </a:ext>
            </a:extLst>
          </p:cNvPr>
          <p:cNvSpPr>
            <a:spLocks noGrp="1"/>
          </p:cNvSpPr>
          <p:nvPr>
            <p:ph type="body" sz="quarter" idx="15" hasCustomPrompt="1"/>
          </p:nvPr>
        </p:nvSpPr>
        <p:spPr>
          <a:xfrm>
            <a:off x="6035040" y="5120640"/>
            <a:ext cx="5669280" cy="548640"/>
          </a:xfrm>
        </p:spPr>
        <p:txBody>
          <a:bodyPr anchor="ctr">
            <a:normAutofit/>
          </a:bodyPr>
          <a:lstStyle>
            <a:lvl1pPr marL="0" indent="0" algn="r">
              <a:buNone/>
              <a:defRPr sz="2000"/>
            </a:lvl1pPr>
          </a:lstStyle>
          <a:p>
            <a:pPr lvl="0"/>
            <a:r>
              <a:rPr lang="en-US"/>
              <a:t>Ending text</a:t>
            </a:r>
            <a:endParaRPr lang="id-ID"/>
          </a:p>
        </p:txBody>
      </p:sp>
      <p:sp>
        <p:nvSpPr>
          <p:cNvPr id="9" name="Half Frame 8">
            <a:extLst>
              <a:ext uri="{FF2B5EF4-FFF2-40B4-BE49-F238E27FC236}">
                <a16:creationId xmlns:a16="http://schemas.microsoft.com/office/drawing/2014/main" id="{BB55656A-6414-4947-9496-428E31D7FD38}"/>
              </a:ext>
            </a:extLst>
          </p:cNvPr>
          <p:cNvSpPr/>
          <p:nvPr userDrawn="1"/>
        </p:nvSpPr>
        <p:spPr>
          <a:xfrm>
            <a:off x="1280160" y="45720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Half Frame 9">
            <a:extLst>
              <a:ext uri="{FF2B5EF4-FFF2-40B4-BE49-F238E27FC236}">
                <a16:creationId xmlns:a16="http://schemas.microsoft.com/office/drawing/2014/main" id="{623072CD-E86B-46CF-86EC-94424ED025D3}"/>
              </a:ext>
            </a:extLst>
          </p:cNvPr>
          <p:cNvSpPr/>
          <p:nvPr userDrawn="1"/>
        </p:nvSpPr>
        <p:spPr>
          <a:xfrm rot="10800000">
            <a:off x="11247120" y="43891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4247128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eral Goal and Instruc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4FE56-7018-4C0D-94CA-B72421F5CB8A}"/>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Capaian</a:t>
            </a:r>
            <a:r>
              <a:rPr lang="en-US"/>
              <a:t> dan Instruksi</a:t>
            </a:r>
            <a:r>
              <a:rPr lang="id-ID"/>
              <a:t> Pembelajaran</a:t>
            </a:r>
          </a:p>
        </p:txBody>
      </p:sp>
      <p:pic>
        <p:nvPicPr>
          <p:cNvPr id="11" name="Picture 10">
            <a:extLst>
              <a:ext uri="{FF2B5EF4-FFF2-40B4-BE49-F238E27FC236}">
                <a16:creationId xmlns:a16="http://schemas.microsoft.com/office/drawing/2014/main" id="{7431845C-CDAF-41DE-B764-172602648A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363200" y="3124821"/>
            <a:ext cx="1828800" cy="3154679"/>
          </a:xfrm>
          <a:prstGeom prst="rect">
            <a:avLst/>
          </a:prstGeom>
        </p:spPr>
      </p:pic>
      <p:sp>
        <p:nvSpPr>
          <p:cNvPr id="13" name="Rectangle 12">
            <a:extLst>
              <a:ext uri="{FF2B5EF4-FFF2-40B4-BE49-F238E27FC236}">
                <a16:creationId xmlns:a16="http://schemas.microsoft.com/office/drawing/2014/main" id="{2372ADC2-DC9F-499E-9FA1-AC7884F64A1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DB4713B-155C-4173-A9A7-B4FA41B94B36}"/>
              </a:ext>
            </a:extLst>
          </p:cNvPr>
          <p:cNvSpPr txBox="1"/>
          <p:nvPr userDrawn="1"/>
        </p:nvSpPr>
        <p:spPr>
          <a:xfrm>
            <a:off x="365760" y="1134795"/>
            <a:ext cx="11530676" cy="168584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Melalui </a:t>
            </a:r>
            <a:r>
              <a:rPr lang="en-US" sz="2400">
                <a:solidFill>
                  <a:schemeClr val="accent1">
                    <a:lumMod val="50000"/>
                  </a:schemeClr>
                </a:solidFill>
                <a:latin typeface="Arial" panose="020B0604020202020204" pitchFamily="34" charset="0"/>
                <a:cs typeface="Arial" panose="020B0604020202020204" pitchFamily="34" charset="0"/>
              </a:rPr>
              <a:t>Tugas </a:t>
            </a:r>
            <a:r>
              <a:rPr lang="id-ID" sz="2400">
                <a:solidFill>
                  <a:schemeClr val="accent1">
                    <a:lumMod val="50000"/>
                  </a:schemeClr>
                </a:solidFill>
                <a:latin typeface="Arial" panose="020B0604020202020204" pitchFamily="34" charset="0"/>
                <a:cs typeface="Arial" panose="020B0604020202020204" pitchFamily="34" charset="0"/>
              </a:rPr>
              <a:t>ini, kamu diharapkan bisa menulis, mengkompilasi, dan menjalankan program yang menggunakan berbagai tipe data, operator, dan struktur yang sudah dipelajari</a:t>
            </a:r>
            <a:r>
              <a:rPr lang="en-US" sz="2400">
                <a:solidFill>
                  <a:schemeClr val="accent1">
                    <a:lumMod val="50000"/>
                  </a:schemeClr>
                </a:solidFill>
                <a:latin typeface="Arial" panose="020B0604020202020204" pitchFamily="34" charset="0"/>
                <a:cs typeface="Arial" panose="020B0604020202020204" pitchFamily="34" charset="0"/>
              </a:rPr>
              <a:t>, di mana program tersebut dibuat mengikuti spesifikasi tertentu</a:t>
            </a:r>
            <a:r>
              <a:rPr lang="id-ID" sz="2400">
                <a:solidFill>
                  <a:schemeClr val="accent1">
                    <a:lumMod val="50000"/>
                  </a:schemeClr>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86CEAF4D-2AD5-4398-B5FF-B78C4BCF1896}"/>
              </a:ext>
            </a:extLst>
          </p:cNvPr>
          <p:cNvSpPr txBox="1"/>
          <p:nvPr userDrawn="1"/>
        </p:nvSpPr>
        <p:spPr>
          <a:xfrm>
            <a:off x="1979352" y="3739553"/>
            <a:ext cx="8303492" cy="1685846"/>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Buatlah program yang berprilaku dan menggunakan tipe data, operator, dan struktur sesuai dengan deskripsi yang diberikan dalam dokumen ini!</a:t>
            </a:r>
          </a:p>
        </p:txBody>
      </p:sp>
      <p:sp>
        <p:nvSpPr>
          <p:cNvPr id="21" name="TextBox 20">
            <a:extLst>
              <a:ext uri="{FF2B5EF4-FFF2-40B4-BE49-F238E27FC236}">
                <a16:creationId xmlns:a16="http://schemas.microsoft.com/office/drawing/2014/main" id="{F761EECD-3AF3-4023-B260-C3FFC507218F}"/>
              </a:ext>
            </a:extLst>
          </p:cNvPr>
          <p:cNvSpPr txBox="1"/>
          <p:nvPr userDrawn="1"/>
        </p:nvSpPr>
        <p:spPr>
          <a:xfrm rot="20363387">
            <a:off x="1675465" y="3702492"/>
            <a:ext cx="1107996"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Instruksi:</a:t>
            </a:r>
            <a:endParaRPr lang="id-ID">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5673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quiremen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hasCustomPrompt="1"/>
          </p:nvPr>
        </p:nvSpPr>
        <p:spPr>
          <a:xfrm>
            <a:off x="365760" y="1097280"/>
            <a:ext cx="11430000" cy="146304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Kebutuhan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8AA40EA0-2253-47FE-9D24-60B985864455}"/>
              </a:ext>
            </a:extLst>
          </p:cNvPr>
          <p:cNvSpPr>
            <a:spLocks noGrp="1"/>
          </p:cNvSpPr>
          <p:nvPr>
            <p:ph type="body" sz="quarter" idx="11" hasCustomPrompt="1"/>
          </p:nvPr>
        </p:nvSpPr>
        <p:spPr>
          <a:xfrm>
            <a:off x="365760" y="3749040"/>
            <a:ext cx="11430000" cy="137160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Other statement on program overview, if any</a:t>
            </a: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822960" y="2743200"/>
            <a:ext cx="10515600" cy="822960"/>
          </a:xfrm>
          <a:prstGeom prst="rect">
            <a:avLst/>
          </a:prstGeom>
        </p:spPr>
        <p:txBody>
          <a:bodyPr>
            <a:normAutofit/>
          </a:bodyPr>
          <a:lstStyle>
            <a:lvl1pPr marL="0" indent="0" algn="ctr">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7934844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uput Exam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Contoh Keluaran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365760" y="1097280"/>
            <a:ext cx="11430000" cy="5486400"/>
          </a:xfrm>
          <a:prstGeom prst="rect">
            <a:avLst/>
          </a:prstGeom>
        </p:spPr>
        <p:txBody>
          <a:bodyPr>
            <a:normAutofit/>
          </a:bodyPr>
          <a:lstStyle>
            <a:lvl1pPr marL="0" indent="0" algn="l">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0072119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8816791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utput Format Informat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09778A8-8368-46E8-8866-EEA87052F2CE}"/>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Keterangan Umum Terkait Keluaran</a:t>
            </a:r>
          </a:p>
        </p:txBody>
      </p:sp>
      <p:sp>
        <p:nvSpPr>
          <p:cNvPr id="6" name="TextBox 5">
            <a:extLst>
              <a:ext uri="{FF2B5EF4-FFF2-40B4-BE49-F238E27FC236}">
                <a16:creationId xmlns:a16="http://schemas.microsoft.com/office/drawing/2014/main" id="{F1A4CF72-EED7-4CBC-87F7-DE6A6AE18F7E}"/>
              </a:ext>
            </a:extLst>
          </p:cNvPr>
          <p:cNvSpPr txBox="1"/>
          <p:nvPr userDrawn="1"/>
        </p:nvSpPr>
        <p:spPr>
          <a:xfrm>
            <a:off x="365760" y="1134795"/>
            <a:ext cx="11530676" cy="4467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id-ID" sz="2400">
                <a:highlight>
                  <a:srgbClr val="FFFF00"/>
                </a:highlight>
                <a:latin typeface="Arial" panose="020B0604020202020204" pitchFamily="34" charset="0"/>
                <a:ea typeface="Calibri" panose="020F0502020204030204" pitchFamily="34" charset="0"/>
                <a:cs typeface="Arial" panose="020B0604020202020204" pitchFamily="34" charset="0"/>
              </a:rPr>
              <a:t>Teks dengan warna belakang kuning</a:t>
            </a:r>
            <a:r>
              <a:rPr lang="id-ID" sz="2400">
                <a:latin typeface="Arial" panose="020B0604020202020204" pitchFamily="34" charset="0"/>
                <a:ea typeface="Calibri" panose="020F0502020204030204" pitchFamily="34" charset="0"/>
                <a:cs typeface="Arial" panose="020B0604020202020204" pitchFamily="34" charset="0"/>
              </a:rPr>
              <a:t> merupakan masukan dari pengguna.</a:t>
            </a:r>
            <a:r>
              <a:rPr lang="en-US" sz="2400">
                <a:latin typeface="Arial" panose="020B0604020202020204" pitchFamily="34" charset="0"/>
                <a:ea typeface="Calibri" panose="020F0502020204030204" pitchFamily="34" charset="0"/>
                <a:cs typeface="Arial" panose="020B0604020202020204" pitchFamily="34" charset="0"/>
              </a:rPr>
              <a:t> </a:t>
            </a: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implementasi masukan </a:t>
            </a:r>
            <a:r>
              <a:rPr lang="en-US" sz="2400">
                <a:latin typeface="Arial" panose="020B0604020202020204" pitchFamily="34" charset="0"/>
                <a:ea typeface="Calibri" panose="020F0502020204030204" pitchFamily="34" charset="0"/>
                <a:cs typeface="Arial" panose="020B0604020202020204" pitchFamily="34" charset="0"/>
              </a:rPr>
              <a:t>pengguna </a:t>
            </a:r>
            <a:r>
              <a:rPr lang="id-ID" sz="2400">
                <a:latin typeface="Arial" panose="020B0604020202020204" pitchFamily="34" charset="0"/>
                <a:ea typeface="Calibri" panose="020F0502020204030204" pitchFamily="34" charset="0"/>
                <a:cs typeface="Arial" panose="020B0604020202020204" pitchFamily="34" charset="0"/>
              </a:rPr>
              <a:t>yang terlewat akan membuat nilai</a:t>
            </a:r>
            <a:r>
              <a:rPr lang="en-US" sz="2400">
                <a:latin typeface="Arial" panose="020B0604020202020204" pitchFamily="34" charset="0"/>
                <a:ea typeface="Calibri" panose="020F0502020204030204" pitchFamily="34" charset="0"/>
                <a:cs typeface="Arial" panose="020B0604020202020204" pitchFamily="34" charset="0"/>
              </a:rPr>
              <a:t>mu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id-ID" sz="2400">
                <a:latin typeface="Arial" panose="020B0604020202020204" pitchFamily="34" charset="0"/>
                <a:ea typeface="Calibri" panose="020F0502020204030204" pitchFamily="34" charset="0"/>
                <a:cs typeface="Arial" panose="020B0604020202020204" pitchFamily="34" charset="0"/>
              </a:rPr>
              <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Teks </a:t>
            </a:r>
            <a:r>
              <a:rPr lang="en-US" sz="2400">
                <a:highlight>
                  <a:srgbClr val="00FFFF"/>
                </a:highlight>
                <a:latin typeface="Arial" panose="020B0604020202020204" pitchFamily="34" charset="0"/>
                <a:ea typeface="Calibri" panose="020F0502020204030204" pitchFamily="34" charset="0"/>
                <a:cs typeface="Arial" panose="020B0604020202020204" pitchFamily="34" charset="0"/>
              </a:rPr>
              <a:t>dengan warna belakang </a:t>
            </a: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biru</a:t>
            </a:r>
            <a:r>
              <a:rPr lang="id-ID" sz="2400">
                <a:latin typeface="Arial" panose="020B0604020202020204" pitchFamily="34" charset="0"/>
                <a:ea typeface="Calibri" panose="020F0502020204030204" pitchFamily="34" charset="0"/>
                <a:cs typeface="Arial" panose="020B0604020202020204" pitchFamily="34" charset="0"/>
              </a:rPr>
              <a:t> merupakan teks dinamis yang selalu berubah-ubah sesuai dengan </a:t>
            </a:r>
            <a:r>
              <a:rPr lang="en-US" sz="2400">
                <a:latin typeface="Arial" panose="020B0604020202020204" pitchFamily="34" charset="0"/>
                <a:ea typeface="Calibri" panose="020F0502020204030204" pitchFamily="34" charset="0"/>
                <a:cs typeface="Arial" panose="020B0604020202020204" pitchFamily="34" charset="0"/>
              </a:rPr>
              <a:t>argumen atau </a:t>
            </a:r>
            <a:r>
              <a:rPr lang="id-ID" sz="2400">
                <a:latin typeface="Arial" panose="020B0604020202020204" pitchFamily="34" charset="0"/>
                <a:ea typeface="Calibri" panose="020F0502020204030204" pitchFamily="34" charset="0"/>
                <a:cs typeface="Arial" panose="020B0604020202020204" pitchFamily="34" charset="0"/>
              </a:rPr>
              <a:t>masukan </a:t>
            </a:r>
            <a:r>
              <a:rPr lang="en-US" sz="2400">
                <a:latin typeface="Arial" panose="020B0604020202020204" pitchFamily="34" charset="0"/>
                <a:ea typeface="Calibri" panose="020F0502020204030204" pitchFamily="34" charset="0"/>
                <a:cs typeface="Arial" panose="020B0604020202020204" pitchFamily="34" charset="0"/>
              </a:rPr>
              <a:t>dari </a:t>
            </a:r>
            <a:r>
              <a:rPr lang="id-ID" sz="2400">
                <a:latin typeface="Arial" panose="020B0604020202020204" pitchFamily="34" charset="0"/>
                <a:ea typeface="Calibri" panose="020F0502020204030204" pitchFamily="34" charset="0"/>
                <a:cs typeface="Arial" panose="020B0604020202020204" pitchFamily="34" charset="0"/>
              </a:rPr>
              <a:t>pengguna</a:t>
            </a:r>
            <a:r>
              <a:rPr lang="en-US" sz="2400">
                <a:latin typeface="Arial" panose="020B0604020202020204" pitchFamily="34" charset="0"/>
                <a:ea typeface="Calibri" panose="020F0502020204030204" pitchFamily="34" charset="0"/>
                <a:cs typeface="Arial" panose="020B0604020202020204" pitchFamily="34" charset="0"/>
              </a:rPr>
              <a:t>,</a:t>
            </a:r>
            <a:r>
              <a:rPr lang="id-ID" sz="2400">
                <a:latin typeface="Arial" panose="020B0604020202020204" pitchFamily="34" charset="0"/>
                <a:ea typeface="Calibri" panose="020F0502020204030204" pitchFamily="34" charset="0"/>
                <a:cs typeface="Arial" panose="020B0604020202020204" pitchFamily="34" charset="0"/>
              </a:rPr>
              <a:t> dan harus ditampilkan dalam program yang Anda buat.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a:t>
            </a:r>
            <a:r>
              <a:rPr lang="en-US" sz="2400">
                <a:latin typeface="Arial" panose="020B0604020202020204" pitchFamily="34" charset="0"/>
                <a:ea typeface="Calibri" panose="020F0502020204030204" pitchFamily="34" charset="0"/>
                <a:cs typeface="Arial" panose="020B0604020202020204" pitchFamily="34" charset="0"/>
              </a:rPr>
              <a:t>implementasi </a:t>
            </a:r>
            <a:r>
              <a:rPr lang="id-ID" sz="2400">
                <a:latin typeface="Arial" panose="020B0604020202020204" pitchFamily="34" charset="0"/>
                <a:ea typeface="Calibri" panose="020F0502020204030204" pitchFamily="34" charset="0"/>
                <a:cs typeface="Arial" panose="020B0604020202020204" pitchFamily="34" charset="0"/>
              </a:rPr>
              <a:t>teks biru yang terlewat atau tidak sesuai akan membuat nilai Anda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en-US" sz="2400">
                <a:solidFill>
                  <a:srgbClr val="00B050"/>
                </a:solidFill>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79355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eneral Criteria">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D3A063-6EC7-42E3-9BB0-7BF4E5A33866}"/>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Kriteria Umum Program</a:t>
            </a:r>
          </a:p>
        </p:txBody>
      </p:sp>
      <p:sp>
        <p:nvSpPr>
          <p:cNvPr id="6" name="TextBox 5">
            <a:extLst>
              <a:ext uri="{FF2B5EF4-FFF2-40B4-BE49-F238E27FC236}">
                <a16:creationId xmlns:a16="http://schemas.microsoft.com/office/drawing/2014/main" id="{01D7D278-6B0D-4D2C-826B-F16255F86A96}"/>
              </a:ext>
            </a:extLst>
          </p:cNvPr>
          <p:cNvSpPr txBox="1"/>
          <p:nvPr userDrawn="1"/>
        </p:nvSpPr>
        <p:spPr>
          <a:xfrm>
            <a:off x="365760" y="1134795"/>
            <a:ext cx="11530676" cy="279384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Kode dan keluaran program harus mencantumkan NPM dan nama kamu, yang ditulis dalam bentuk komentar atau luaran. </a:t>
            </a:r>
          </a:p>
          <a:p>
            <a:pPr marL="342900" indent="-342900">
              <a:lnSpc>
                <a:spcPct val="150000"/>
              </a:lnSpc>
              <a:buFont typeface="Arial" panose="020B0604020202020204" pitchFamily="34" charset="0"/>
              <a:buChar char="•"/>
            </a:pPr>
            <a:r>
              <a:rPr lang="en-US" sz="2400">
                <a:solidFill>
                  <a:schemeClr val="accent2">
                    <a:lumMod val="75000"/>
                  </a:schemeClr>
                </a:solidFill>
                <a:latin typeface="Arial" panose="020B0604020202020204" pitchFamily="34" charset="0"/>
                <a:cs typeface="Arial" panose="020B0604020202020204" pitchFamily="34" charset="0"/>
              </a:rPr>
              <a:t>[20 poin]</a:t>
            </a:r>
            <a:r>
              <a:rPr lang="en-US" sz="2400">
                <a:solidFill>
                  <a:schemeClr val="accent1">
                    <a:lumMod val="50000"/>
                  </a:schemeClr>
                </a:solidFill>
                <a:latin typeface="Arial" panose="020B0604020202020204" pitchFamily="34" charset="0"/>
                <a:cs typeface="Arial" panose="020B0604020202020204" pitchFamily="34" charset="0"/>
              </a:rPr>
              <a:t> Kamu boleh mengubah tampilan luaran program selama memiliki informasi yang diminta (e.g., nilai argumen dan label keluaran). </a:t>
            </a:r>
          </a:p>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Berkas kode program yang dikumpulkan harus dengan nama </a:t>
            </a:r>
          </a:p>
        </p:txBody>
      </p:sp>
      <p:sp>
        <p:nvSpPr>
          <p:cNvPr id="8" name="Text Placeholder 2">
            <a:extLst>
              <a:ext uri="{FF2B5EF4-FFF2-40B4-BE49-F238E27FC236}">
                <a16:creationId xmlns:a16="http://schemas.microsoft.com/office/drawing/2014/main" id="{7A015658-69C5-4977-B40A-DD8D15FA4925}"/>
              </a:ext>
            </a:extLst>
          </p:cNvPr>
          <p:cNvSpPr>
            <a:spLocks noGrp="1"/>
          </p:cNvSpPr>
          <p:nvPr>
            <p:ph type="body" sz="quarter" idx="10" hasCustomPrompt="1"/>
          </p:nvPr>
        </p:nvSpPr>
        <p:spPr>
          <a:xfrm>
            <a:off x="711201" y="4023360"/>
            <a:ext cx="10972800" cy="1737360"/>
          </a:xfrm>
        </p:spPr>
        <p:txBody>
          <a:bodyPr/>
          <a:lstStyle>
            <a:lvl1pPr marL="0" indent="0">
              <a:spcBef>
                <a:spcPts val="0"/>
              </a:spcBef>
              <a:buNone/>
              <a:defRPr/>
            </a:lvl1pPr>
          </a:lstStyle>
          <a:p>
            <a:pPr>
              <a:lnSpc>
                <a:spcPct val="150000"/>
              </a:lnSpc>
            </a:pPr>
            <a:r>
              <a:rPr lang="en-US" sz="2400"/>
              <a:t>nama program (e.g., contoh).</a:t>
            </a:r>
          </a:p>
        </p:txBody>
      </p:sp>
    </p:spTree>
    <p:extLst>
      <p:ext uri="{BB962C8B-B14F-4D97-AF65-F5344CB8AC3E}">
        <p14:creationId xmlns:p14="http://schemas.microsoft.com/office/powerpoint/2010/main" val="378080999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bmiss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84A4446-26D1-4E40-9ADD-BA01666E5BD9}"/>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Pengumpulan</a:t>
            </a:r>
          </a:p>
        </p:txBody>
      </p:sp>
      <p:sp>
        <p:nvSpPr>
          <p:cNvPr id="6" name="TextBox 5">
            <a:extLst>
              <a:ext uri="{FF2B5EF4-FFF2-40B4-BE49-F238E27FC236}">
                <a16:creationId xmlns:a16="http://schemas.microsoft.com/office/drawing/2014/main" id="{A806334D-A6DF-44B5-9410-2D26A848918A}"/>
              </a:ext>
            </a:extLst>
          </p:cNvPr>
          <p:cNvSpPr txBox="1"/>
          <p:nvPr userDrawn="1"/>
        </p:nvSpPr>
        <p:spPr>
          <a:xfrm>
            <a:off x="1079768" y="1813527"/>
            <a:ext cx="8715985" cy="279384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Kumpulkan berkas kode Java™ (i.e., *.java) kamu ke tempat pengumpulan yang disediakan di LAYAR sebelum batas akhir waktu yang tertera. Jangan lupa untuk memperhatikan panduan penilaian pada bagian Kriteria Program, Skema Penilaian, dan Plagiarisme. </a:t>
            </a:r>
          </a:p>
        </p:txBody>
      </p:sp>
      <p:pic>
        <p:nvPicPr>
          <p:cNvPr id="8" name="Picture 7" descr="A picture containing umbrella&#10;&#10;Description automatically generated">
            <a:extLst>
              <a:ext uri="{FF2B5EF4-FFF2-40B4-BE49-F238E27FC236}">
                <a16:creationId xmlns:a16="http://schemas.microsoft.com/office/drawing/2014/main" id="{5A449A8A-ED77-4CFD-BD53-C2B9F6BC2B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4053" y="1813527"/>
            <a:ext cx="2194560" cy="3483865"/>
          </a:xfrm>
          <a:prstGeom prst="rect">
            <a:avLst/>
          </a:prstGeom>
        </p:spPr>
      </p:pic>
      <p:sp>
        <p:nvSpPr>
          <p:cNvPr id="10" name="Rectangle 9">
            <a:extLst>
              <a:ext uri="{FF2B5EF4-FFF2-40B4-BE49-F238E27FC236}">
                <a16:creationId xmlns:a16="http://schemas.microsoft.com/office/drawing/2014/main" id="{8649440A-3AFF-49B0-AD56-DE5CCFE6DF7A}"/>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8537586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ding Defaul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073458477"/>
              </p:ext>
            </p:extLst>
          </p:nvPr>
        </p:nvGraphicFramePr>
        <p:xfrm>
          <a:off x="457200" y="1097280"/>
          <a:ext cx="11247120" cy="4303268"/>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96503274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ding Default with Late Penalt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4224897725"/>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248575941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50055475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ding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640665028"/>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11536656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ding-Late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1589913398"/>
              </p:ext>
            </p:extLst>
          </p:nvPr>
        </p:nvGraphicFramePr>
        <p:xfrm>
          <a:off x="457200" y="1097280"/>
          <a:ext cx="11247120" cy="5125212"/>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39733340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12513310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ding for Recurs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3934079069"/>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teknik iteratif dan rekursif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423616605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ding for Data Structur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594973092"/>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data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64516694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lagiarism">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551FCC-0027-41F7-8E61-F393727BA001}"/>
              </a:ext>
            </a:extLst>
          </p:cNvPr>
          <p:cNvSpPr txBox="1"/>
          <p:nvPr userDrawn="1"/>
        </p:nvSpPr>
        <p:spPr>
          <a:xfrm>
            <a:off x="365760" y="1097280"/>
            <a:ext cx="11430000" cy="5577840"/>
          </a:xfrm>
          <a:prstGeom prst="rect">
            <a:avLst/>
          </a:prstGeom>
          <a:noFill/>
        </p:spPr>
        <p:txBody>
          <a:bodyPr wrap="square" rtlCol="0">
            <a:normAutofit/>
          </a:bodyPr>
          <a:lstStyle/>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Seluruh kode program yang dikumpulkan akan dibandingkan satu sama lain mengunakan LARON dengan konfigurasi sesuai karakteristik soal.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Jawaban dengan tingkat kemiripan di atas 80% akan dianggap plagiat dan nilai untuk jawaban soal tersebut akan di-nol-kan.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Anda memiliki satu kesempatan untuk membuktikan sebaliknya (i.e., tidak plagiat). Mekanisme pembuktian dapat bervariasi, salah satunya adalah dengan mengerjakan soal di depan asisten dalam kurun waktu terbatas. Lebih detail mengenai hal ini dapat berkomunikasi langsung dengan asisten. </a:t>
            </a:r>
          </a:p>
        </p:txBody>
      </p:sp>
      <p:sp>
        <p:nvSpPr>
          <p:cNvPr id="6" name="TextBox 5">
            <a:extLst>
              <a:ext uri="{FF2B5EF4-FFF2-40B4-BE49-F238E27FC236}">
                <a16:creationId xmlns:a16="http://schemas.microsoft.com/office/drawing/2014/main" id="{1994C154-608B-46B1-95A4-8743D0929DDF}"/>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Kebijakan Plagiarisme</a:t>
            </a:r>
            <a:endParaRPr lang="en-ID" sz="32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2888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10202077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iza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D693C3-D668-4254-93F1-E53122FF5983}"/>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Finalisasi</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5AE0A63-9166-457F-9E86-D8149A13BE4F}"/>
              </a:ext>
            </a:extLst>
          </p:cNvPr>
          <p:cNvSpPr txBox="1"/>
          <p:nvPr userDrawn="1"/>
        </p:nvSpPr>
        <p:spPr>
          <a:xfrm>
            <a:off x="365760" y="1097280"/>
            <a:ext cx="11430000" cy="5577840"/>
          </a:xfrm>
          <a:prstGeom prst="rect">
            <a:avLst/>
          </a:prstGeom>
          <a:noFill/>
        </p:spPr>
        <p:txBody>
          <a:bodyPr wrap="none" rtlCol="0">
            <a:normAutofit/>
          </a:bodyPr>
          <a:lstStyle/>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Unggah kode Java™ terakhir Anda ke Pengumpulan Praktikum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Kerjakan Latihan yang tersedia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Pastikan Anda mendapatkan nilai 70 poin untuk Praktikum dan Latihan. </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Isi Refleksi di LAYAR dengan jawaban yang berfaedah.</a:t>
            </a:r>
          </a:p>
        </p:txBody>
      </p:sp>
    </p:spTree>
    <p:extLst>
      <p:ext uri="{BB962C8B-B14F-4D97-AF65-F5344CB8AC3E}">
        <p14:creationId xmlns:p14="http://schemas.microsoft.com/office/powerpoint/2010/main" val="353445970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cense Indonesian">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BY-NC-SA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306A35F-0E91-4E52-ABF5-FE7ED22128E2}"/>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163D1F7C-3AD6-42B9-ADDF-7BAB74F21AF3}"/>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81781A1-9A44-4495-B9BE-9149274AAAD1}"/>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F9CA0CE4-72CE-43E6-BC6C-57E2DC567B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470570"/>
      </p:ext>
    </p:extLst>
  </p:cSld>
  <p:clrMapOvr>
    <a:masterClrMapping/>
  </p:clrMapOvr>
  <p:transition>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cense English">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BY-NC-SA 4.0 International License, which means it can be used and modified as necessary as long as not being used for commercial purpose and properly credit the authors. These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440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6DBB4F19-0136-40B8-8D70-9AA978F1D54C}"/>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C7DEDFF7-FC76-4087-A47B-2739FAEC4E70}"/>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4B9B1A8-1DFD-43E3-9E49-5AC1AA403210}"/>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27ABBA6B-5073-4863-8ACA-762C47402F7B}"/>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32480649"/>
      </p:ext>
    </p:extLst>
  </p:cSld>
  <p:clrMapOvr>
    <a:masterClrMapping/>
  </p:clrMapOvr>
  <p:transition>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273204-B0EB-4862-BF72-93F393917018}"/>
              </a:ext>
            </a:extLst>
          </p:cNvPr>
          <p:cNvSpPr>
            <a:spLocks noGrp="1"/>
          </p:cNvSpPr>
          <p:nvPr>
            <p:ph type="title" hasCustomPrompt="1"/>
          </p:nvPr>
        </p:nvSpPr>
        <p:spPr>
          <a:xfrm>
            <a:off x="3383280" y="1371599"/>
            <a:ext cx="8229600" cy="2377440"/>
          </a:xfrm>
        </p:spPr>
        <p:txBody>
          <a:bodyPr/>
          <a:lstStyle>
            <a:lvl1pPr>
              <a:lnSpc>
                <a:spcPct val="140000"/>
              </a:lnSpc>
              <a:defRPr b="1">
                <a:solidFill>
                  <a:schemeClr val="accent1">
                    <a:lumMod val="50000"/>
                  </a:schemeClr>
                </a:solidFill>
              </a:defRPr>
            </a:lvl1pPr>
          </a:lstStyle>
          <a:p>
            <a:r>
              <a:rPr lang="en-US" dirty="0"/>
              <a:t>Separator Title</a:t>
            </a:r>
          </a:p>
        </p:txBody>
      </p:sp>
      <p:pic>
        <p:nvPicPr>
          <p:cNvPr id="4" name="Picture 3">
            <a:extLst>
              <a:ext uri="{FF2B5EF4-FFF2-40B4-BE49-F238E27FC236}">
                <a16:creationId xmlns:a16="http://schemas.microsoft.com/office/drawing/2014/main" id="{6AF6142E-6846-49C4-8F50-F174C64B4A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914400"/>
            <a:ext cx="2549918" cy="4700308"/>
          </a:xfrm>
          <a:prstGeom prst="rect">
            <a:avLst/>
          </a:prstGeom>
        </p:spPr>
      </p:pic>
      <p:sp>
        <p:nvSpPr>
          <p:cNvPr id="5" name="Rectangle 4">
            <a:extLst>
              <a:ext uri="{FF2B5EF4-FFF2-40B4-BE49-F238E27FC236}">
                <a16:creationId xmlns:a16="http://schemas.microsoft.com/office/drawing/2014/main" id="{EE05899C-7236-40A0-A004-2BD18F859D5C}"/>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8909613"/>
      </p:ext>
    </p:extLst>
  </p:cSld>
  <p:clrMapOvr>
    <a:masterClrMapping/>
  </p:clrMapOvr>
  <p:transition>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6919B3-E2FA-4F0B-AED6-F70C5470EC04}"/>
              </a:ext>
            </a:extLst>
          </p:cNvPr>
          <p:cNvSpPr>
            <a:spLocks noGrp="1"/>
          </p:cNvSpPr>
          <p:nvPr>
            <p:ph type="title" hasCustomPrompt="1"/>
          </p:nvPr>
        </p:nvSpPr>
        <p:spPr>
          <a:xfrm>
            <a:off x="548640" y="535296"/>
            <a:ext cx="11155680" cy="1554480"/>
          </a:xfrm>
        </p:spPr>
        <p:txBody>
          <a:bodyPr anchor="t"/>
          <a:lstStyle>
            <a:lvl1pPr>
              <a:lnSpc>
                <a:spcPct val="140000"/>
              </a:lnSpc>
              <a:defRPr b="1" u="none">
                <a:solidFill>
                  <a:schemeClr val="accent1">
                    <a:lumMod val="50000"/>
                  </a:schemeClr>
                </a:solidFill>
              </a:defRPr>
            </a:lvl1pPr>
          </a:lstStyle>
          <a:p>
            <a:r>
              <a:rPr lang="en-US"/>
              <a:t>Separator Title</a:t>
            </a:r>
            <a:endParaRPr lang="en-US" dirty="0"/>
          </a:p>
        </p:txBody>
      </p:sp>
      <p:sp>
        <p:nvSpPr>
          <p:cNvPr id="4" name="Rectangle 3">
            <a:extLst>
              <a:ext uri="{FF2B5EF4-FFF2-40B4-BE49-F238E27FC236}">
                <a16:creationId xmlns:a16="http://schemas.microsoft.com/office/drawing/2014/main" id="{FDBC29D8-7C91-41D4-A906-5FCFAC62FFB8}"/>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E8E622F8-2F7C-4515-B679-291BE70CD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080" y="2286000"/>
            <a:ext cx="4206240" cy="4101084"/>
          </a:xfrm>
          <a:prstGeom prst="rect">
            <a:avLst/>
          </a:prstGeom>
        </p:spPr>
      </p:pic>
    </p:spTree>
    <p:extLst>
      <p:ext uri="{BB962C8B-B14F-4D97-AF65-F5344CB8AC3E}">
        <p14:creationId xmlns:p14="http://schemas.microsoft.com/office/powerpoint/2010/main" val="159825450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750" tmFilter="0, 0; .2, .5; .8, .5; 1, 0"/>
                                        <p:tgtEl>
                                          <p:spTgt spid="5"/>
                                        </p:tgtEl>
                                      </p:cBhvr>
                                    </p:animEffect>
                                    <p:animScale>
                                      <p:cBhvr>
                                        <p:cTn id="7" dur="37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8B70C-E344-47E4-92BE-522238C0121D}"/>
              </a:ext>
            </a:extLst>
          </p:cNvPr>
          <p:cNvSpPr/>
          <p:nvPr userDrawn="1"/>
        </p:nvSpPr>
        <p:spPr>
          <a:xfrm>
            <a:off x="8961120" y="-2145"/>
            <a:ext cx="3291840" cy="6858000"/>
          </a:xfrm>
          <a:prstGeom prst="rect">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a:extLst>
              <a:ext uri="{FF2B5EF4-FFF2-40B4-BE49-F238E27FC236}">
                <a16:creationId xmlns:a16="http://schemas.microsoft.com/office/drawing/2014/main" id="{4D91405E-68E1-4248-BA94-06D73E8DFC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2144"/>
            <a:ext cx="9138285" cy="6858000"/>
          </a:xfrm>
          <a:prstGeom prst="rect">
            <a:avLst/>
          </a:prstGeom>
        </p:spPr>
      </p:pic>
      <p:sp>
        <p:nvSpPr>
          <p:cNvPr id="4" name="Rectangle 3">
            <a:extLst>
              <a:ext uri="{FF2B5EF4-FFF2-40B4-BE49-F238E27FC236}">
                <a16:creationId xmlns:a16="http://schemas.microsoft.com/office/drawing/2014/main" id="{4B04DC04-5A3A-42BD-B481-5010647E3CFC}"/>
              </a:ext>
            </a:extLst>
          </p:cNvPr>
          <p:cNvSpPr/>
          <p:nvPr userDrawn="1"/>
        </p:nvSpPr>
        <p:spPr>
          <a:xfrm>
            <a:off x="-19050" y="0"/>
            <a:ext cx="12252960" cy="6858000"/>
          </a:xfrm>
          <a:prstGeom prst="rect">
            <a:avLst/>
          </a:prstGeom>
          <a:solidFill>
            <a:srgbClr val="1924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6" name="Title 1">
            <a:extLst>
              <a:ext uri="{FF2B5EF4-FFF2-40B4-BE49-F238E27FC236}">
                <a16:creationId xmlns:a16="http://schemas.microsoft.com/office/drawing/2014/main" id="{B3F037C5-9A05-422A-B784-EAC2BD4270F2}"/>
              </a:ext>
            </a:extLst>
          </p:cNvPr>
          <p:cNvSpPr>
            <a:spLocks noGrp="1"/>
          </p:cNvSpPr>
          <p:nvPr>
            <p:ph type="title" hasCustomPrompt="1"/>
          </p:nvPr>
        </p:nvSpPr>
        <p:spPr>
          <a:xfrm>
            <a:off x="3657600" y="3657600"/>
            <a:ext cx="8226103" cy="1187544"/>
          </a:xfrm>
        </p:spPr>
        <p:txBody>
          <a:bodyPr>
            <a:normAutofit/>
          </a:bodyPr>
          <a:lstStyle>
            <a:lvl1pPr algn="r">
              <a:defRPr sz="3200" b="1">
                <a:solidFill>
                  <a:schemeClr val="bg1"/>
                </a:solidFill>
                <a:latin typeface="Arial Black" panose="020B0A04020102020204" pitchFamily="34" charset="0"/>
              </a:defRPr>
            </a:lvl1pPr>
          </a:lstStyle>
          <a:p>
            <a:r>
              <a:rPr lang="en-US" dirty="0"/>
              <a:t>Topic</a:t>
            </a:r>
          </a:p>
        </p:txBody>
      </p:sp>
    </p:spTree>
    <p:extLst>
      <p:ext uri="{BB962C8B-B14F-4D97-AF65-F5344CB8AC3E}">
        <p14:creationId xmlns:p14="http://schemas.microsoft.com/office/powerpoint/2010/main" val="1978679094"/>
      </p:ext>
    </p:extLst>
  </p:cSld>
  <p:clrMapOvr>
    <a:masterClrMapping/>
  </p:clrMapOvr>
  <p:transition>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132D9-1A6F-441E-AB3D-DBBE4F9DF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44"/>
            <a:ext cx="12191999" cy="6862288"/>
          </a:xfrm>
          <a:prstGeom prst="rect">
            <a:avLst/>
          </a:prstGeom>
        </p:spPr>
      </p:pic>
      <p:sp>
        <p:nvSpPr>
          <p:cNvPr id="5" name="Rectangle 4">
            <a:extLst>
              <a:ext uri="{FF2B5EF4-FFF2-40B4-BE49-F238E27FC236}">
                <a16:creationId xmlns:a16="http://schemas.microsoft.com/office/drawing/2014/main" id="{6E9FB8EA-1EFF-4DEC-9944-D574132AF9A0}"/>
              </a:ext>
            </a:extLst>
          </p:cNvPr>
          <p:cNvSpPr/>
          <p:nvPr userDrawn="1"/>
        </p:nvSpPr>
        <p:spPr>
          <a:xfrm>
            <a:off x="-60961" y="0"/>
            <a:ext cx="1225296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313D5D7C-1AD4-47DD-AC5E-5E48BFA57C66}"/>
              </a:ext>
            </a:extLst>
          </p:cNvPr>
          <p:cNvSpPr>
            <a:spLocks noGrp="1"/>
          </p:cNvSpPr>
          <p:nvPr>
            <p:ph type="body" sz="quarter" idx="10" hasCustomPrompt="1"/>
          </p:nvPr>
        </p:nvSpPr>
        <p:spPr>
          <a:xfrm>
            <a:off x="1981200" y="3291840"/>
            <a:ext cx="8229600" cy="1097280"/>
          </a:xfrm>
          <a:prstGeom prst="rect">
            <a:avLst/>
          </a:prstGeom>
        </p:spPr>
        <p:txBody>
          <a:bodyPr>
            <a:normAutofit/>
          </a:bodyPr>
          <a:lstStyle>
            <a:lvl1pPr marL="0" indent="0" algn="ctr">
              <a:lnSpc>
                <a:spcPct val="14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id-ID" noProof="0"/>
              <a:t>note</a:t>
            </a:r>
          </a:p>
        </p:txBody>
      </p:sp>
    </p:spTree>
    <p:extLst>
      <p:ext uri="{BB962C8B-B14F-4D97-AF65-F5344CB8AC3E}">
        <p14:creationId xmlns:p14="http://schemas.microsoft.com/office/powerpoint/2010/main" val="399494198"/>
      </p:ext>
    </p:extLst>
  </p:cSld>
  <p:clrMapOvr>
    <a:masterClrMapping/>
  </p:clrMapOvr>
  <p:transition>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6F1E1-4872-4434-9912-88D8B1D54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7406" y="1829733"/>
            <a:ext cx="8457188" cy="3545676"/>
          </a:xfrm>
          <a:prstGeom prst="rect">
            <a:avLst/>
          </a:prstGeom>
        </p:spPr>
      </p:pic>
      <p:sp>
        <p:nvSpPr>
          <p:cNvPr id="6" name="TextBox 5">
            <a:extLst>
              <a:ext uri="{FF2B5EF4-FFF2-40B4-BE49-F238E27FC236}">
                <a16:creationId xmlns:a16="http://schemas.microsoft.com/office/drawing/2014/main" id="{6035EA85-00B2-46B6-89AC-348FFF959103}"/>
              </a:ext>
            </a:extLst>
          </p:cNvPr>
          <p:cNvSpPr txBox="1"/>
          <p:nvPr userDrawn="1"/>
        </p:nvSpPr>
        <p:spPr>
          <a:xfrm>
            <a:off x="2926080" y="1554480"/>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8" name="TextBox 7">
            <a:extLst>
              <a:ext uri="{FF2B5EF4-FFF2-40B4-BE49-F238E27FC236}">
                <a16:creationId xmlns:a16="http://schemas.microsoft.com/office/drawing/2014/main" id="{2C9B4B11-199D-4870-A22C-A1907C229862}"/>
              </a:ext>
            </a:extLst>
          </p:cNvPr>
          <p:cNvSpPr txBox="1"/>
          <p:nvPr userDrawn="1"/>
        </p:nvSpPr>
        <p:spPr>
          <a:xfrm>
            <a:off x="6035040" y="2194560"/>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0" name="TextBox 9">
            <a:extLst>
              <a:ext uri="{FF2B5EF4-FFF2-40B4-BE49-F238E27FC236}">
                <a16:creationId xmlns:a16="http://schemas.microsoft.com/office/drawing/2014/main" id="{E1D7DEFF-E0F5-46B0-B088-97617A5E49BD}"/>
              </a:ext>
            </a:extLst>
          </p:cNvPr>
          <p:cNvSpPr txBox="1"/>
          <p:nvPr userDrawn="1"/>
        </p:nvSpPr>
        <p:spPr>
          <a:xfrm>
            <a:off x="9418320" y="2743200"/>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sp>
        <p:nvSpPr>
          <p:cNvPr id="12" name="Rectangle 11">
            <a:extLst>
              <a:ext uri="{FF2B5EF4-FFF2-40B4-BE49-F238E27FC236}">
                <a16:creationId xmlns:a16="http://schemas.microsoft.com/office/drawing/2014/main" id="{346164EA-CB7F-4441-B32B-C4DD2A15F81E}"/>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84695359"/>
      </p:ext>
    </p:extLst>
  </p:cSld>
  <p:clrMapOvr>
    <a:masterClrMapping/>
  </p:clrMapOvr>
  <p:transition>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estions? - Alternative 1 - I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D61F3D-88DA-4548-B70E-6B8670034E64}"/>
              </a:ext>
            </a:extLst>
          </p:cNvPr>
          <p:cNvSpPr/>
          <p:nvPr userDrawn="1"/>
        </p:nvSpPr>
        <p:spPr>
          <a:xfrm>
            <a:off x="5212080" y="0"/>
            <a:ext cx="70408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chemeClr val="bg1"/>
              </a:solidFill>
            </a:endParaRPr>
          </a:p>
        </p:txBody>
      </p:sp>
      <p:sp>
        <p:nvSpPr>
          <p:cNvPr id="16" name="TextBox 15">
            <a:extLst>
              <a:ext uri="{FF2B5EF4-FFF2-40B4-BE49-F238E27FC236}">
                <a16:creationId xmlns:a16="http://schemas.microsoft.com/office/drawing/2014/main" id="{205FF086-DFE5-4B81-92EF-893D9B533B73}"/>
              </a:ext>
            </a:extLst>
          </p:cNvPr>
          <p:cNvSpPr txBox="1"/>
          <p:nvPr userDrawn="1"/>
        </p:nvSpPr>
        <p:spPr>
          <a:xfrm>
            <a:off x="5544065" y="2286000"/>
            <a:ext cx="6359611"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endParaRPr lang="en-US" sz="6000" b="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C67C941-C9E4-4B43-B684-A7928F66EE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 y="1554480"/>
            <a:ext cx="4256772" cy="4554746"/>
          </a:xfrm>
          <a:prstGeom prst="rect">
            <a:avLst/>
          </a:prstGeom>
        </p:spPr>
      </p:pic>
      <p:sp>
        <p:nvSpPr>
          <p:cNvPr id="22" name="Rectangle 21">
            <a:extLst>
              <a:ext uri="{FF2B5EF4-FFF2-40B4-BE49-F238E27FC236}">
                <a16:creationId xmlns:a16="http://schemas.microsoft.com/office/drawing/2014/main" id="{97AD8F69-C107-4C8B-A057-4E750C1FED39}"/>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0663155"/>
      </p:ext>
    </p:extLst>
  </p:cSld>
  <p:clrMapOvr>
    <a:masterClrMapping/>
  </p:clrMapOvr>
  <p:transition>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 I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CF1960-D983-42B4-BCB2-480AF9D4E826}"/>
              </a:ext>
            </a:extLst>
          </p:cNvPr>
          <p:cNvSpPr/>
          <p:nvPr userDrawn="1"/>
        </p:nvSpPr>
        <p:spPr>
          <a:xfrm>
            <a:off x="548640" y="548640"/>
            <a:ext cx="11064240" cy="5760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6" name="TextBox 5">
            <a:extLst>
              <a:ext uri="{FF2B5EF4-FFF2-40B4-BE49-F238E27FC236}">
                <a16:creationId xmlns:a16="http://schemas.microsoft.com/office/drawing/2014/main" id="{916D154D-4A59-4E58-BFBC-5D3CC7C2E67A}"/>
              </a:ext>
            </a:extLst>
          </p:cNvPr>
          <p:cNvSpPr txBox="1"/>
          <p:nvPr userDrawn="1"/>
        </p:nvSpPr>
        <p:spPr>
          <a:xfrm>
            <a:off x="4681560" y="3200400"/>
            <a:ext cx="6447756"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endParaRPr lang="en-US" sz="6000" b="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58E7D58-E6E6-4323-ADDA-C45AEA040E14}"/>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2" name="Picture 11" descr="A picture containing clock&#10;&#10;Description automatically generated">
            <a:extLst>
              <a:ext uri="{FF2B5EF4-FFF2-40B4-BE49-F238E27FC236}">
                <a16:creationId xmlns:a16="http://schemas.microsoft.com/office/drawing/2014/main" id="{A88CC2EB-CDCD-4439-A980-AEFD2BCB1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7360" y="1371600"/>
            <a:ext cx="3200400" cy="4164520"/>
          </a:xfrm>
          <a:prstGeom prst="rect">
            <a:avLst/>
          </a:prstGeom>
        </p:spPr>
      </p:pic>
      <p:sp>
        <p:nvSpPr>
          <p:cNvPr id="14" name="Rectangle 13">
            <a:extLst>
              <a:ext uri="{FF2B5EF4-FFF2-40B4-BE49-F238E27FC236}">
                <a16:creationId xmlns:a16="http://schemas.microsoft.com/office/drawing/2014/main" id="{7E83F5B6-6443-4CDF-BDCE-04F81F6F3D26}"/>
              </a:ext>
            </a:extLst>
          </p:cNvPr>
          <p:cNvSpPr/>
          <p:nvPr userDrawn="1"/>
        </p:nvSpPr>
        <p:spPr>
          <a:xfrm>
            <a:off x="4107646" y="1105368"/>
            <a:ext cx="1493109" cy="11899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007383539"/>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M. Fathurahman, and Nova. E.D.</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070578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chiving theLearning Objectiv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3EE5C2-9608-3EAB-9281-24A1260D9E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792" y="369723"/>
            <a:ext cx="1828800" cy="3154679"/>
          </a:xfrm>
          <a:prstGeom prst="rect">
            <a:avLst/>
          </a:prstGeom>
        </p:spPr>
      </p:pic>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07426" y="2660903"/>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ADD48AEC-1FDD-88B0-6A1E-49D4E9F74793}"/>
              </a:ext>
            </a:extLst>
          </p:cNvPr>
          <p:cNvSpPr txBox="1"/>
          <p:nvPr userDrawn="1"/>
        </p:nvSpPr>
        <p:spPr>
          <a:xfrm>
            <a:off x="1165860" y="1126389"/>
            <a:ext cx="10058400" cy="820674"/>
          </a:xfrm>
          <a:prstGeom prst="rect">
            <a:avLst/>
          </a:prstGeom>
          <a:noFill/>
        </p:spPr>
        <p:txBody>
          <a:bodyPr wrap="square" rtlCol="0">
            <a:spAutoFit/>
          </a:bodyPr>
          <a:lstStyle/>
          <a:p>
            <a:pPr algn="ctr">
              <a:lnSpc>
                <a:spcPct val="150000"/>
              </a:lnSpc>
            </a:pPr>
            <a:r>
              <a:rPr lang="en-US" sz="3600">
                <a:solidFill>
                  <a:schemeClr val="accent1">
                    <a:lumMod val="50000"/>
                  </a:schemeClr>
                </a:solidFill>
                <a:latin typeface="Arial" panose="020B0604020202020204" pitchFamily="34" charset="0"/>
                <a:cs typeface="Arial" panose="020B0604020202020204" pitchFamily="34" charset="0"/>
              </a:rPr>
              <a:t>Apakah kamu sudah mencapai target belajar?</a:t>
            </a:r>
            <a:endParaRPr lang="en-US" sz="3600" dirty="0">
              <a:solidFill>
                <a:schemeClr val="accent1">
                  <a:lumMod val="50000"/>
                </a:schemeClr>
              </a:solidFill>
              <a:latin typeface="Arial" panose="020B0604020202020204" pitchFamily="34" charset="0"/>
              <a:cs typeface="Arial" panose="020B0604020202020204" pitchFamily="34" charset="0"/>
            </a:endParaRPr>
          </a:p>
        </p:txBody>
      </p:sp>
      <p:pic>
        <p:nvPicPr>
          <p:cNvPr id="8" name="Graphic 7" descr="Pin with solid fill">
            <a:extLst>
              <a:ext uri="{FF2B5EF4-FFF2-40B4-BE49-F238E27FC236}">
                <a16:creationId xmlns:a16="http://schemas.microsoft.com/office/drawing/2014/main" id="{F13D63BF-CAF0-2419-3F3C-5D4E0037133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0176" y="2963191"/>
            <a:ext cx="914400" cy="914400"/>
          </a:xfrm>
          <a:prstGeom prst="rect">
            <a:avLst/>
          </a:prstGeom>
        </p:spPr>
      </p:pic>
      <p:sp>
        <p:nvSpPr>
          <p:cNvPr id="3" name="Text Placeholder 3">
            <a:extLst>
              <a:ext uri="{FF2B5EF4-FFF2-40B4-BE49-F238E27FC236}">
                <a16:creationId xmlns:a16="http://schemas.microsoft.com/office/drawing/2014/main" id="{B11C00D4-91E8-789C-15F1-BD3266AAD345}"/>
              </a:ext>
            </a:extLst>
          </p:cNvPr>
          <p:cNvSpPr>
            <a:spLocks noGrp="1"/>
          </p:cNvSpPr>
          <p:nvPr>
            <p:ph type="body" sz="quarter" idx="10" hasCustomPrompt="1"/>
          </p:nvPr>
        </p:nvSpPr>
        <p:spPr>
          <a:xfrm>
            <a:off x="2825496" y="3328951"/>
            <a:ext cx="6739128" cy="2402660"/>
          </a:xfrm>
          <a:prstGeom prst="rect">
            <a:avLst/>
          </a:prstGeom>
          <a:noFill/>
          <a:ln>
            <a:noFill/>
          </a:ln>
        </p:spPr>
        <p:txBody>
          <a:bodyPr vert="horz" lIns="91440" tIns="45720" rIns="91440" bIns="45720" rtlCol="0">
            <a:normAutofit/>
          </a:bodyPr>
          <a:lstStyle>
            <a:lvl1pPr marL="0" indent="0" algn="l" defTabSz="914400" rtl="0" eaLnBrk="1" latinLnBrk="0" hangingPunct="1">
              <a:lnSpc>
                <a:spcPct val="130000"/>
              </a:lnSpc>
              <a:spcBef>
                <a:spcPts val="0"/>
              </a:spcBef>
              <a:buFont typeface="Arial" panose="020B0604020202020204" pitchFamily="34" charset="0"/>
              <a:buNone/>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Learning Objective</a:t>
            </a:r>
          </a:p>
        </p:txBody>
      </p:sp>
    </p:spTree>
    <p:extLst>
      <p:ext uri="{BB962C8B-B14F-4D97-AF65-F5344CB8AC3E}">
        <p14:creationId xmlns:p14="http://schemas.microsoft.com/office/powerpoint/2010/main" val="2728422443"/>
      </p:ext>
    </p:extLst>
  </p:cSld>
  <p:clrMapOvr>
    <a:masterClrMapping/>
  </p:clrMapOvr>
  <p:transition>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10B660-7C6C-409F-9294-7542F0B48C1F}"/>
              </a:ext>
            </a:extLst>
          </p:cNvPr>
          <p:cNvGrpSpPr/>
          <p:nvPr userDrawn="1"/>
        </p:nvGrpSpPr>
        <p:grpSpPr>
          <a:xfrm>
            <a:off x="3534044" y="1763870"/>
            <a:ext cx="4659041" cy="3330260"/>
            <a:chOff x="3153747" y="1619794"/>
            <a:chExt cx="4659041" cy="3330260"/>
          </a:xfrm>
        </p:grpSpPr>
        <p:pic>
          <p:nvPicPr>
            <p:cNvPr id="4" name="Picture 3">
              <a:extLst>
                <a:ext uri="{FF2B5EF4-FFF2-40B4-BE49-F238E27FC236}">
                  <a16:creationId xmlns:a16="http://schemas.microsoft.com/office/drawing/2014/main" id="{EF6C087F-E473-436A-82F5-95144D267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3747" y="1619794"/>
              <a:ext cx="2834640" cy="3330260"/>
            </a:xfrm>
            <a:prstGeom prst="rect">
              <a:avLst/>
            </a:prstGeom>
          </p:spPr>
        </p:pic>
        <p:sp>
          <p:nvSpPr>
            <p:cNvPr id="6" name="TextBox 5">
              <a:extLst>
                <a:ext uri="{FF2B5EF4-FFF2-40B4-BE49-F238E27FC236}">
                  <a16:creationId xmlns:a16="http://schemas.microsoft.com/office/drawing/2014/main" id="{0FCD1095-5845-438E-9A64-0FFC7CB023C5}"/>
                </a:ext>
              </a:extLst>
            </p:cNvPr>
            <p:cNvSpPr txBox="1"/>
            <p:nvPr userDrawn="1"/>
          </p:nvSpPr>
          <p:spPr>
            <a:xfrm>
              <a:off x="5805507" y="4362994"/>
              <a:ext cx="2007281"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bersambung...</a:t>
              </a:r>
              <a:endParaRPr lang="id-ID" sz="3200">
                <a:solidFill>
                  <a:srgbClr val="2F424F"/>
                </a:solidFill>
                <a:latin typeface="Blackadder ITC" panose="04020505051007020D02" pitchFamily="82" charset="0"/>
              </a:endParaRPr>
            </a:p>
          </p:txBody>
        </p:sp>
      </p:grpSp>
      <p:sp>
        <p:nvSpPr>
          <p:cNvPr id="2" name="Rectangle 1">
            <a:extLst>
              <a:ext uri="{FF2B5EF4-FFF2-40B4-BE49-F238E27FC236}">
                <a16:creationId xmlns:a16="http://schemas.microsoft.com/office/drawing/2014/main" id="{BE753E5E-6766-4DC0-8EBF-5E008ABB4A8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68940861"/>
      </p:ext>
    </p:extLst>
  </p:cSld>
  <p:clrMapOvr>
    <a:masterClrMapping/>
  </p:clrMapOvr>
  <p:transition>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A4D862-9B07-490B-BE62-47D41A8759A5}"/>
              </a:ext>
            </a:extLst>
          </p:cNvPr>
          <p:cNvSpPr txBox="1"/>
          <p:nvPr userDrawn="1"/>
        </p:nvSpPr>
        <p:spPr>
          <a:xfrm>
            <a:off x="7772400" y="5120640"/>
            <a:ext cx="2377440" cy="640080"/>
          </a:xfrm>
          <a:prstGeom prst="rect">
            <a:avLst/>
          </a:prstGeom>
          <a:noFill/>
        </p:spPr>
        <p:txBody>
          <a:bodyPr wrap="none" rtlCol="0" anchor="ctr" anchorCtr="0">
            <a:norm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Tree>
    <p:extLst>
      <p:ext uri="{BB962C8B-B14F-4D97-AF65-F5344CB8AC3E}">
        <p14:creationId xmlns:p14="http://schemas.microsoft.com/office/powerpoint/2010/main" val="1153895829"/>
      </p:ext>
    </p:extLst>
  </p:cSld>
  <p:clrMapOvr>
    <a:masterClrMapping/>
  </p:clrMapOvr>
  <p:transition>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81F31AE0-FC2D-4681-8B97-C981EEA0329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ext Placeholder 4">
            <a:extLst>
              <a:ext uri="{FF2B5EF4-FFF2-40B4-BE49-F238E27FC236}">
                <a16:creationId xmlns:a16="http://schemas.microsoft.com/office/drawing/2014/main" id="{F87DF151-84BA-47F8-88E2-BCBE78557200}"/>
              </a:ext>
            </a:extLst>
          </p:cNvPr>
          <p:cNvSpPr>
            <a:spLocks noGrp="1"/>
          </p:cNvSpPr>
          <p:nvPr>
            <p:ph type="body" sz="quarter" idx="11" hasCustomPrompt="1"/>
          </p:nvPr>
        </p:nvSpPr>
        <p:spPr>
          <a:xfrm>
            <a:off x="365760" y="1280160"/>
            <a:ext cx="11430000" cy="3749040"/>
          </a:xfrm>
          <a:prstGeom prst="rect">
            <a:avLst/>
          </a:prstGeom>
        </p:spPr>
        <p:txBody>
          <a:bodyPr anchor="ctr">
            <a:normAutofit/>
          </a:bodyPr>
          <a:lstStyle>
            <a:lvl1pPr marL="0" indent="0" algn="ctr">
              <a:lnSpc>
                <a:spcPct val="130000"/>
              </a:lnSpc>
              <a:spcBef>
                <a:spcPts val="0"/>
              </a:spcBef>
              <a:buNone/>
              <a:defRPr sz="23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5" name="Title Placeholder 2">
            <a:extLst>
              <a:ext uri="{FF2B5EF4-FFF2-40B4-BE49-F238E27FC236}">
                <a16:creationId xmlns:a16="http://schemas.microsoft.com/office/drawing/2014/main" id="{9BE9E81E-1A48-434A-A1CA-9C676820EE7A}"/>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66B5DD31-EB32-4614-8D5B-F5D9E99A7FD7}"/>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1" name="Text Placeholder 4">
            <a:extLst>
              <a:ext uri="{FF2B5EF4-FFF2-40B4-BE49-F238E27FC236}">
                <a16:creationId xmlns:a16="http://schemas.microsoft.com/office/drawing/2014/main" id="{446B24C0-5405-45BD-B68A-75122752571E}"/>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3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7">
            <a:extLst>
              <a:ext uri="{FF2B5EF4-FFF2-40B4-BE49-F238E27FC236}">
                <a16:creationId xmlns:a16="http://schemas.microsoft.com/office/drawing/2014/main" id="{36258B15-0E58-4703-8CE4-A7CE3254A813}"/>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051B1050-FB35-4024-A5FE-55505F1201B2}"/>
              </a:ext>
            </a:extLst>
          </p:cNvPr>
          <p:cNvSpPr>
            <a:spLocks noGrp="1"/>
          </p:cNvSpPr>
          <p:nvPr>
            <p:ph type="body" sz="quarter" idx="17" hasCustomPrompt="1"/>
          </p:nvPr>
        </p:nvSpPr>
        <p:spPr>
          <a:xfrm>
            <a:off x="11155680" y="914400"/>
            <a:ext cx="822960" cy="1371600"/>
          </a:xfrm>
          <a:prstGeom prst="rect">
            <a:avLst/>
          </a:prstGeom>
        </p:spPr>
        <p:txBody>
          <a:bodyPr anchor="ctr" anchorCtr="0">
            <a:norm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7843DB9E-4056-47E7-8F68-B5772A2FB86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1832E4CB-07D5-42AD-BEDC-56971552544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7" name="Text Placeholder 4">
            <a:extLst>
              <a:ext uri="{FF2B5EF4-FFF2-40B4-BE49-F238E27FC236}">
                <a16:creationId xmlns:a16="http://schemas.microsoft.com/office/drawing/2014/main" id="{90002966-95EE-4995-B912-4A982CFFCC88}"/>
              </a:ext>
            </a:extLst>
          </p:cNvPr>
          <p:cNvSpPr>
            <a:spLocks noGrp="1"/>
          </p:cNvSpPr>
          <p:nvPr>
            <p:ph type="body" sz="quarter" idx="11" hasCustomPrompt="1"/>
          </p:nvPr>
        </p:nvSpPr>
        <p:spPr>
          <a:xfrm>
            <a:off x="365760" y="1097280"/>
            <a:ext cx="1143000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8" name="Text Placeholder 7">
            <a:extLst>
              <a:ext uri="{FF2B5EF4-FFF2-40B4-BE49-F238E27FC236}">
                <a16:creationId xmlns:a16="http://schemas.microsoft.com/office/drawing/2014/main" id="{D39719FE-DAA8-4C6A-A2A6-8909B4C10FA1}"/>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9" name="Text Placeholder 9">
            <a:extLst>
              <a:ext uri="{FF2B5EF4-FFF2-40B4-BE49-F238E27FC236}">
                <a16:creationId xmlns:a16="http://schemas.microsoft.com/office/drawing/2014/main" id="{F0FDA9EB-30D0-4F94-B2BB-969A1F8C05BE}"/>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20" name="Rectangle 19">
            <a:extLst>
              <a:ext uri="{FF2B5EF4-FFF2-40B4-BE49-F238E27FC236}">
                <a16:creationId xmlns:a16="http://schemas.microsoft.com/office/drawing/2014/main" id="{13DD05A6-3439-4142-9F15-F5F723711423}"/>
              </a:ext>
            </a:extLst>
          </p:cNvPr>
          <p:cNvSpPr/>
          <p:nvPr userDrawn="1"/>
        </p:nvSpPr>
        <p:spPr>
          <a:xfrm>
            <a:off x="-19923" y="5674658"/>
            <a:ext cx="12252960" cy="1234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6">
            <a:extLst>
              <a:ext uri="{FF2B5EF4-FFF2-40B4-BE49-F238E27FC236}">
                <a16:creationId xmlns:a16="http://schemas.microsoft.com/office/drawing/2014/main" id="{2E54C5A6-D371-461D-B823-9E10CCF84E1B}"/>
              </a:ext>
            </a:extLst>
          </p:cNvPr>
          <p:cNvSpPr>
            <a:spLocks noGrp="1"/>
          </p:cNvSpPr>
          <p:nvPr>
            <p:ph type="body" sz="quarter" idx="12" hasCustomPrompt="1"/>
          </p:nvPr>
        </p:nvSpPr>
        <p:spPr>
          <a:xfrm>
            <a:off x="731520" y="5760720"/>
            <a:ext cx="11064240" cy="914400"/>
          </a:xfrm>
          <a:prstGeom prst="rect">
            <a:avLst/>
          </a:prstGeom>
        </p:spPr>
        <p:txBody>
          <a:bodyPr anchor="t">
            <a:normAutofit/>
          </a:bodyPr>
          <a:lstStyle>
            <a:lvl1pPr marL="0" indent="0" algn="l">
              <a:lnSpc>
                <a:spcPct val="9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23" name="Text Placeholder 15">
            <a:extLst>
              <a:ext uri="{FF2B5EF4-FFF2-40B4-BE49-F238E27FC236}">
                <a16:creationId xmlns:a16="http://schemas.microsoft.com/office/drawing/2014/main" id="{92CA329C-67E6-40DC-A627-E5746E1A0622}"/>
              </a:ext>
            </a:extLst>
          </p:cNvPr>
          <p:cNvSpPr>
            <a:spLocks noGrp="1"/>
          </p:cNvSpPr>
          <p:nvPr>
            <p:ph type="body" sz="quarter" idx="18" hasCustomPrompt="1"/>
          </p:nvPr>
        </p:nvSpPr>
        <p:spPr>
          <a:xfrm>
            <a:off x="365760" y="5760720"/>
            <a:ext cx="274320" cy="914400"/>
          </a:xfrm>
          <a:prstGeom prst="rect">
            <a:avLst/>
          </a:prstGeom>
        </p:spPr>
        <p:txBody>
          <a:bodyPr vert="vert270">
            <a:noAutofit/>
          </a:bodyPr>
          <a:lstStyle>
            <a:lvl1pPr marL="0" indent="0" algn="r">
              <a:lnSpc>
                <a:spcPct val="100000"/>
              </a:lnSpc>
              <a:spcBef>
                <a:spcPts val="0"/>
              </a:spcBef>
              <a:buNone/>
              <a:defRPr sz="1600" b="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1" name="Title Placeholder 2">
            <a:extLst>
              <a:ext uri="{FF2B5EF4-FFF2-40B4-BE49-F238E27FC236}">
                <a16:creationId xmlns:a16="http://schemas.microsoft.com/office/drawing/2014/main" id="{E8705871-E1F8-49A1-8A91-2A7B300EB71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47E083-D711-4A6B-909E-FE61F152E78F}"/>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0" name="TextBox 9">
            <a:extLst>
              <a:ext uri="{FF2B5EF4-FFF2-40B4-BE49-F238E27FC236}">
                <a16:creationId xmlns:a16="http://schemas.microsoft.com/office/drawing/2014/main" id="{AC73D20A-96B0-4F39-82EA-495B6403A71A}"/>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6F094FFC-E279-4035-945E-DAE4AAA844D1}"/>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3">
            <a:extLst>
              <a:ext uri="{FF2B5EF4-FFF2-40B4-BE49-F238E27FC236}">
                <a16:creationId xmlns:a16="http://schemas.microsoft.com/office/drawing/2014/main" id="{E70968FF-2EE4-425C-8CD0-F6EA27B8622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7" name="Title Placeholder 2">
            <a:extLst>
              <a:ext uri="{FF2B5EF4-FFF2-40B4-BE49-F238E27FC236}">
                <a16:creationId xmlns:a16="http://schemas.microsoft.com/office/drawing/2014/main" id="{5ADB8D25-E8F8-4FD9-9DA2-2D889B05B070}"/>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yntax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syntax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8105063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ogic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logic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95862694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2304992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ariable Valu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value of each variable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596706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ariables and Data Typ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variables and their datatype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645644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correct execution sequence of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
        <p:nvSpPr>
          <p:cNvPr id="2" name="TextBox 1">
            <a:extLst>
              <a:ext uri="{FF2B5EF4-FFF2-40B4-BE49-F238E27FC236}">
                <a16:creationId xmlns:a16="http://schemas.microsoft.com/office/drawing/2014/main" id="{EF98D632-C324-46DE-9D04-A2CEDA151B6E}"/>
              </a:ext>
            </a:extLst>
          </p:cNvPr>
          <p:cNvSpPr txBox="1"/>
          <p:nvPr userDrawn="1"/>
        </p:nvSpPr>
        <p:spPr>
          <a:xfrm>
            <a:off x="8810566" y="233172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Draw the flowchart of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042453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F2479282-47A7-451A-90E5-3EDEB08AD1AB}"/>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9104BD63-B3E7-4ECE-8C8D-997918CA124E}"/>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a:extLst>
              <a:ext uri="{FF2B5EF4-FFF2-40B4-BE49-F238E27FC236}">
                <a16:creationId xmlns:a16="http://schemas.microsoft.com/office/drawing/2014/main" id="{EA2FDA1B-10B3-4623-A476-B4DF9C2CCFE4}"/>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9E55930D-4678-4C14-B4BB-4D95654E5EFA}"/>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9A8FEC8-4B9C-43CF-8F9A-EC3BDB299BDB}"/>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Does the given code snippet use recursion</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659374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base and induction cases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66059414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E32AF43-8574-4405-BA8F-47460BCCB5D9}"/>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0" name="Text Placeholder 4">
            <a:extLst>
              <a:ext uri="{FF2B5EF4-FFF2-40B4-BE49-F238E27FC236}">
                <a16:creationId xmlns:a16="http://schemas.microsoft.com/office/drawing/2014/main" id="{6C03F77B-D64C-4F25-B9E5-9AFACD90F12F}"/>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 Placeholder 7">
            <a:extLst>
              <a:ext uri="{FF2B5EF4-FFF2-40B4-BE49-F238E27FC236}">
                <a16:creationId xmlns:a16="http://schemas.microsoft.com/office/drawing/2014/main" id="{305DE2A7-F813-483E-925E-B74F5CA83CD4}"/>
              </a:ext>
            </a:extLst>
          </p:cNvPr>
          <p:cNvSpPr>
            <a:spLocks noGrp="1"/>
          </p:cNvSpPr>
          <p:nvPr>
            <p:ph type="body" sz="quarter" idx="16" hasCustomPrompt="1"/>
          </p:nvPr>
        </p:nvSpPr>
        <p:spPr>
          <a:xfrm>
            <a:off x="8412480" y="1097280"/>
            <a:ext cx="2743200" cy="914400"/>
          </a:xfrm>
          <a:prstGeom prst="rect">
            <a:avLst/>
          </a:prstGeom>
          <a:noFill/>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659AC3A9-9810-4701-A487-8E824B478EBF}"/>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4" name="Text Placeholder 4">
            <a:extLst>
              <a:ext uri="{FF2B5EF4-FFF2-40B4-BE49-F238E27FC236}">
                <a16:creationId xmlns:a16="http://schemas.microsoft.com/office/drawing/2014/main" id="{18A36FE7-D527-4278-B182-1B621BA4A08C}"/>
              </a:ext>
            </a:extLst>
          </p:cNvPr>
          <p:cNvSpPr>
            <a:spLocks noGrp="1"/>
          </p:cNvSpPr>
          <p:nvPr>
            <p:ph type="body" sz="quarter" idx="18" hasCustomPrompt="1"/>
          </p:nvPr>
        </p:nvSpPr>
        <p:spPr>
          <a:xfrm>
            <a:off x="365759"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A67E5FB-BA31-433E-82DC-C0E29005E70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10FD2C97-1B7B-4CD6-A0F9-4F13DC7B0B1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8FB6CEFF-CA0D-45A4-B2C6-A92A5DB1530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Box 13">
            <a:extLst>
              <a:ext uri="{FF2B5EF4-FFF2-40B4-BE49-F238E27FC236}">
                <a16:creationId xmlns:a16="http://schemas.microsoft.com/office/drawing/2014/main" id="{EFCBBFA2-3166-486C-BE5F-623A78DD29D9}"/>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5" name="TextBox 14">
            <a:extLst>
              <a:ext uri="{FF2B5EF4-FFF2-40B4-BE49-F238E27FC236}">
                <a16:creationId xmlns:a16="http://schemas.microsoft.com/office/drawing/2014/main" id="{D24CFE6B-C126-47CE-9230-4EEF5AECCFF8}"/>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6" name="Text Placeholder 4">
            <a:extLst>
              <a:ext uri="{FF2B5EF4-FFF2-40B4-BE49-F238E27FC236}">
                <a16:creationId xmlns:a16="http://schemas.microsoft.com/office/drawing/2014/main" id="{2D9AC9F3-AAE9-45A9-AE9E-05E5CC35DEB3}"/>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itle Placeholder 2">
            <a:extLst>
              <a:ext uri="{FF2B5EF4-FFF2-40B4-BE49-F238E27FC236}">
                <a16:creationId xmlns:a16="http://schemas.microsoft.com/office/drawing/2014/main" id="{797D4EE5-FF15-4D9B-8BFB-4462A63F5873}"/>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153B60B-B442-4653-B5FF-D4357D1E646F}"/>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64E97D74-E4D9-4F8A-8ADD-E265A4C17DD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 Placeholder 4">
            <a:extLst>
              <a:ext uri="{FF2B5EF4-FFF2-40B4-BE49-F238E27FC236}">
                <a16:creationId xmlns:a16="http://schemas.microsoft.com/office/drawing/2014/main" id="{6FCCF804-1AA3-4CE1-95A6-D2FADB294B9E}"/>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5" name="TextBox 14">
            <a:extLst>
              <a:ext uri="{FF2B5EF4-FFF2-40B4-BE49-F238E27FC236}">
                <a16:creationId xmlns:a16="http://schemas.microsoft.com/office/drawing/2014/main" id="{9896A57A-4DBE-4579-93ED-70D0632D690C}"/>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6" name="TextBox 15">
            <a:extLst>
              <a:ext uri="{FF2B5EF4-FFF2-40B4-BE49-F238E27FC236}">
                <a16:creationId xmlns:a16="http://schemas.microsoft.com/office/drawing/2014/main" id="{90192ED4-7A63-43AF-9096-36F5BE25DE21}"/>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3D5DD40D-8E04-4FCF-A52B-A666C1C2C16E}"/>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Anisa H.,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6444531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65759" y="1188720"/>
            <a:ext cx="11430000" cy="5394960"/>
          </a:xfrm>
          <a:prstGeom prst="rect">
            <a:avLst/>
          </a:prstGeom>
        </p:spPr>
        <p:txBody>
          <a:bodyPr anchor="t">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65760" y="1188720"/>
            <a:ext cx="1143000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6497783" y="3726135"/>
            <a:ext cx="4051299" cy="1581243"/>
          </a:xfrm>
          <a:prstGeom prst="rect">
            <a:avLst/>
          </a:prstGeom>
          <a:solidFill>
            <a:srgbClr val="DDDDDD"/>
          </a:solidFill>
          <a:ln>
            <a:noFill/>
          </a:ln>
        </p:spPr>
        <p:txBody>
          <a:bodyPr/>
          <a:lstStyle>
            <a:lvl1pPr marL="0" indent="0">
              <a:lnSpc>
                <a:spcPct val="14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00F9672-8DB8-44B7-9F28-5241474EB3C4}"/>
              </a:ext>
            </a:extLst>
          </p:cNvPr>
          <p:cNvSpPr>
            <a:spLocks noGrp="1"/>
          </p:cNvSpPr>
          <p:nvPr>
            <p:ph type="body" sz="quarter" idx="11" hasCustomPrompt="1"/>
          </p:nvPr>
        </p:nvSpPr>
        <p:spPr>
          <a:xfrm>
            <a:off x="365760" y="1188720"/>
            <a:ext cx="11430000" cy="1097280"/>
          </a:xfrm>
          <a:prstGeom prst="rect">
            <a:avLst/>
          </a:prstGeom>
        </p:spPr>
        <p:txBody>
          <a:bodyPr anchor="ctr">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2377440"/>
            <a:ext cx="109728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74742172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40227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kesalahan (</a:t>
            </a:r>
            <a:r>
              <a:rPr lang="en-US" sz="2400" i="1">
                <a:solidFill>
                  <a:schemeClr val="bg1"/>
                </a:solidFill>
                <a:latin typeface="Arial" panose="020B0604020202020204" pitchFamily="34" charset="0"/>
                <a:cs typeface="Arial" panose="020B0604020202020204" pitchFamily="34" charset="0"/>
              </a:rPr>
              <a:t>error</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yang ada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13252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ariables' Va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59"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nilai dari seluruh variabel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39946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ariable and Data Ty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seluruh variabel dan tipe data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69601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Jabarkan urutan eksekusi yang tepat dari potongan kode berikut:</a:t>
            </a:r>
            <a:endParaRPr lang="id-ID" sz="2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9F73D9F-9984-4182-9111-7F95D6810101}"/>
              </a:ext>
            </a:extLst>
          </p:cNvPr>
          <p:cNvSpPr txBox="1"/>
          <p:nvPr userDrawn="1"/>
        </p:nvSpPr>
        <p:spPr>
          <a:xfrm>
            <a:off x="8774545" y="219456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989329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Gambarkan </a:t>
            </a:r>
            <a:r>
              <a:rPr lang="en-US" sz="2400" i="0">
                <a:solidFill>
                  <a:schemeClr val="bg1"/>
                </a:solidFill>
                <a:latin typeface="Arial" panose="020B0604020202020204" pitchFamily="34" charset="0"/>
                <a:cs typeface="Arial" panose="020B0604020202020204" pitchFamily="34" charset="0"/>
              </a:rPr>
              <a:t>diagram alir (</a:t>
            </a:r>
            <a:r>
              <a:rPr lang="en-US" sz="2400" i="1">
                <a:solidFill>
                  <a:schemeClr val="bg1"/>
                </a:solidFill>
                <a:latin typeface="Arial" panose="020B0604020202020204" pitchFamily="34" charset="0"/>
                <a:cs typeface="Arial" panose="020B0604020202020204" pitchFamily="34" charset="0"/>
              </a:rPr>
              <a:t>flowchart</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63244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Isilah bagian kosong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78708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10.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5.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7.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9.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9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2" name="TextBox 11"/>
          <p:cNvSpPr txBox="1"/>
          <p:nvPr userDrawn="1"/>
        </p:nvSpPr>
        <p:spPr>
          <a:xfrm>
            <a:off x="11564464" y="6481481"/>
            <a:ext cx="457176" cy="369332"/>
          </a:xfrm>
          <a:prstGeom prst="rect">
            <a:avLst/>
          </a:prstGeom>
          <a:noFill/>
        </p:spPr>
        <p:txBody>
          <a:bodyPr wrap="none" rtlCol="0">
            <a:spAutoFit/>
          </a:bodyPr>
          <a:lstStyle/>
          <a:p>
            <a:fld id="{A8EFE1C0-4552-4BB2-BC30-50710CBD6015}" type="slidenum">
              <a:rPr lang="id-ID" sz="1800" smtClean="0">
                <a:solidFill>
                  <a:schemeClr val="bg1"/>
                </a:solidFill>
              </a:rPr>
              <a:t>‹#›</a:t>
            </a:fld>
            <a:endParaRPr lang="id-ID" sz="1800" dirty="0">
              <a:solidFill>
                <a:schemeClr val="bg1"/>
              </a:solidFill>
            </a:endParaRPr>
          </a:p>
        </p:txBody>
      </p:sp>
      <p:sp>
        <p:nvSpPr>
          <p:cNvPr id="3" name="Title Placeholder 2"/>
          <p:cNvSpPr>
            <a:spLocks noGrp="1"/>
          </p:cNvSpPr>
          <p:nvPr>
            <p:ph type="title"/>
          </p:nvPr>
        </p:nvSpPr>
        <p:spPr>
          <a:xfrm>
            <a:off x="1920240" y="182880"/>
            <a:ext cx="914400" cy="640080"/>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914400" y="182880"/>
            <a:ext cx="1005840"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Soal</a:t>
            </a:r>
          </a:p>
        </p:txBody>
      </p:sp>
      <p:sp>
        <p:nvSpPr>
          <p:cNvPr id="10" name="Rectangle 9">
            <a:extLst>
              <a:ext uri="{FF2B5EF4-FFF2-40B4-BE49-F238E27FC236}">
                <a16:creationId xmlns:a16="http://schemas.microsoft.com/office/drawing/2014/main" id="{0682C8DE-7929-4FB3-AA79-17E244A55EDA}"/>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7" r:id="rId3"/>
    <p:sldLayoutId id="2147483908" r:id="rId4"/>
    <p:sldLayoutId id="2147483909" r:id="rId5"/>
    <p:sldLayoutId id="2147484029" r:id="rId6"/>
    <p:sldLayoutId id="2147484028" r:id="rId7"/>
    <p:sldLayoutId id="2147484030" r:id="rId8"/>
    <p:sldLayoutId id="2147484031" r:id="rId9"/>
    <p:sldLayoutId id="2147484032" r:id="rId10"/>
    <p:sldLayoutId id="2147484033" r:id="rId11"/>
    <p:sldLayoutId id="2147484034" r:id="rId12"/>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Dasar-Dasar Pemrograman</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1473051389"/>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903" r:id="rId3"/>
    <p:sldLayoutId id="2147483904" r:id="rId4"/>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Struktur Data dan Algoritma</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3660309575"/>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95422" y="3652495"/>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395960"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6806568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4003" r:id="rId4"/>
    <p:sldLayoutId id="2147483998" r:id="rId5"/>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4036" r:id="rId2"/>
    <p:sldLayoutId id="2147484037" r:id="rId3"/>
    <p:sldLayoutId id="2147484038" r:id="rId4"/>
    <p:sldLayoutId id="2147484039" r:id="rId5"/>
    <p:sldLayoutId id="2147484072" r:id="rId6"/>
    <p:sldLayoutId id="2147484040" r:id="rId7"/>
    <p:sldLayoutId id="2147484073" r:id="rId8"/>
    <p:sldLayoutId id="2147483876" r:id="rId9"/>
    <p:sldLayoutId id="2147484053" r:id="rId10"/>
    <p:sldLayoutId id="2147483877" r:id="rId11"/>
    <p:sldLayoutId id="2147483882" r:id="rId12"/>
    <p:sldLayoutId id="2147484071" r:id="rId13"/>
    <p:sldLayoutId id="2147484041" r:id="rId14"/>
    <p:sldLayoutId id="2147483871" r:id="rId15"/>
    <p:sldLayoutId id="2147483896" r:id="rId16"/>
    <p:sldLayoutId id="2147483900" r:id="rId17"/>
    <p:sldLayoutId id="2147484077" r:id="rId18"/>
    <p:sldLayoutId id="2147483894" r:id="rId19"/>
    <p:sldLayoutId id="2147483870" r:id="rId20"/>
    <p:sldLayoutId id="2147483999" r:id="rId21"/>
    <p:sldLayoutId id="2147483864" r:id="rId22"/>
    <p:sldLayoutId id="2147484035" r:id="rId23"/>
    <p:sldLayoutId id="2147484074" r:id="rId24"/>
    <p:sldLayoutId id="2147484076" r:id="rId25"/>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182880" y="182880"/>
            <a:ext cx="640080" cy="6492240"/>
          </a:xfrm>
          <a:prstGeom prst="rect">
            <a:avLst/>
          </a:prstGeom>
        </p:spPr>
        <p:txBody>
          <a:bodyPr vert="vert270"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1005840" y="182880"/>
            <a:ext cx="10789920" cy="64922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914400" y="0"/>
            <a:ext cx="0" cy="685800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04170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7" r:id="rId3"/>
    <p:sldLayoutId id="2147484048" r:id="rId4"/>
    <p:sldLayoutId id="2147484050" r:id="rId5"/>
    <p:sldLayoutId id="2147484054" r:id="rId6"/>
    <p:sldLayoutId id="2147484052" r:id="rId7"/>
    <p:sldLayoutId id="2147484049" r:id="rId8"/>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304762"/>
      </p:ext>
    </p:extLst>
  </p:cSld>
  <p:clrMap bg1="lt1" tx1="dk1" bg2="lt2" tx2="dk2" accent1="accent1" accent2="accent2" accent3="accent3" accent4="accent4" accent5="accent5" accent6="accent6" hlink="hlink" folHlink="folHlink"/>
  <p:sldLayoutIdLst>
    <p:sldLayoutId id="2147484060" r:id="rId1"/>
    <p:sldLayoutId id="2147484014" r:id="rId2"/>
    <p:sldLayoutId id="2147484015" r:id="rId3"/>
    <p:sldLayoutId id="2147484061" r:id="rId4"/>
    <p:sldLayoutId id="2147484062" r:id="rId5"/>
    <p:sldLayoutId id="2147484070" r:id="rId6"/>
    <p:sldLayoutId id="2147484018" r:id="rId7"/>
    <p:sldLayoutId id="2147484065" r:id="rId8"/>
    <p:sldLayoutId id="2147484067" r:id="rId9"/>
    <p:sldLayoutId id="2147484066" r:id="rId10"/>
    <p:sldLayoutId id="2147484068" r:id="rId11"/>
    <p:sldLayoutId id="2147484069" r:id="rId12"/>
    <p:sldLayoutId id="2147484025" r:id="rId13"/>
    <p:sldLayoutId id="2147484017" r:id="rId14"/>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591664" y="3944938"/>
            <a:ext cx="10972800" cy="1143000"/>
          </a:xfrm>
          <a:prstGeom prst="rect">
            <a:avLst/>
          </a:prstGeom>
        </p:spPr>
        <p:txBody>
          <a:bodyPr vert="horz" lIns="91440" tIns="45720" rIns="91440" bIns="45720" rtlCol="0" anchor="ctr">
            <a:normAutofit/>
          </a:bodyPr>
          <a:lstStyle/>
          <a:p>
            <a:r>
              <a:rPr lang="en-US"/>
              <a:t>Separator Title</a:t>
            </a: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4055" r:id="rId3"/>
    <p:sldLayoutId id="2147484056" r:id="rId4"/>
    <p:sldLayoutId id="2147483827" r:id="rId5"/>
    <p:sldLayoutId id="2147483828" r:id="rId6"/>
    <p:sldLayoutId id="2147484057" r:id="rId7"/>
    <p:sldLayoutId id="2147484058" r:id="rId8"/>
    <p:sldLayoutId id="2147484059" r:id="rId9"/>
    <p:sldLayoutId id="2147484075" r:id="rId10"/>
    <p:sldLayoutId id="2147484001" r:id="rId11"/>
    <p:sldLayoutId id="2147484002" r:id="rId12"/>
  </p:sldLayoutIdLst>
  <p:transition>
    <p:cover/>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88557B-151E-42AF-A2D6-0E7E6462779F}"/>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a:extLst>
              <a:ext uri="{FF2B5EF4-FFF2-40B4-BE49-F238E27FC236}">
                <a16:creationId xmlns:a16="http://schemas.microsoft.com/office/drawing/2014/main" id="{7869DCCF-6DA3-4D16-82F3-6986FC3E726D}"/>
              </a:ext>
            </a:extLst>
          </p:cNvPr>
          <p:cNvSpPr txBox="1"/>
          <p:nvPr userDrawn="1"/>
        </p:nvSpPr>
        <p:spPr>
          <a:xfrm>
            <a:off x="304794" y="182880"/>
            <a:ext cx="2369241"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Studi Kasus</a:t>
            </a:r>
          </a:p>
        </p:txBody>
      </p:sp>
      <p:sp>
        <p:nvSpPr>
          <p:cNvPr id="23" name="Title Placeholder 2">
            <a:extLst>
              <a:ext uri="{FF2B5EF4-FFF2-40B4-BE49-F238E27FC236}">
                <a16:creationId xmlns:a16="http://schemas.microsoft.com/office/drawing/2014/main" id="{6CD26AE1-5275-4F7D-8B0D-42421BD37D9E}"/>
              </a:ext>
            </a:extLst>
          </p:cNvPr>
          <p:cNvSpPr>
            <a:spLocks noGrp="1"/>
          </p:cNvSpPr>
          <p:nvPr>
            <p:ph type="title"/>
          </p:nvPr>
        </p:nvSpPr>
        <p:spPr>
          <a:xfrm>
            <a:off x="2743200" y="182880"/>
            <a:ext cx="914400" cy="640080"/>
          </a:xfrm>
          <a:prstGeom prst="rect">
            <a:avLst/>
          </a:prstGeom>
        </p:spPr>
        <p:txBody>
          <a:bodyPr vert="horz" lIns="91440" tIns="45720" rIns="91440" bIns="45720" rtlCol="0" anchor="ctr">
            <a:normAutofit/>
          </a:bodyPr>
          <a:lstStyle/>
          <a:p>
            <a:r>
              <a:rPr lang="en-US"/>
              <a:t>###</a:t>
            </a:r>
          </a:p>
        </p:txBody>
      </p:sp>
      <p:sp>
        <p:nvSpPr>
          <p:cNvPr id="8" name="Text Placeholder 9">
            <a:extLst>
              <a:ext uri="{FF2B5EF4-FFF2-40B4-BE49-F238E27FC236}">
                <a16:creationId xmlns:a16="http://schemas.microsoft.com/office/drawing/2014/main" id="{DAA252CB-E74B-48D9-ADCC-D4CC9B35E2D3}"/>
              </a:ext>
            </a:extLst>
          </p:cNvPr>
          <p:cNvSpPr txBox="1">
            <a:spLocks/>
          </p:cNvSpPr>
          <p:nvPr userDrawn="1"/>
        </p:nvSpPr>
        <p:spPr>
          <a:xfrm>
            <a:off x="9326880" y="457200"/>
            <a:ext cx="2375730" cy="457200"/>
          </a:xfrm>
          <a:prstGeom prst="rect">
            <a:avLst/>
          </a:prstGeom>
          <a:solidFill>
            <a:schemeClr val="accent1">
              <a:lumMod val="5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Text Placeholder 3">
            <a:extLst>
              <a:ext uri="{FF2B5EF4-FFF2-40B4-BE49-F238E27FC236}">
                <a16:creationId xmlns:a16="http://schemas.microsoft.com/office/drawing/2014/main" id="{F07B899F-07CC-4DFF-9B58-77E556D8D82A}"/>
              </a:ext>
            </a:extLst>
          </p:cNvPr>
          <p:cNvSpPr>
            <a:spLocks noGrp="1"/>
          </p:cNvSpPr>
          <p:nvPr>
            <p:ph type="body" idx="1"/>
          </p:nvPr>
        </p:nvSpPr>
        <p:spPr>
          <a:xfrm>
            <a:off x="9371330" y="502920"/>
            <a:ext cx="2286830" cy="365760"/>
          </a:xfrm>
          <a:prstGeom prst="rect">
            <a:avLst/>
          </a:prstGeom>
        </p:spPr>
        <p:txBody>
          <a:bodyPr vert="horz" lIns="91440" tIns="45720" rIns="91440" bIns="45720" rtlCol="0" anchor="ctr">
            <a:normAutofit/>
          </a:bodyPr>
          <a:lstStyle/>
          <a:p>
            <a:pPr lvl="0"/>
            <a:r>
              <a:rPr lang="en-US"/>
              <a:t>#######</a:t>
            </a: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4021" r:id="rId6"/>
    <p:sldLayoutId id="2147484022" r:id="rId7"/>
    <p:sldLayoutId id="2147484026" r:id="rId8"/>
    <p:sldLayoutId id="2147484019" r:id="rId9"/>
    <p:sldLayoutId id="2147483847" r:id="rId10"/>
    <p:sldLayoutId id="2147484027" r:id="rId11"/>
    <p:sldLayoutId id="2147483848" r:id="rId12"/>
    <p:sldLayoutId id="2147484009" r:id="rId13"/>
    <p:sldLayoutId id="2147484010" r:id="rId14"/>
    <p:sldLayoutId id="2147483890" r:id="rId15"/>
    <p:sldLayoutId id="2147483891" r:id="rId16"/>
    <p:sldLayoutId id="2147483892" r:id="rId17"/>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D3754-D8C9-46D7-A476-8832074B6FDE}"/>
              </a:ext>
            </a:extLst>
          </p:cNvPr>
          <p:cNvSpPr>
            <a:spLocks noGrp="1"/>
          </p:cNvSpPr>
          <p:nvPr>
            <p:ph type="title"/>
          </p:nvPr>
        </p:nvSpPr>
        <p:spPr/>
        <p:txBody>
          <a:bodyPr/>
          <a:lstStyle/>
          <a:p>
            <a:r>
              <a:rPr lang="en-US"/>
              <a:t>Struktur dan Alur Membuat Program dengan Java™</a:t>
            </a:r>
            <a:endParaRPr lang="id-ID"/>
          </a:p>
        </p:txBody>
      </p:sp>
    </p:spTree>
    <p:extLst>
      <p:ext uri="{BB962C8B-B14F-4D97-AF65-F5344CB8AC3E}">
        <p14:creationId xmlns:p14="http://schemas.microsoft.com/office/powerpoint/2010/main" val="291449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AFED-1C72-483F-9972-7D29313E0A13}"/>
              </a:ext>
            </a:extLst>
          </p:cNvPr>
          <p:cNvSpPr>
            <a:spLocks noGrp="1"/>
          </p:cNvSpPr>
          <p:nvPr>
            <p:ph type="title"/>
          </p:nvPr>
        </p:nvSpPr>
        <p:spPr/>
        <p:txBody>
          <a:bodyPr/>
          <a:lstStyle/>
          <a:p>
            <a:r>
              <a:rPr lang="en-ID"/>
              <a:t>#1 – Tuliskan Kode Programnya</a:t>
            </a:r>
          </a:p>
        </p:txBody>
      </p:sp>
      <p:sp>
        <p:nvSpPr>
          <p:cNvPr id="4" name="Text Placeholder 2">
            <a:extLst>
              <a:ext uri="{FF2B5EF4-FFF2-40B4-BE49-F238E27FC236}">
                <a16:creationId xmlns:a16="http://schemas.microsoft.com/office/drawing/2014/main" id="{B952FA6F-38B1-4373-925F-D4B1B2EFA846}"/>
              </a:ext>
            </a:extLst>
          </p:cNvPr>
          <p:cNvSpPr>
            <a:spLocks noGrp="1"/>
          </p:cNvSpPr>
          <p:nvPr>
            <p:ph type="body" sz="quarter" idx="10"/>
          </p:nvPr>
        </p:nvSpPr>
        <p:spPr>
          <a:xfrm>
            <a:off x="416860" y="1196789"/>
            <a:ext cx="11378900" cy="1140011"/>
          </a:xfrm>
        </p:spPr>
        <p:txBody>
          <a:bodyPr>
            <a:normAutofit/>
          </a:bodyPr>
          <a:lstStyle/>
          <a:p>
            <a:pPr marL="0" indent="0">
              <a:buNone/>
            </a:pPr>
            <a:r>
              <a:rPr lang="en-US" dirty="0" err="1"/>
              <a:t>Tulis</a:t>
            </a:r>
            <a:r>
              <a:rPr lang="en-US" dirty="0"/>
              <a:t> </a:t>
            </a:r>
            <a:r>
              <a:rPr lang="en-US" dirty="0" err="1"/>
              <a:t>kode</a:t>
            </a:r>
            <a:r>
              <a:rPr lang="en-US" dirty="0"/>
              <a:t> </a:t>
            </a:r>
            <a:r>
              <a:rPr lang="en-US"/>
              <a:t>program di penyunting teks (</a:t>
            </a:r>
            <a:r>
              <a:rPr lang="en-US" dirty="0"/>
              <a:t>e.g</a:t>
            </a:r>
            <a:r>
              <a:rPr lang="en-US"/>
              <a:t>., notepad atau Notepad++); </a:t>
            </a:r>
            <a:r>
              <a:rPr lang="en-US" dirty="0" err="1"/>
              <a:t>contoh</a:t>
            </a:r>
            <a:r>
              <a:rPr lang="en-US" dirty="0"/>
              <a:t>:</a:t>
            </a:r>
          </a:p>
        </p:txBody>
      </p:sp>
      <p:sp>
        <p:nvSpPr>
          <p:cNvPr id="5" name="Rounded Rectangle 3">
            <a:extLst>
              <a:ext uri="{FF2B5EF4-FFF2-40B4-BE49-F238E27FC236}">
                <a16:creationId xmlns:a16="http://schemas.microsoft.com/office/drawing/2014/main" id="{161CC7F5-A725-4BB4-A90F-6F8072848D41}"/>
              </a:ext>
            </a:extLst>
          </p:cNvPr>
          <p:cNvSpPr/>
          <p:nvPr/>
        </p:nvSpPr>
        <p:spPr>
          <a:xfrm>
            <a:off x="2967187" y="2225807"/>
            <a:ext cx="6192929" cy="2139043"/>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2647"/>
              </a:solidFill>
            </a:endParaRPr>
          </a:p>
        </p:txBody>
      </p:sp>
      <p:grpSp>
        <p:nvGrpSpPr>
          <p:cNvPr id="6" name="グループ化 37">
            <a:extLst>
              <a:ext uri="{FF2B5EF4-FFF2-40B4-BE49-F238E27FC236}">
                <a16:creationId xmlns:a16="http://schemas.microsoft.com/office/drawing/2014/main" id="{32FBB420-31F6-4518-9AA3-A7DF256CE12E}"/>
              </a:ext>
            </a:extLst>
          </p:cNvPr>
          <p:cNvGrpSpPr/>
          <p:nvPr/>
        </p:nvGrpSpPr>
        <p:grpSpPr>
          <a:xfrm>
            <a:off x="2967188" y="1974071"/>
            <a:ext cx="6192928" cy="317704"/>
            <a:chOff x="4888773" y="2065794"/>
            <a:chExt cx="8534400" cy="487140"/>
          </a:xfrm>
        </p:grpSpPr>
        <p:sp>
          <p:nvSpPr>
            <p:cNvPr id="7" name="角丸四角形 7">
              <a:extLst>
                <a:ext uri="{FF2B5EF4-FFF2-40B4-BE49-F238E27FC236}">
                  <a16:creationId xmlns:a16="http://schemas.microsoft.com/office/drawing/2014/main" id="{B88BDF37-A362-4FE5-9773-D53C2A922CED}"/>
                </a:ext>
              </a:extLst>
            </p:cNvPr>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sp>
          <p:nvSpPr>
            <p:cNvPr id="8" name="正方形/長方形 27">
              <a:extLst>
                <a:ext uri="{FF2B5EF4-FFF2-40B4-BE49-F238E27FC236}">
                  <a16:creationId xmlns:a16="http://schemas.microsoft.com/office/drawing/2014/main" id="{AEE2D57A-744D-43D6-B02F-D77372769B00}"/>
                </a:ext>
              </a:extLst>
            </p:cNvPr>
            <p:cNvSpPr/>
            <p:nvPr userDrawn="1"/>
          </p:nvSpPr>
          <p:spPr>
            <a:xfrm>
              <a:off x="4888773" y="2489434"/>
              <a:ext cx="8534400" cy="63500"/>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grpSp>
          <p:nvGrpSpPr>
            <p:cNvPr id="9" name="グループ化 28">
              <a:extLst>
                <a:ext uri="{FF2B5EF4-FFF2-40B4-BE49-F238E27FC236}">
                  <a16:creationId xmlns:a16="http://schemas.microsoft.com/office/drawing/2014/main" id="{6C2D1B56-1E34-49B6-A14B-9220D93D6462}"/>
                </a:ext>
              </a:extLst>
            </p:cNvPr>
            <p:cNvGrpSpPr/>
            <p:nvPr userDrawn="1"/>
          </p:nvGrpSpPr>
          <p:grpSpPr>
            <a:xfrm>
              <a:off x="5071109" y="2204589"/>
              <a:ext cx="542925" cy="142875"/>
              <a:chOff x="2524125" y="1614487"/>
              <a:chExt cx="542925" cy="142875"/>
            </a:xfrm>
          </p:grpSpPr>
          <p:sp>
            <p:nvSpPr>
              <p:cNvPr id="14" name="円/楕円 29">
                <a:extLst>
                  <a:ext uri="{FF2B5EF4-FFF2-40B4-BE49-F238E27FC236}">
                    <a16:creationId xmlns:a16="http://schemas.microsoft.com/office/drawing/2014/main" id="{E02D0E56-48F3-4A65-B83B-D27377B5A0F3}"/>
                  </a:ext>
                </a:extLst>
              </p:cNvPr>
              <p:cNvSpPr/>
              <p:nvPr userDrawn="1"/>
            </p:nvSpPr>
            <p:spPr>
              <a:xfrm>
                <a:off x="2524125" y="1614487"/>
                <a:ext cx="142875" cy="142875"/>
              </a:xfrm>
              <a:prstGeom prst="ellipse">
                <a:avLst/>
              </a:prstGeom>
              <a:solidFill>
                <a:srgbClr val="FD497C"/>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sp>
            <p:nvSpPr>
              <p:cNvPr id="15" name="円/楕円 30">
                <a:extLst>
                  <a:ext uri="{FF2B5EF4-FFF2-40B4-BE49-F238E27FC236}">
                    <a16:creationId xmlns:a16="http://schemas.microsoft.com/office/drawing/2014/main" id="{858DD0DF-9BA5-44FB-AE3E-5C79E5EEE955}"/>
                  </a:ext>
                </a:extLst>
              </p:cNvPr>
              <p:cNvSpPr/>
              <p:nvPr userDrawn="1"/>
            </p:nvSpPr>
            <p:spPr>
              <a:xfrm>
                <a:off x="2724150" y="1614487"/>
                <a:ext cx="142875" cy="142875"/>
              </a:xfrm>
              <a:prstGeom prst="ellipse">
                <a:avLst/>
              </a:prstGeom>
              <a:solidFill>
                <a:srgbClr val="87C32F"/>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sp>
            <p:nvSpPr>
              <p:cNvPr id="16" name="円/楕円 31">
                <a:extLst>
                  <a:ext uri="{FF2B5EF4-FFF2-40B4-BE49-F238E27FC236}">
                    <a16:creationId xmlns:a16="http://schemas.microsoft.com/office/drawing/2014/main" id="{E2FEDE39-A240-46B5-844F-7EA57F98C421}"/>
                  </a:ext>
                </a:extLst>
              </p:cNvPr>
              <p:cNvSpPr/>
              <p:nvPr userDrawn="1"/>
            </p:nvSpPr>
            <p:spPr>
              <a:xfrm>
                <a:off x="2924175" y="1614487"/>
                <a:ext cx="142875" cy="142875"/>
              </a:xfrm>
              <a:prstGeom prst="ellipse">
                <a:avLst/>
              </a:prstGeom>
              <a:solidFill>
                <a:srgbClr val="00ACE2"/>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grpSp>
        <p:grpSp>
          <p:nvGrpSpPr>
            <p:cNvPr id="10" name="グループ化 32">
              <a:extLst>
                <a:ext uri="{FF2B5EF4-FFF2-40B4-BE49-F238E27FC236}">
                  <a16:creationId xmlns:a16="http://schemas.microsoft.com/office/drawing/2014/main" id="{4B6D9AE1-1A4C-4B5B-BF11-3FA179A78749}"/>
                </a:ext>
              </a:extLst>
            </p:cNvPr>
            <p:cNvGrpSpPr/>
            <p:nvPr userDrawn="1"/>
          </p:nvGrpSpPr>
          <p:grpSpPr>
            <a:xfrm>
              <a:off x="13043533" y="2180776"/>
              <a:ext cx="200026" cy="190500"/>
              <a:chOff x="7781924" y="1704975"/>
              <a:chExt cx="200026" cy="190500"/>
            </a:xfrm>
            <a:solidFill>
              <a:srgbClr val="1C1C1C">
                <a:lumMod val="50000"/>
                <a:lumOff val="50000"/>
              </a:srgbClr>
            </a:solidFill>
          </p:grpSpPr>
          <p:sp>
            <p:nvSpPr>
              <p:cNvPr id="11" name="正方形/長方形 33">
                <a:extLst>
                  <a:ext uri="{FF2B5EF4-FFF2-40B4-BE49-F238E27FC236}">
                    <a16:creationId xmlns:a16="http://schemas.microsoft.com/office/drawing/2014/main" id="{FCD734E5-0D0A-4519-910C-95FEF0167159}"/>
                  </a:ext>
                </a:extLst>
              </p:cNvPr>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sp>
            <p:nvSpPr>
              <p:cNvPr id="12" name="正方形/長方形 34">
                <a:extLst>
                  <a:ext uri="{FF2B5EF4-FFF2-40B4-BE49-F238E27FC236}">
                    <a16:creationId xmlns:a16="http://schemas.microsoft.com/office/drawing/2014/main" id="{0EB60328-B95A-4FF0-8AA8-ED8B6CF086ED}"/>
                  </a:ext>
                </a:extLst>
              </p:cNvPr>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sp>
            <p:nvSpPr>
              <p:cNvPr id="13" name="正方形/長方形 35">
                <a:extLst>
                  <a:ext uri="{FF2B5EF4-FFF2-40B4-BE49-F238E27FC236}">
                    <a16:creationId xmlns:a16="http://schemas.microsoft.com/office/drawing/2014/main" id="{BDFBC8AF-F9FC-42C3-A0E2-84D31AF793F7}"/>
                  </a:ext>
                </a:extLst>
              </p:cNvPr>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grpSp>
      </p:grpSp>
      <p:sp>
        <p:nvSpPr>
          <p:cNvPr id="17" name="Rectangle 16">
            <a:extLst>
              <a:ext uri="{FF2B5EF4-FFF2-40B4-BE49-F238E27FC236}">
                <a16:creationId xmlns:a16="http://schemas.microsoft.com/office/drawing/2014/main" id="{8354A54F-E3E8-4224-A048-2325EAB6E069}"/>
              </a:ext>
            </a:extLst>
          </p:cNvPr>
          <p:cNvSpPr/>
          <p:nvPr/>
        </p:nvSpPr>
        <p:spPr>
          <a:xfrm>
            <a:off x="3179285" y="2556664"/>
            <a:ext cx="5980831" cy="1323439"/>
          </a:xfrm>
          <a:prstGeom prst="rect">
            <a:avLst/>
          </a:prstGeom>
          <a:ln>
            <a:noFill/>
          </a:ln>
        </p:spPr>
        <p:txBody>
          <a:bodyPr wrap="square">
            <a:spAutoFit/>
          </a:bodyPr>
          <a:lstStyle/>
          <a:p>
            <a:pPr defTabSz="540000"/>
            <a:r>
              <a:rPr lang="en-US" sz="1600" dirty="0">
                <a:solidFill>
                  <a:srgbClr val="FE2470"/>
                </a:solidFill>
                <a:latin typeface="Consolas" panose="020B0609020204030204" pitchFamily="49" charset="0"/>
              </a:rPr>
              <a:t>public</a:t>
            </a:r>
            <a:r>
              <a:rPr lang="en-US" sz="1600" dirty="0">
                <a:solidFill>
                  <a:srgbClr val="8E538C"/>
                </a:solidFill>
                <a:latin typeface="Consolas" panose="020B0609020204030204" pitchFamily="49" charset="0"/>
              </a:rPr>
              <a:t> </a:t>
            </a:r>
            <a:r>
              <a:rPr lang="en-US" sz="1600" dirty="0">
                <a:solidFill>
                  <a:srgbClr val="6AD8E2"/>
                </a:solidFill>
                <a:latin typeface="Consolas" panose="020B0609020204030204" pitchFamily="49" charset="0"/>
              </a:rPr>
              <a:t>class</a:t>
            </a:r>
            <a:r>
              <a:rPr lang="en-US" sz="1600" dirty="0">
                <a:solidFill>
                  <a:srgbClr val="8E538C"/>
                </a:solidFill>
                <a:latin typeface="Consolas" panose="020B0609020204030204" pitchFamily="49" charset="0"/>
              </a:rPr>
              <a:t> </a:t>
            </a:r>
            <a:r>
              <a:rPr lang="en-US" sz="1600" dirty="0" err="1">
                <a:solidFill>
                  <a:srgbClr val="A5E02A"/>
                </a:solidFill>
                <a:latin typeface="Consolas" panose="020B0609020204030204" pitchFamily="49" charset="0"/>
              </a:rPr>
              <a:t>Helo</a:t>
            </a:r>
            <a:r>
              <a:rPr lang="en-US" sz="1600" dirty="0">
                <a:solidFill>
                  <a:schemeClr val="bg1"/>
                </a:solidFill>
                <a:latin typeface="Consolas" panose="020B0609020204030204" pitchFamily="49" charset="0"/>
              </a:rPr>
              <a:t>{</a:t>
            </a:r>
          </a:p>
          <a:p>
            <a:pPr defTabSz="540000"/>
            <a:r>
              <a:rPr lang="en-US" sz="1600" dirty="0">
                <a:latin typeface="Consolas" panose="020B0609020204030204" pitchFamily="49" charset="0"/>
              </a:rPr>
              <a:t>	</a:t>
            </a:r>
            <a:r>
              <a:rPr lang="en-US" sz="1600" dirty="0">
                <a:solidFill>
                  <a:srgbClr val="FE2470"/>
                </a:solidFill>
                <a:latin typeface="Consolas" panose="020B0609020204030204" pitchFamily="49" charset="0"/>
              </a:rPr>
              <a:t>public static </a:t>
            </a:r>
            <a:r>
              <a:rPr lang="en-US" sz="1600" dirty="0">
                <a:solidFill>
                  <a:srgbClr val="6AD8E2"/>
                </a:solidFill>
                <a:latin typeface="Consolas" panose="020B0609020204030204" pitchFamily="49" charset="0"/>
              </a:rPr>
              <a:t>void</a:t>
            </a:r>
            <a:r>
              <a:rPr lang="en-US" sz="1600" dirty="0">
                <a:latin typeface="Consolas" panose="020B0609020204030204" pitchFamily="49" charset="0"/>
              </a:rPr>
              <a:t> </a:t>
            </a:r>
            <a:r>
              <a:rPr lang="en-US" sz="1600" dirty="0">
                <a:solidFill>
                  <a:srgbClr val="A5E02A"/>
                </a:solidFill>
                <a:latin typeface="Consolas" panose="020B0609020204030204" pitchFamily="49" charset="0"/>
              </a:rPr>
              <a:t>main</a:t>
            </a:r>
            <a:r>
              <a:rPr lang="en-US" sz="1600" dirty="0">
                <a:solidFill>
                  <a:schemeClr val="bg1"/>
                </a:solidFill>
                <a:latin typeface="Consolas" panose="020B0609020204030204" pitchFamily="49" charset="0"/>
              </a:rPr>
              <a:t>(</a:t>
            </a:r>
            <a:r>
              <a:rPr lang="en-US" sz="1600" dirty="0">
                <a:solidFill>
                  <a:srgbClr val="6AD8E2"/>
                </a:solidFill>
                <a:latin typeface="Consolas" panose="020B0609020204030204" pitchFamily="49" charset="0"/>
              </a:rPr>
              <a:t>String</a:t>
            </a:r>
            <a:r>
              <a:rPr lang="en-US" sz="1600" dirty="0">
                <a:solidFill>
                  <a:srgbClr val="FE2470"/>
                </a:solidFill>
                <a:latin typeface="Consolas" panose="020B0609020204030204" pitchFamily="49" charset="0"/>
              </a:rPr>
              <a:t>[]</a:t>
            </a:r>
            <a:r>
              <a:rPr lang="en-US" sz="1600" dirty="0">
                <a:latin typeface="Consolas" panose="020B0609020204030204" pitchFamily="49" charset="0"/>
              </a:rPr>
              <a:t> </a:t>
            </a:r>
            <a:r>
              <a:rPr lang="en-US" sz="1600" dirty="0" err="1">
                <a:solidFill>
                  <a:srgbClr val="FF9A22"/>
                </a:solidFill>
                <a:latin typeface="Consolas" panose="020B0609020204030204" pitchFamily="49" charset="0"/>
              </a:rPr>
              <a:t>args</a:t>
            </a:r>
            <a:r>
              <a:rPr lang="en-US" sz="1600" dirty="0">
                <a:solidFill>
                  <a:schemeClr val="bg1"/>
                </a:solidFill>
                <a:latin typeface="Consolas" panose="020B0609020204030204" pitchFamily="49" charset="0"/>
              </a:rPr>
              <a:t>)</a:t>
            </a:r>
            <a:r>
              <a:rPr lang="en-US" sz="1600" dirty="0">
                <a:latin typeface="Consolas" panose="020B0609020204030204" pitchFamily="49" charset="0"/>
              </a:rPr>
              <a:t> </a:t>
            </a:r>
            <a:r>
              <a:rPr lang="en-US" sz="1600" dirty="0">
                <a:solidFill>
                  <a:schemeClr val="bg1"/>
                </a:solidFill>
                <a:latin typeface="Consolas" panose="020B0609020204030204" pitchFamily="49" charset="0"/>
              </a:rPr>
              <a:t>{</a:t>
            </a:r>
          </a:p>
          <a:p>
            <a:pPr defTabSz="540000"/>
            <a:r>
              <a:rPr lang="en-US" sz="1600" dirty="0">
                <a:latin typeface="Consolas" panose="020B0609020204030204" pitchFamily="49" charset="0"/>
              </a:rPr>
              <a:t>		</a:t>
            </a:r>
            <a:r>
              <a:rPr lang="en-US" sz="1600" dirty="0" err="1">
                <a:solidFill>
                  <a:srgbClr val="6AD8E2"/>
                </a:solidFill>
                <a:latin typeface="Consolas" panose="020B0609020204030204" pitchFamily="49" charset="0"/>
              </a:rPr>
              <a:t>System</a:t>
            </a:r>
            <a:r>
              <a:rPr lang="en-US" sz="1600" dirty="0" err="1">
                <a:solidFill>
                  <a:schemeClr val="bg1"/>
                </a:solidFill>
                <a:latin typeface="Consolas" panose="020B0609020204030204" pitchFamily="49" charset="0"/>
              </a:rPr>
              <a:t>.out.</a:t>
            </a:r>
            <a:r>
              <a:rPr lang="en-US" sz="1600" dirty="0" err="1">
                <a:solidFill>
                  <a:srgbClr val="6AD8E2"/>
                </a:solidFill>
                <a:latin typeface="Consolas" panose="020B0609020204030204" pitchFamily="49" charset="0"/>
              </a:rPr>
              <a:t>println</a:t>
            </a:r>
            <a:r>
              <a:rPr lang="en-US" sz="1600" dirty="0">
                <a:solidFill>
                  <a:schemeClr val="bg1"/>
                </a:solidFill>
                <a:latin typeface="Consolas" panose="020B0609020204030204" pitchFamily="49" charset="0"/>
              </a:rPr>
              <a:t>(</a:t>
            </a:r>
            <a:r>
              <a:rPr lang="en-US" sz="1600" dirty="0">
                <a:solidFill>
                  <a:srgbClr val="CFD976"/>
                </a:solidFill>
                <a:latin typeface="Consolas" panose="020B0609020204030204" pitchFamily="49" charset="0"/>
              </a:rPr>
              <a:t>"Halo Dunia"</a:t>
            </a:r>
            <a:r>
              <a:rPr lang="en-US" sz="1600" dirty="0">
                <a:solidFill>
                  <a:schemeClr val="bg1"/>
                </a:solidFill>
                <a:latin typeface="Consolas" panose="020B0609020204030204" pitchFamily="49" charset="0"/>
              </a:rPr>
              <a:t>);</a:t>
            </a:r>
          </a:p>
          <a:p>
            <a:pPr defTabSz="540000"/>
            <a:r>
              <a:rPr lang="en-US" sz="1600" dirty="0">
                <a:latin typeface="Consolas" panose="020B0609020204030204" pitchFamily="49" charset="0"/>
              </a:rPr>
              <a:t>	</a:t>
            </a:r>
            <a:r>
              <a:rPr lang="en-US" sz="1600" dirty="0">
                <a:solidFill>
                  <a:schemeClr val="bg1"/>
                </a:solidFill>
                <a:latin typeface="Consolas" panose="020B0609020204030204" pitchFamily="49" charset="0"/>
              </a:rPr>
              <a:t>}</a:t>
            </a:r>
          </a:p>
          <a:p>
            <a:pPr defTabSz="540000"/>
            <a:r>
              <a:rPr lang="en-US" sz="1600" dirty="0">
                <a:solidFill>
                  <a:schemeClr val="bg1"/>
                </a:solidFill>
                <a:latin typeface="Consolas" panose="020B0609020204030204" pitchFamily="49" charset="0"/>
              </a:rPr>
              <a:t>}</a:t>
            </a:r>
          </a:p>
        </p:txBody>
      </p:sp>
      <p:sp>
        <p:nvSpPr>
          <p:cNvPr id="18" name="Rectangle 17">
            <a:extLst>
              <a:ext uri="{FF2B5EF4-FFF2-40B4-BE49-F238E27FC236}">
                <a16:creationId xmlns:a16="http://schemas.microsoft.com/office/drawing/2014/main" id="{E385E7B8-E53E-4B84-921D-EE7F4AF8BB8F}"/>
              </a:ext>
            </a:extLst>
          </p:cNvPr>
          <p:cNvSpPr/>
          <p:nvPr/>
        </p:nvSpPr>
        <p:spPr>
          <a:xfrm>
            <a:off x="5630128" y="1961089"/>
            <a:ext cx="1079142" cy="307777"/>
          </a:xfrm>
          <a:prstGeom prst="rect">
            <a:avLst/>
          </a:prstGeom>
        </p:spPr>
        <p:txBody>
          <a:bodyPr wrap="none">
            <a:spAutoFit/>
          </a:bodyPr>
          <a:lstStyle/>
          <a:p>
            <a:pPr algn="ctr"/>
            <a:r>
              <a:rPr lang="en-US" sz="1400" dirty="0">
                <a:solidFill>
                  <a:schemeClr val="bg1">
                    <a:lumMod val="85000"/>
                  </a:schemeClr>
                </a:solidFill>
                <a:latin typeface="Consolas" panose="020B0609020204030204" pitchFamily="49" charset="0"/>
                <a:cs typeface="Arial" panose="020B0604020202020204" pitchFamily="34" charset="0"/>
              </a:rPr>
              <a:t>Helo.java</a:t>
            </a:r>
          </a:p>
        </p:txBody>
      </p:sp>
      <p:cxnSp>
        <p:nvCxnSpPr>
          <p:cNvPr id="19" name="Straight Arrow Connector 18">
            <a:extLst>
              <a:ext uri="{FF2B5EF4-FFF2-40B4-BE49-F238E27FC236}">
                <a16:creationId xmlns:a16="http://schemas.microsoft.com/office/drawing/2014/main" id="{5A585ED7-CDEA-44FC-8969-298A4930A496}"/>
              </a:ext>
            </a:extLst>
          </p:cNvPr>
          <p:cNvCxnSpPr/>
          <p:nvPr/>
        </p:nvCxnSpPr>
        <p:spPr>
          <a:xfrm>
            <a:off x="6015209" y="4476175"/>
            <a:ext cx="0" cy="635000"/>
          </a:xfrm>
          <a:prstGeom prst="straightConnector1">
            <a:avLst/>
          </a:prstGeom>
          <a:ln w="76200">
            <a:solidFill>
              <a:srgbClr val="282923"/>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AAE114A-BB56-4C2A-ACA6-0EFB4752CF1C}"/>
              </a:ext>
            </a:extLst>
          </p:cNvPr>
          <p:cNvSpPr txBox="1"/>
          <p:nvPr/>
        </p:nvSpPr>
        <p:spPr>
          <a:xfrm>
            <a:off x="3179284" y="5229213"/>
            <a:ext cx="5705349" cy="562630"/>
          </a:xfrm>
          <a:prstGeom prst="roundRect">
            <a:avLst>
              <a:gd name="adj" fmla="val 50000"/>
            </a:avLst>
          </a:prstGeom>
          <a:solidFill>
            <a:srgbClr val="282923"/>
          </a:solid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S</a:t>
            </a:r>
            <a:r>
              <a:rPr lang="id-ID" sz="2000" dirty="0">
                <a:solidFill>
                  <a:schemeClr val="bg1"/>
                </a:solidFill>
                <a:latin typeface="Arial" panose="020B0604020202020204" pitchFamily="34" charset="0"/>
                <a:cs typeface="Arial" panose="020B0604020202020204" pitchFamily="34" charset="0"/>
              </a:rPr>
              <a:t>impan </a:t>
            </a:r>
            <a:r>
              <a:rPr lang="en-US" sz="2000" dirty="0" err="1">
                <a:solidFill>
                  <a:schemeClr val="bg1"/>
                </a:solidFill>
                <a:latin typeface="Arial" panose="020B0604020202020204" pitchFamily="34" charset="0"/>
                <a:cs typeface="Arial" panose="020B0604020202020204" pitchFamily="34" charset="0"/>
              </a:rPr>
              <a:t>dengan</a:t>
            </a:r>
            <a:r>
              <a:rPr lang="id-ID" sz="2000" dirty="0">
                <a:solidFill>
                  <a:schemeClr val="bg1"/>
                </a:solidFill>
                <a:latin typeface="Arial" panose="020B0604020202020204" pitchFamily="34" charset="0"/>
                <a:cs typeface="Arial" panose="020B0604020202020204" pitchFamily="34" charset="0"/>
              </a:rPr>
              <a:t> nama</a:t>
            </a:r>
            <a:r>
              <a:rPr lang="en-US" sz="2000" dirty="0">
                <a:solidFill>
                  <a:schemeClr val="bg1"/>
                </a:solidFill>
                <a:latin typeface="Arial" panose="020B0604020202020204" pitchFamily="34" charset="0"/>
                <a:cs typeface="Arial" panose="020B0604020202020204" pitchFamily="34" charset="0"/>
              </a:rPr>
              <a:t> Helo.java</a:t>
            </a:r>
          </a:p>
        </p:txBody>
      </p:sp>
    </p:spTree>
    <p:extLst>
      <p:ext uri="{BB962C8B-B14F-4D97-AF65-F5344CB8AC3E}">
        <p14:creationId xmlns:p14="http://schemas.microsoft.com/office/powerpoint/2010/main" val="3830480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2" presetClass="entr" presetSubtype="4" decel="1000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01A4AB-9612-45E6-ABC6-EE230F61D313}"/>
              </a:ext>
            </a:extLst>
          </p:cNvPr>
          <p:cNvSpPr>
            <a:spLocks noGrp="1"/>
          </p:cNvSpPr>
          <p:nvPr>
            <p:ph type="title"/>
          </p:nvPr>
        </p:nvSpPr>
        <p:spPr/>
        <p:txBody>
          <a:bodyPr/>
          <a:lstStyle/>
          <a:p>
            <a:r>
              <a:rPr lang="id-ID"/>
              <a:t>#2 – Kompilasi dan Eksekusi</a:t>
            </a:r>
          </a:p>
        </p:txBody>
      </p:sp>
      <p:sp>
        <p:nvSpPr>
          <p:cNvPr id="8" name="Oval 7">
            <a:extLst>
              <a:ext uri="{FF2B5EF4-FFF2-40B4-BE49-F238E27FC236}">
                <a16:creationId xmlns:a16="http://schemas.microsoft.com/office/drawing/2014/main" id="{87E3D58E-2F86-4B61-93AE-2037FD621175}"/>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F24085AB-95C1-43EC-87DF-72F1962865C0}"/>
              </a:ext>
            </a:extLst>
          </p:cNvPr>
          <p:cNvSpPr>
            <a:spLocks noGrp="1"/>
          </p:cNvSpPr>
          <p:nvPr>
            <p:ph type="body" sz="quarter" idx="10"/>
          </p:nvPr>
        </p:nvSpPr>
        <p:spPr>
          <a:xfrm>
            <a:off x="416859" y="1196788"/>
            <a:ext cx="11091649" cy="1149477"/>
          </a:xfrm>
        </p:spPr>
        <p:txBody>
          <a:bodyPr>
            <a:normAutofit/>
          </a:bodyPr>
          <a:lstStyle/>
          <a:p>
            <a:pPr marL="0" indent="0">
              <a:buNone/>
            </a:pPr>
            <a:r>
              <a:rPr lang="en-US" dirty="0" err="1"/>
              <a:t>Kompilasi</a:t>
            </a:r>
            <a:r>
              <a:rPr lang="en-US" dirty="0"/>
              <a:t> </a:t>
            </a:r>
            <a:r>
              <a:rPr lang="en-US" dirty="0" err="1"/>
              <a:t>kode</a:t>
            </a:r>
            <a:r>
              <a:rPr lang="en-US" dirty="0"/>
              <a:t> program </a:t>
            </a:r>
            <a:r>
              <a:rPr lang="en-US" dirty="0" err="1"/>
              <a:t>menjadi</a:t>
            </a:r>
            <a:r>
              <a:rPr lang="en-US" dirty="0"/>
              <a:t> </a:t>
            </a:r>
            <a:r>
              <a:rPr lang="en-US" i="1"/>
              <a:t>bytecode</a:t>
            </a:r>
            <a:r>
              <a:rPr lang="en-US"/>
              <a:t>; </a:t>
            </a:r>
            <a:r>
              <a:rPr lang="en-US" dirty="0" err="1"/>
              <a:t>kemudian</a:t>
            </a:r>
            <a:r>
              <a:rPr lang="en-US" dirty="0"/>
              <a:t> </a:t>
            </a:r>
            <a:r>
              <a:rPr lang="en-US" dirty="0" err="1"/>
              <a:t>eksekusi</a:t>
            </a:r>
            <a:r>
              <a:rPr lang="en-US" dirty="0"/>
              <a:t> </a:t>
            </a:r>
            <a:r>
              <a:rPr lang="en-US" i="1" dirty="0"/>
              <a:t>bytecode</a:t>
            </a:r>
            <a:r>
              <a:rPr lang="en-US" dirty="0"/>
              <a:t>-</a:t>
            </a:r>
            <a:r>
              <a:rPr lang="en-US" dirty="0" err="1"/>
              <a:t>nya</a:t>
            </a:r>
            <a:r>
              <a:rPr lang="en-US" dirty="0"/>
              <a:t> </a:t>
            </a:r>
            <a:r>
              <a:rPr lang="en-US" dirty="0" err="1"/>
              <a:t>contoh</a:t>
            </a:r>
            <a:r>
              <a:rPr lang="en-US" dirty="0"/>
              <a:t>:</a:t>
            </a:r>
          </a:p>
        </p:txBody>
      </p:sp>
      <p:cxnSp>
        <p:nvCxnSpPr>
          <p:cNvPr id="10" name="Straight Arrow Connector 9">
            <a:extLst>
              <a:ext uri="{FF2B5EF4-FFF2-40B4-BE49-F238E27FC236}">
                <a16:creationId xmlns:a16="http://schemas.microsoft.com/office/drawing/2014/main" id="{F7B9D335-511D-49FC-819C-72E45E68D8DD}"/>
              </a:ext>
            </a:extLst>
          </p:cNvPr>
          <p:cNvCxnSpPr>
            <a:cxnSpLocks/>
          </p:cNvCxnSpPr>
          <p:nvPr/>
        </p:nvCxnSpPr>
        <p:spPr>
          <a:xfrm>
            <a:off x="3158050" y="4317772"/>
            <a:ext cx="2286000" cy="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502D7700-8C38-43A1-A16F-A6EBE420072C}"/>
              </a:ext>
            </a:extLst>
          </p:cNvPr>
          <p:cNvSpPr txBox="1">
            <a:spLocks/>
          </p:cNvSpPr>
          <p:nvPr/>
        </p:nvSpPr>
        <p:spPr>
          <a:xfrm>
            <a:off x="3089684" y="4411592"/>
            <a:ext cx="2286000" cy="44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err="1">
                <a:latin typeface="Consolas" panose="020B0609020204030204" pitchFamily="49" charset="0"/>
                <a:cs typeface="Consolas" panose="020B0609020204030204" pitchFamily="49" charset="0"/>
              </a:rPr>
              <a:t>javac</a:t>
            </a:r>
            <a:r>
              <a:rPr lang="en-US" sz="1800" dirty="0">
                <a:latin typeface="Consolas" panose="020B0609020204030204" pitchFamily="49" charset="0"/>
                <a:cs typeface="Consolas" panose="020B0609020204030204" pitchFamily="49" charset="0"/>
              </a:rPr>
              <a:t> Helo.java</a:t>
            </a:r>
          </a:p>
        </p:txBody>
      </p:sp>
      <p:grpSp>
        <p:nvGrpSpPr>
          <p:cNvPr id="12" name="Group 11">
            <a:extLst>
              <a:ext uri="{FF2B5EF4-FFF2-40B4-BE49-F238E27FC236}">
                <a16:creationId xmlns:a16="http://schemas.microsoft.com/office/drawing/2014/main" id="{E2179F7D-4F1D-47C6-8168-77F09336AB1E}"/>
              </a:ext>
            </a:extLst>
          </p:cNvPr>
          <p:cNvGrpSpPr/>
          <p:nvPr/>
        </p:nvGrpSpPr>
        <p:grpSpPr>
          <a:xfrm>
            <a:off x="1839737" y="2946584"/>
            <a:ext cx="1656224" cy="1709515"/>
            <a:chOff x="237764" y="2372785"/>
            <a:chExt cx="1656224" cy="1709515"/>
          </a:xfrm>
        </p:grpSpPr>
        <p:sp>
          <p:nvSpPr>
            <p:cNvPr id="13" name="TextBox 12">
              <a:extLst>
                <a:ext uri="{FF2B5EF4-FFF2-40B4-BE49-F238E27FC236}">
                  <a16:creationId xmlns:a16="http://schemas.microsoft.com/office/drawing/2014/main" id="{B411A613-B638-4A39-A462-C1956FE1A365}"/>
                </a:ext>
              </a:extLst>
            </p:cNvPr>
            <p:cNvSpPr txBox="1"/>
            <p:nvPr/>
          </p:nvSpPr>
          <p:spPr>
            <a:xfrm>
              <a:off x="433187" y="2372785"/>
              <a:ext cx="1326004" cy="400110"/>
            </a:xfrm>
            <a:prstGeom prst="rect">
              <a:avLst/>
            </a:prstGeom>
            <a:noFill/>
          </p:spPr>
          <p:txBody>
            <a:bodyPr wrap="none" rtlCol="0">
              <a:spAutoFit/>
            </a:bodyPr>
            <a:lstStyle/>
            <a:p>
              <a:r>
                <a:rPr lang="en-US" sz="2000" dirty="0">
                  <a:solidFill>
                    <a:schemeClr val="accent1">
                      <a:lumMod val="50000"/>
                    </a:schemeClr>
                  </a:solidFill>
                  <a:latin typeface="Arial" panose="020B0604020202020204" pitchFamily="34" charset="0"/>
                  <a:cs typeface="Arial" panose="020B0604020202020204" pitchFamily="34" charset="0"/>
                </a:rPr>
                <a:t>Helo.java </a:t>
              </a:r>
            </a:p>
          </p:txBody>
        </p:sp>
        <p:sp>
          <p:nvSpPr>
            <p:cNvPr id="14" name="TextBox 13">
              <a:extLst>
                <a:ext uri="{FF2B5EF4-FFF2-40B4-BE49-F238E27FC236}">
                  <a16:creationId xmlns:a16="http://schemas.microsoft.com/office/drawing/2014/main" id="{919DC1FB-7A2C-48D3-A7E2-28E1A5146920}"/>
                </a:ext>
              </a:extLst>
            </p:cNvPr>
            <p:cNvSpPr txBox="1"/>
            <p:nvPr/>
          </p:nvSpPr>
          <p:spPr>
            <a:xfrm>
              <a:off x="237764" y="2677151"/>
              <a:ext cx="1656224" cy="338554"/>
            </a:xfrm>
            <a:prstGeom prst="rect">
              <a:avLst/>
            </a:prstGeom>
            <a:noFill/>
          </p:spPr>
          <p:txBody>
            <a:bodyPr wrap="none" rtlCol="0">
              <a:spAutoFit/>
            </a:bodyPr>
            <a:lstStyle/>
            <a:p>
              <a:pPr algn="ctr"/>
              <a:r>
                <a:rPr lang="en-US" sz="1600" dirty="0">
                  <a:solidFill>
                    <a:schemeClr val="accent1">
                      <a:lumMod val="50000"/>
                    </a:schemeClr>
                  </a:solidFill>
                  <a:latin typeface="Arial" panose="020B0604020202020204" pitchFamily="34" charset="0"/>
                  <a:cs typeface="Arial" panose="020B0604020202020204" pitchFamily="34" charset="0"/>
                </a:rPr>
                <a:t>(Program Code)</a:t>
              </a:r>
            </a:p>
          </p:txBody>
        </p:sp>
        <p:pic>
          <p:nvPicPr>
            <p:cNvPr id="15" name="Picture 14">
              <a:extLst>
                <a:ext uri="{FF2B5EF4-FFF2-40B4-BE49-F238E27FC236}">
                  <a16:creationId xmlns:a16="http://schemas.microsoft.com/office/drawing/2014/main" id="{D6419EBA-D597-46EF-881E-45EC939BA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71" y="3012776"/>
              <a:ext cx="1069524" cy="1069524"/>
            </a:xfrm>
            <a:prstGeom prst="rect">
              <a:avLst/>
            </a:prstGeom>
          </p:spPr>
        </p:pic>
      </p:grpSp>
      <p:grpSp>
        <p:nvGrpSpPr>
          <p:cNvPr id="16" name="Group 15">
            <a:extLst>
              <a:ext uri="{FF2B5EF4-FFF2-40B4-BE49-F238E27FC236}">
                <a16:creationId xmlns:a16="http://schemas.microsoft.com/office/drawing/2014/main" id="{E5696C7F-F34C-4CFE-B45B-E357D5A7FED6}"/>
              </a:ext>
            </a:extLst>
          </p:cNvPr>
          <p:cNvGrpSpPr/>
          <p:nvPr/>
        </p:nvGrpSpPr>
        <p:grpSpPr>
          <a:xfrm>
            <a:off x="5220496" y="2906165"/>
            <a:ext cx="1439818" cy="1705882"/>
            <a:chOff x="2822757" y="2366460"/>
            <a:chExt cx="1439818" cy="1705882"/>
          </a:xfrm>
        </p:grpSpPr>
        <p:sp>
          <p:nvSpPr>
            <p:cNvPr id="17" name="TextBox 16">
              <a:extLst>
                <a:ext uri="{FF2B5EF4-FFF2-40B4-BE49-F238E27FC236}">
                  <a16:creationId xmlns:a16="http://schemas.microsoft.com/office/drawing/2014/main" id="{3DF43E8F-6663-4916-A781-7340E5F7FE14}"/>
                </a:ext>
              </a:extLst>
            </p:cNvPr>
            <p:cNvSpPr txBox="1"/>
            <p:nvPr/>
          </p:nvSpPr>
          <p:spPr>
            <a:xfrm>
              <a:off x="2822757" y="2366460"/>
              <a:ext cx="1439818" cy="400110"/>
            </a:xfrm>
            <a:prstGeom prst="rect">
              <a:avLst/>
            </a:prstGeom>
            <a:noFill/>
          </p:spPr>
          <p:txBody>
            <a:bodyPr wrap="none" rtlCol="0">
              <a:spAutoFit/>
            </a:bodyPr>
            <a:lstStyle/>
            <a:p>
              <a:r>
                <a:rPr lang="en-US" sz="2000" dirty="0" err="1">
                  <a:solidFill>
                    <a:schemeClr val="accent1">
                      <a:lumMod val="50000"/>
                    </a:schemeClr>
                  </a:solidFill>
                  <a:latin typeface="Arial" panose="020B0604020202020204" pitchFamily="34" charset="0"/>
                  <a:cs typeface="Arial" panose="020B0604020202020204" pitchFamily="34" charset="0"/>
                </a:rPr>
                <a:t>Helo.class</a:t>
              </a:r>
              <a:r>
                <a:rPr lang="en-US" sz="2000" dirty="0">
                  <a:solidFill>
                    <a:schemeClr val="accent1">
                      <a:lumMod val="50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3D4E8B77-254E-4B02-8B60-B62874E7DDA2}"/>
                </a:ext>
              </a:extLst>
            </p:cNvPr>
            <p:cNvSpPr txBox="1"/>
            <p:nvPr/>
          </p:nvSpPr>
          <p:spPr>
            <a:xfrm>
              <a:off x="2931136" y="2674222"/>
              <a:ext cx="1176925" cy="338554"/>
            </a:xfrm>
            <a:prstGeom prst="rect">
              <a:avLst/>
            </a:prstGeom>
            <a:noFill/>
          </p:spPr>
          <p:txBody>
            <a:bodyPr wrap="none" rtlCol="0">
              <a:spAutoFit/>
            </a:bodyPr>
            <a:lstStyle/>
            <a:p>
              <a:pPr algn="ctr"/>
              <a:r>
                <a:rPr lang="en-US" sz="1600" dirty="0">
                  <a:solidFill>
                    <a:schemeClr val="accent1">
                      <a:lumMod val="50000"/>
                    </a:schemeClr>
                  </a:solidFill>
                  <a:latin typeface="Arial" panose="020B0604020202020204" pitchFamily="34" charset="0"/>
                  <a:cs typeface="Arial" panose="020B0604020202020204" pitchFamily="34" charset="0"/>
                </a:rPr>
                <a:t>(Bytecode)</a:t>
              </a:r>
            </a:p>
          </p:txBody>
        </p:sp>
        <p:grpSp>
          <p:nvGrpSpPr>
            <p:cNvPr id="19" name="Group 18">
              <a:extLst>
                <a:ext uri="{FF2B5EF4-FFF2-40B4-BE49-F238E27FC236}">
                  <a16:creationId xmlns:a16="http://schemas.microsoft.com/office/drawing/2014/main" id="{1450F5F2-1A75-44D8-A87A-D91BF26550F3}"/>
                </a:ext>
              </a:extLst>
            </p:cNvPr>
            <p:cNvGrpSpPr/>
            <p:nvPr/>
          </p:nvGrpSpPr>
          <p:grpSpPr>
            <a:xfrm>
              <a:off x="2992107" y="3002817"/>
              <a:ext cx="1069524" cy="1069525"/>
              <a:chOff x="5072649" y="4356838"/>
              <a:chExt cx="1185750" cy="1185750"/>
            </a:xfrm>
          </p:grpSpPr>
          <p:pic>
            <p:nvPicPr>
              <p:cNvPr id="20" name="Picture 19">
                <a:extLst>
                  <a:ext uri="{FF2B5EF4-FFF2-40B4-BE49-F238E27FC236}">
                    <a16:creationId xmlns:a16="http://schemas.microsoft.com/office/drawing/2014/main" id="{4B9C5CEA-2F2B-454D-AC9C-0D451324C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649" y="4356838"/>
                <a:ext cx="1185750" cy="1185750"/>
              </a:xfrm>
              <a:prstGeom prst="rect">
                <a:avLst/>
              </a:prstGeom>
            </p:spPr>
          </p:pic>
          <p:sp>
            <p:nvSpPr>
              <p:cNvPr id="21" name="Rectangle 20">
                <a:extLst>
                  <a:ext uri="{FF2B5EF4-FFF2-40B4-BE49-F238E27FC236}">
                    <a16:creationId xmlns:a16="http://schemas.microsoft.com/office/drawing/2014/main" id="{E8CBB2CF-0E96-4630-9B21-EED18AC1D8EE}"/>
                  </a:ext>
                </a:extLst>
              </p:cNvPr>
              <p:cNvSpPr/>
              <p:nvPr/>
            </p:nvSpPr>
            <p:spPr>
              <a:xfrm>
                <a:off x="5267191" y="4648984"/>
                <a:ext cx="780547" cy="784812"/>
              </a:xfrm>
              <a:prstGeom prst="rect">
                <a:avLst/>
              </a:prstGeom>
            </p:spPr>
            <p:txBody>
              <a:bodyPr wrap="none">
                <a:spAutoFit/>
              </a:bodyPr>
              <a:lstStyle/>
              <a:p>
                <a:r>
                  <a:rPr lang="en-US" sz="800" dirty="0">
                    <a:solidFill>
                      <a:schemeClr val="tx2">
                        <a:lumMod val="60000"/>
                        <a:lumOff val="40000"/>
                      </a:schemeClr>
                    </a:solidFill>
                    <a:latin typeface="Arial" panose="020B0604020202020204" pitchFamily="34" charset="0"/>
                    <a:cs typeface="Arial" panose="020B0604020202020204" pitchFamily="34" charset="0"/>
                  </a:rPr>
                  <a:t>001f  0020 </a:t>
                </a:r>
              </a:p>
              <a:p>
                <a:r>
                  <a:rPr lang="en-US" sz="800" dirty="0">
                    <a:solidFill>
                      <a:schemeClr val="tx2">
                        <a:lumMod val="60000"/>
                        <a:lumOff val="40000"/>
                      </a:schemeClr>
                    </a:solidFill>
                    <a:latin typeface="Arial" panose="020B0604020202020204" pitchFamily="34" charset="0"/>
                    <a:cs typeface="Arial" panose="020B0604020202020204" pitchFamily="34" charset="0"/>
                  </a:rPr>
                  <a:t>0900 0e00 </a:t>
                </a:r>
              </a:p>
              <a:p>
                <a:r>
                  <a:rPr lang="en-US" sz="800" dirty="0">
                    <a:solidFill>
                      <a:schemeClr val="tx2">
                        <a:lumMod val="60000"/>
                        <a:lumOff val="40000"/>
                      </a:schemeClr>
                    </a:solidFill>
                    <a:latin typeface="Arial" panose="020B0604020202020204" pitchFamily="34" charset="0"/>
                    <a:cs typeface="Arial" panose="020B0604020202020204" pitchFamily="34" charset="0"/>
                  </a:rPr>
                  <a:t>210a 000e </a:t>
                </a:r>
              </a:p>
              <a:p>
                <a:r>
                  <a:rPr lang="en-US" sz="800" dirty="0">
                    <a:solidFill>
                      <a:schemeClr val="tx2">
                        <a:lumMod val="60000"/>
                        <a:lumOff val="40000"/>
                      </a:schemeClr>
                    </a:solidFill>
                    <a:latin typeface="Arial" panose="020B0604020202020204" pitchFamily="34" charset="0"/>
                    <a:cs typeface="Arial" panose="020B0604020202020204" pitchFamily="34" charset="0"/>
                  </a:rPr>
                  <a:t>af36  52ce</a:t>
                </a:r>
              </a:p>
              <a:p>
                <a:r>
                  <a:rPr lang="en-US" sz="800" dirty="0">
                    <a:solidFill>
                      <a:schemeClr val="tx2">
                        <a:lumMod val="60000"/>
                        <a:lumOff val="40000"/>
                      </a:schemeClr>
                    </a:solidFill>
                    <a:latin typeface="Arial" panose="020B0604020202020204" pitchFamily="34" charset="0"/>
                    <a:cs typeface="Arial" panose="020B0604020202020204" pitchFamily="34" charset="0"/>
                  </a:rPr>
                  <a:t>76c0 a568</a:t>
                </a:r>
              </a:p>
            </p:txBody>
          </p:sp>
        </p:grpSp>
      </p:grpSp>
      <p:sp>
        <p:nvSpPr>
          <p:cNvPr id="22" name="TextBox 21">
            <a:extLst>
              <a:ext uri="{FF2B5EF4-FFF2-40B4-BE49-F238E27FC236}">
                <a16:creationId xmlns:a16="http://schemas.microsoft.com/office/drawing/2014/main" id="{5C306CA3-B071-4349-A7DE-C1B8E5F3567F}"/>
              </a:ext>
            </a:extLst>
          </p:cNvPr>
          <p:cNvSpPr txBox="1"/>
          <p:nvPr/>
        </p:nvSpPr>
        <p:spPr>
          <a:xfrm>
            <a:off x="3615802" y="3860572"/>
            <a:ext cx="1298753" cy="400110"/>
          </a:xfrm>
          <a:prstGeom prst="rect">
            <a:avLst/>
          </a:prstGeom>
          <a:noFill/>
        </p:spPr>
        <p:txBody>
          <a:bodyPr wrap="none" rtlCol="0">
            <a:spAutoFit/>
          </a:bodyPr>
          <a:lstStyle/>
          <a:p>
            <a:pPr algn="ctr"/>
            <a:r>
              <a:rPr lang="en-US" sz="2000" dirty="0" err="1">
                <a:solidFill>
                  <a:schemeClr val="accent1">
                    <a:lumMod val="50000"/>
                  </a:schemeClr>
                </a:solidFill>
                <a:latin typeface="Arial" panose="020B0604020202020204" pitchFamily="34" charset="0"/>
                <a:cs typeface="Arial" panose="020B0604020202020204" pitchFamily="34" charset="0"/>
              </a:rPr>
              <a:t>Kompilasi</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23" name="Text Placeholder 3">
            <a:extLst>
              <a:ext uri="{FF2B5EF4-FFF2-40B4-BE49-F238E27FC236}">
                <a16:creationId xmlns:a16="http://schemas.microsoft.com/office/drawing/2014/main" id="{3AE73E71-58E1-4653-B375-4E3378DC066B}"/>
              </a:ext>
            </a:extLst>
          </p:cNvPr>
          <p:cNvSpPr txBox="1">
            <a:spLocks/>
          </p:cNvSpPr>
          <p:nvPr/>
        </p:nvSpPr>
        <p:spPr>
          <a:xfrm>
            <a:off x="6642675" y="4409212"/>
            <a:ext cx="1878542" cy="44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Consolas" panose="020B0609020204030204" pitchFamily="49" charset="0"/>
                <a:cs typeface="Consolas" panose="020B0609020204030204" pitchFamily="49" charset="0"/>
              </a:rPr>
              <a:t>java </a:t>
            </a:r>
            <a:r>
              <a:rPr lang="en-US" sz="1800" dirty="0" err="1">
                <a:latin typeface="Consolas" panose="020B0609020204030204" pitchFamily="49" charset="0"/>
                <a:cs typeface="Consolas" panose="020B0609020204030204" pitchFamily="49" charset="0"/>
              </a:rPr>
              <a:t>Helo</a:t>
            </a:r>
            <a:endParaRPr lang="en-US" sz="1800" dirty="0">
              <a:latin typeface="Consolas" panose="020B0609020204030204" pitchFamily="49" charset="0"/>
              <a:cs typeface="Consolas" panose="020B0609020204030204" pitchFamily="49" charset="0"/>
            </a:endParaRPr>
          </a:p>
        </p:txBody>
      </p:sp>
      <p:cxnSp>
        <p:nvCxnSpPr>
          <p:cNvPr id="24" name="Straight Arrow Connector 23">
            <a:extLst>
              <a:ext uri="{FF2B5EF4-FFF2-40B4-BE49-F238E27FC236}">
                <a16:creationId xmlns:a16="http://schemas.microsoft.com/office/drawing/2014/main" id="{D314909F-0536-4108-8E48-3869D4D723DF}"/>
              </a:ext>
            </a:extLst>
          </p:cNvPr>
          <p:cNvCxnSpPr/>
          <p:nvPr/>
        </p:nvCxnSpPr>
        <p:spPr>
          <a:xfrm>
            <a:off x="6438946" y="4317772"/>
            <a:ext cx="2286000" cy="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8304399-3725-48F3-8134-C0F790CA391B}"/>
              </a:ext>
            </a:extLst>
          </p:cNvPr>
          <p:cNvSpPr txBox="1"/>
          <p:nvPr/>
        </p:nvSpPr>
        <p:spPr>
          <a:xfrm>
            <a:off x="6947466" y="3860572"/>
            <a:ext cx="1212191" cy="400110"/>
          </a:xfrm>
          <a:prstGeom prst="rect">
            <a:avLst/>
          </a:prstGeom>
          <a:noFill/>
        </p:spPr>
        <p:txBody>
          <a:bodyPr wrap="none" rtlCol="0">
            <a:spAutoFit/>
          </a:bodyPr>
          <a:lstStyle/>
          <a:p>
            <a:pPr algn="ctr"/>
            <a:r>
              <a:rPr lang="en-US" sz="2000" dirty="0" err="1">
                <a:solidFill>
                  <a:schemeClr val="accent1">
                    <a:lumMod val="50000"/>
                  </a:schemeClr>
                </a:solidFill>
                <a:latin typeface="Arial" panose="020B0604020202020204" pitchFamily="34" charset="0"/>
                <a:cs typeface="Arial" panose="020B0604020202020204" pitchFamily="34" charset="0"/>
              </a:rPr>
              <a:t>Eksekusi</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C897B2CF-3AE7-4EFA-9195-AF17DBE63F7C}"/>
              </a:ext>
            </a:extLst>
          </p:cNvPr>
          <p:cNvSpPr/>
          <p:nvPr/>
        </p:nvSpPr>
        <p:spPr>
          <a:xfrm>
            <a:off x="8795500" y="2652797"/>
            <a:ext cx="1585961" cy="26132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Related image">
            <a:extLst>
              <a:ext uri="{FF2B5EF4-FFF2-40B4-BE49-F238E27FC236}">
                <a16:creationId xmlns:a16="http://schemas.microsoft.com/office/drawing/2014/main" id="{3B626374-1817-4CEC-8CDF-B402F0659335}"/>
              </a:ext>
            </a:extLst>
          </p:cNvPr>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385796" y="2844705"/>
            <a:ext cx="652932" cy="6529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Related image">
            <a:extLst>
              <a:ext uri="{FF2B5EF4-FFF2-40B4-BE49-F238E27FC236}">
                <a16:creationId xmlns:a16="http://schemas.microsoft.com/office/drawing/2014/main" id="{B9149689-561D-45C3-B878-337F83E10664}"/>
              </a:ext>
            </a:extLst>
          </p:cNvPr>
          <p:cNvPicPr>
            <a:picLocks noChangeAspect="1" noChangeArrowheads="1"/>
          </p:cNvPicPr>
          <p:nvPr/>
        </p:nvPicPr>
        <p:blipFill rotWithShape="1">
          <a:blip r:embed="rId5" cstate="print">
            <a:grayscl/>
            <a:extLst>
              <a:ext uri="{BEBA8EAE-BF5A-486C-A8C5-ECC9F3942E4B}">
                <a14:imgProps xmlns:a14="http://schemas.microsoft.com/office/drawing/2010/main">
                  <a14:imgLayer r:embed="rId6">
                    <a14:imgEffect>
                      <a14:backgroundRemoval t="10000" b="90000" l="10000" r="90000">
                        <a14:foregroundMark x1="42083" y1="32083" x2="44167" y2="58750"/>
                        <a14:foregroundMark x1="57500" y1="35417" x2="50417" y2="62083"/>
                        <a14:foregroundMark x1="41250" y1="65833" x2="61250" y2="66250"/>
                      </a14:backgroundRemoval>
                    </a14:imgEffect>
                  </a14:imgLayer>
                </a14:imgProps>
              </a:ext>
              <a:ext uri="{28A0092B-C50C-407E-A947-70E740481C1C}">
                <a14:useLocalDpi xmlns:a14="http://schemas.microsoft.com/office/drawing/2010/main" val="0"/>
              </a:ext>
            </a:extLst>
          </a:blip>
          <a:srcRect l="19822" t="12431" r="19822" b="12431"/>
          <a:stretch/>
        </p:blipFill>
        <p:spPr bwMode="auto">
          <a:xfrm>
            <a:off x="9417937" y="4365345"/>
            <a:ext cx="586492" cy="73012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2983956-A9B7-4928-AD0A-9D31A9F90868}"/>
              </a:ext>
            </a:extLst>
          </p:cNvPr>
          <p:cNvSpPr txBox="1"/>
          <p:nvPr/>
        </p:nvSpPr>
        <p:spPr>
          <a:xfrm>
            <a:off x="8853556" y="2779834"/>
            <a:ext cx="461665" cy="2370841"/>
          </a:xfrm>
          <a:prstGeom prst="rect">
            <a:avLst/>
          </a:prstGeom>
          <a:noFill/>
        </p:spPr>
        <p:txBody>
          <a:bodyPr vert="vert270" wrap="none" rtlCol="0">
            <a:spAutoFit/>
          </a:bodyPr>
          <a:lstStyle/>
          <a:p>
            <a:pPr algn="ctr"/>
            <a:r>
              <a:rPr lang="en-US" b="1" dirty="0">
                <a:solidFill>
                  <a:schemeClr val="bg1"/>
                </a:solidFill>
                <a:latin typeface="Arial" panose="020B0604020202020204" pitchFamily="34" charset="0"/>
                <a:cs typeface="Arial" panose="020B0604020202020204" pitchFamily="34" charset="0"/>
              </a:rPr>
              <a:t>Java Virtual Machine</a:t>
            </a:r>
          </a:p>
        </p:txBody>
      </p:sp>
      <p:pic>
        <p:nvPicPr>
          <p:cNvPr id="30" name="Picture 4" descr="Related image">
            <a:extLst>
              <a:ext uri="{FF2B5EF4-FFF2-40B4-BE49-F238E27FC236}">
                <a16:creationId xmlns:a16="http://schemas.microsoft.com/office/drawing/2014/main" id="{6ECD56D2-872A-4C8C-8561-2C04E794CF32}"/>
              </a:ext>
            </a:extLst>
          </p:cNvPr>
          <p:cNvPicPr>
            <a:picLocks noChangeAspect="1" noChangeArrowheads="1"/>
          </p:cNvPicPr>
          <p:nvPr/>
        </p:nvPicPr>
        <p:blipFill>
          <a:blip r:embed="rId7" cstate="print">
            <a:biLevel thresh="25000"/>
            <a:extLst>
              <a:ext uri="{BEBA8EAE-BF5A-486C-A8C5-ECC9F3942E4B}">
                <a14:imgProps xmlns:a14="http://schemas.microsoft.com/office/drawing/2010/main">
                  <a14:imgLayer r:embed="rId8">
                    <a14:imgEffect>
                      <a14:backgroundRemoval t="0" b="100000" l="0" r="100000">
                        <a14:foregroundMark x1="14667" y1="22222" x2="14667" y2="22222"/>
                        <a14:foregroundMark x1="24444" y1="28889" x2="24444" y2="28889"/>
                        <a14:foregroundMark x1="48000" y1="26667" x2="48000" y2="26667"/>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450704" y="3617611"/>
            <a:ext cx="604137" cy="60413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D4B7DF1E-CBC6-41DC-887F-4A1777BB9C01}"/>
              </a:ext>
            </a:extLst>
          </p:cNvPr>
          <p:cNvSpPr/>
          <p:nvPr/>
        </p:nvSpPr>
        <p:spPr>
          <a:xfrm>
            <a:off x="0" y="6583680"/>
            <a:ext cx="813816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from https://www.vectorstock.com/, https://iconscout.com/, https://stock.adobe.com/, http://dryicons.com/</a:t>
            </a:r>
          </a:p>
        </p:txBody>
      </p:sp>
    </p:spTree>
    <p:extLst>
      <p:ext uri="{BB962C8B-B14F-4D97-AF65-F5344CB8AC3E}">
        <p14:creationId xmlns:p14="http://schemas.microsoft.com/office/powerpoint/2010/main" val="424983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1500"/>
                            </p:stCondLst>
                            <p:childTnLst>
                              <p:par>
                                <p:cTn id="23" presetID="2" presetClass="entr" presetSubtype="2" decel="10000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4" decel="10000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1+#ppt_w/2"/>
                                          </p:val>
                                        </p:tav>
                                        <p:tav tm="100000">
                                          <p:val>
                                            <p:strVal val="#ppt_x"/>
                                          </p:val>
                                        </p:tav>
                                      </p:tavLst>
                                    </p:anim>
                                    <p:anim calcmode="lin" valueType="num">
                                      <p:cBhvr additive="base">
                                        <p:cTn id="39" dur="500" fill="hold"/>
                                        <p:tgtEl>
                                          <p:spTgt spid="3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1+#ppt_w/2"/>
                                          </p:val>
                                        </p:tav>
                                        <p:tav tm="100000">
                                          <p:val>
                                            <p:strVal val="#ppt_x"/>
                                          </p:val>
                                        </p:tav>
                                      </p:tavLst>
                                    </p:anim>
                                    <p:anim calcmode="lin" valueType="num">
                                      <p:cBhvr additive="base">
                                        <p:cTn id="4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3" grpId="0"/>
      <p:bldP spid="25" grpId="0"/>
      <p:bldP spid="26"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E049-53FA-4726-8CB2-2A5FDF869FAE}"/>
              </a:ext>
            </a:extLst>
          </p:cNvPr>
          <p:cNvSpPr>
            <a:spLocks noGrp="1"/>
          </p:cNvSpPr>
          <p:nvPr>
            <p:ph type="title"/>
          </p:nvPr>
        </p:nvSpPr>
        <p:spPr/>
        <p:txBody>
          <a:bodyPr/>
          <a:lstStyle/>
          <a:p>
            <a:r>
              <a:rPr lang="en-US"/>
              <a:t>1</a:t>
            </a:r>
            <a:endParaRPr lang="id-ID"/>
          </a:p>
        </p:txBody>
      </p:sp>
      <p:sp>
        <p:nvSpPr>
          <p:cNvPr id="3" name="Text Placeholder 2">
            <a:extLst>
              <a:ext uri="{FF2B5EF4-FFF2-40B4-BE49-F238E27FC236}">
                <a16:creationId xmlns:a16="http://schemas.microsoft.com/office/drawing/2014/main" id="{08ECA1B8-63A9-4087-A5A9-05166E41EBCA}"/>
              </a:ext>
            </a:extLst>
          </p:cNvPr>
          <p:cNvSpPr>
            <a:spLocks noGrp="1"/>
          </p:cNvSpPr>
          <p:nvPr>
            <p:ph type="body" sz="quarter" idx="11"/>
          </p:nvPr>
        </p:nvSpPr>
        <p:spPr/>
        <p:txBody>
          <a:bodyPr>
            <a:normAutofit/>
          </a:bodyPr>
          <a:lstStyle/>
          <a:p>
            <a:r>
              <a:rPr lang="en-US"/>
              <a:t>Apa perintah untuk mengeksekusi kode program Java™ bernama Hello.java?</a:t>
            </a:r>
          </a:p>
          <a:p>
            <a:pPr marL="457200" indent="-457200">
              <a:buFont typeface="+mj-lt"/>
              <a:buAutoNum type="alphaLcParenR"/>
            </a:pPr>
            <a:r>
              <a:rPr lang="id-ID"/>
              <a:t>java </a:t>
            </a:r>
            <a:r>
              <a:rPr lang="en-US"/>
              <a:t>Hello</a:t>
            </a:r>
            <a:r>
              <a:rPr lang="id-ID"/>
              <a:t>.java</a:t>
            </a:r>
          </a:p>
          <a:p>
            <a:pPr marL="457200" indent="-457200">
              <a:buFont typeface="+mj-lt"/>
              <a:buAutoNum type="alphaLcParenR"/>
            </a:pPr>
            <a:r>
              <a:rPr lang="id-ID"/>
              <a:t>javac </a:t>
            </a:r>
            <a:r>
              <a:rPr lang="en-US"/>
              <a:t>Hello</a:t>
            </a:r>
            <a:r>
              <a:rPr lang="id-ID"/>
              <a:t>.java</a:t>
            </a:r>
          </a:p>
          <a:p>
            <a:pPr marL="457200" indent="-457200">
              <a:buFont typeface="+mj-lt"/>
              <a:buAutoNum type="alphaLcParenR"/>
            </a:pPr>
            <a:r>
              <a:rPr lang="id-ID"/>
              <a:t>java </a:t>
            </a:r>
            <a:r>
              <a:rPr lang="en-US"/>
              <a:t>Hello</a:t>
            </a:r>
            <a:endParaRPr lang="id-ID"/>
          </a:p>
          <a:p>
            <a:pPr marL="457200" indent="-457200">
              <a:buFont typeface="+mj-lt"/>
              <a:buAutoNum type="alphaLcParenR"/>
            </a:pPr>
            <a:r>
              <a:rPr lang="id-ID"/>
              <a:t>javac </a:t>
            </a:r>
            <a:r>
              <a:rPr lang="en-US"/>
              <a:t>Helo</a:t>
            </a:r>
            <a:endParaRPr lang="id-ID"/>
          </a:p>
          <a:p>
            <a:pPr marL="457200" indent="-457200">
              <a:buFont typeface="+mj-lt"/>
              <a:buAutoNum type="alphaLcParenR"/>
            </a:pPr>
            <a:r>
              <a:rPr lang="id-ID"/>
              <a:t>java HelloWorld.java</a:t>
            </a:r>
          </a:p>
          <a:p>
            <a:pPr marL="457200" indent="-457200">
              <a:buFont typeface="+mj-lt"/>
              <a:buAutoNum type="alphaLcParenR"/>
            </a:pPr>
            <a:r>
              <a:rPr lang="id-ID"/>
              <a:t>javac HelloWorld.java</a:t>
            </a:r>
          </a:p>
          <a:p>
            <a:pPr marL="457200" indent="-457200">
              <a:buFont typeface="+mj-lt"/>
              <a:buAutoNum type="alphaLcParenR"/>
            </a:pPr>
            <a:r>
              <a:rPr lang="id-ID"/>
              <a:t>java HelloWorld</a:t>
            </a:r>
          </a:p>
          <a:p>
            <a:pPr marL="457200" indent="-457200">
              <a:buFont typeface="+mj-lt"/>
              <a:buAutoNum type="alphaLcParenR"/>
            </a:pPr>
            <a:r>
              <a:rPr lang="id-ID"/>
              <a:t>javac HelloWorld</a:t>
            </a:r>
          </a:p>
        </p:txBody>
      </p:sp>
      <p:sp>
        <p:nvSpPr>
          <p:cNvPr id="5" name="Oval 4">
            <a:extLst>
              <a:ext uri="{FF2B5EF4-FFF2-40B4-BE49-F238E27FC236}">
                <a16:creationId xmlns:a16="http://schemas.microsoft.com/office/drawing/2014/main" id="{2DC1504C-6469-4456-A01F-DD73F15503E2}"/>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40310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8E99-5B8F-453D-A80E-0E166EF9E5C6}"/>
              </a:ext>
            </a:extLst>
          </p:cNvPr>
          <p:cNvSpPr>
            <a:spLocks noGrp="1"/>
          </p:cNvSpPr>
          <p:nvPr>
            <p:ph type="title"/>
          </p:nvPr>
        </p:nvSpPr>
        <p:spPr/>
        <p:txBody>
          <a:bodyPr/>
          <a:lstStyle/>
          <a:p>
            <a:r>
              <a:rPr lang="en-ID"/>
              <a:t>Struktur Kode Program Java™</a:t>
            </a:r>
          </a:p>
        </p:txBody>
      </p:sp>
    </p:spTree>
    <p:extLst>
      <p:ext uri="{BB962C8B-B14F-4D97-AF65-F5344CB8AC3E}">
        <p14:creationId xmlns:p14="http://schemas.microsoft.com/office/powerpoint/2010/main" val="2764123572"/>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5E73-7FD0-4BE7-AE1E-F179939CA316}"/>
              </a:ext>
            </a:extLst>
          </p:cNvPr>
          <p:cNvSpPr>
            <a:spLocks noGrp="1"/>
          </p:cNvSpPr>
          <p:nvPr>
            <p:ph type="title"/>
          </p:nvPr>
        </p:nvSpPr>
        <p:spPr/>
        <p:txBody>
          <a:bodyPr/>
          <a:lstStyle/>
          <a:p>
            <a:r>
              <a:rPr lang="en-US"/>
              <a:t>Struktur Kode Java™</a:t>
            </a:r>
            <a:endParaRPr lang="en-ID"/>
          </a:p>
        </p:txBody>
      </p:sp>
      <p:sp>
        <p:nvSpPr>
          <p:cNvPr id="25" name="Right Triangle 24">
            <a:extLst>
              <a:ext uri="{FF2B5EF4-FFF2-40B4-BE49-F238E27FC236}">
                <a16:creationId xmlns:a16="http://schemas.microsoft.com/office/drawing/2014/main" id="{22E331CE-730D-49A9-BE25-CFE80B132B17}"/>
              </a:ext>
            </a:extLst>
          </p:cNvPr>
          <p:cNvSpPr/>
          <p:nvPr/>
        </p:nvSpPr>
        <p:spPr>
          <a:xfrm>
            <a:off x="9715452" y="1421056"/>
            <a:ext cx="541911" cy="184150"/>
          </a:xfrm>
          <a:prstGeom prst="rtTriangle">
            <a:avLst/>
          </a:prstGeom>
          <a:solidFill>
            <a:srgbClr val="1E5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7">
            <a:extLst>
              <a:ext uri="{FF2B5EF4-FFF2-40B4-BE49-F238E27FC236}">
                <a16:creationId xmlns:a16="http://schemas.microsoft.com/office/drawing/2014/main" id="{B9CFBCBD-1C6E-4D52-8979-531BFE72E2C5}"/>
              </a:ext>
            </a:extLst>
          </p:cNvPr>
          <p:cNvSpPr/>
          <p:nvPr/>
        </p:nvSpPr>
        <p:spPr>
          <a:xfrm>
            <a:off x="2124661" y="1415990"/>
            <a:ext cx="7610167" cy="4088881"/>
          </a:xfrm>
          <a:prstGeom prst="roundRect">
            <a:avLst>
              <a:gd name="adj" fmla="val 1506"/>
            </a:avLst>
          </a:prstGeom>
          <a:solidFill>
            <a:srgbClr val="44B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12313D9-F530-4DBA-9EF8-70D4E60BDD24}"/>
              </a:ext>
            </a:extLst>
          </p:cNvPr>
          <p:cNvSpPr/>
          <p:nvPr/>
        </p:nvSpPr>
        <p:spPr>
          <a:xfrm>
            <a:off x="9202290" y="1601743"/>
            <a:ext cx="1053302" cy="386526"/>
          </a:xfrm>
          <a:prstGeom prst="rect">
            <a:avLst/>
          </a:prstGeom>
          <a:solidFill>
            <a:srgbClr val="2D7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Kelas</a:t>
            </a:r>
            <a:endParaRPr lang="en-US" sz="2000" b="1" dirty="0">
              <a:latin typeface="Arial" panose="020B0604020202020204" pitchFamily="34" charset="0"/>
              <a:cs typeface="Arial" panose="020B0604020202020204" pitchFamily="34" charset="0"/>
            </a:endParaRPr>
          </a:p>
        </p:txBody>
      </p:sp>
      <p:sp>
        <p:nvSpPr>
          <p:cNvPr id="28" name="Right Triangle 27">
            <a:extLst>
              <a:ext uri="{FF2B5EF4-FFF2-40B4-BE49-F238E27FC236}">
                <a16:creationId xmlns:a16="http://schemas.microsoft.com/office/drawing/2014/main" id="{579F3845-1EE0-441F-8A30-ED2EB7400F67}"/>
              </a:ext>
            </a:extLst>
          </p:cNvPr>
          <p:cNvSpPr/>
          <p:nvPr/>
        </p:nvSpPr>
        <p:spPr>
          <a:xfrm>
            <a:off x="9501099" y="2147354"/>
            <a:ext cx="541911" cy="184150"/>
          </a:xfrm>
          <a:prstGeom prst="rtTriangle">
            <a:avLst/>
          </a:prstGeom>
          <a:solidFill>
            <a:srgbClr val="8D0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a:extLst>
              <a:ext uri="{FF2B5EF4-FFF2-40B4-BE49-F238E27FC236}">
                <a16:creationId xmlns:a16="http://schemas.microsoft.com/office/drawing/2014/main" id="{C81181E5-603E-41CF-9BA6-833F307C6EF3}"/>
              </a:ext>
            </a:extLst>
          </p:cNvPr>
          <p:cNvSpPr/>
          <p:nvPr/>
        </p:nvSpPr>
        <p:spPr>
          <a:xfrm>
            <a:off x="2667387" y="2137791"/>
            <a:ext cx="6838651" cy="2711297"/>
          </a:xfrm>
          <a:prstGeom prst="roundRect">
            <a:avLst>
              <a:gd name="adj" fmla="val 1506"/>
            </a:avLst>
          </a:prstGeom>
          <a:solidFill>
            <a:srgbClr val="FE2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0E2C2A3-9045-4563-92AB-98E45A19DE6F}"/>
              </a:ext>
            </a:extLst>
          </p:cNvPr>
          <p:cNvSpPr/>
          <p:nvPr/>
        </p:nvSpPr>
        <p:spPr>
          <a:xfrm>
            <a:off x="8237776" y="2326170"/>
            <a:ext cx="1794842" cy="418751"/>
          </a:xfrm>
          <a:prstGeom prst="rect">
            <a:avLst/>
          </a:prstGeom>
          <a:solidFill>
            <a:srgbClr val="C30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Metode</a:t>
            </a:r>
            <a:r>
              <a:rPr lang="id-ID" sz="2000" b="1">
                <a:latin typeface="Arial" panose="020B0604020202020204" pitchFamily="34" charset="0"/>
                <a:cs typeface="Arial" panose="020B0604020202020204" pitchFamily="34" charset="0"/>
              </a:rPr>
              <a:t> Main</a:t>
            </a:r>
            <a:endParaRPr lang="en-US" sz="2000" b="1" dirty="0">
              <a:latin typeface="Arial" panose="020B0604020202020204" pitchFamily="34" charset="0"/>
              <a:cs typeface="Arial" panose="020B0604020202020204" pitchFamily="34" charset="0"/>
            </a:endParaRPr>
          </a:p>
        </p:txBody>
      </p:sp>
      <p:sp>
        <p:nvSpPr>
          <p:cNvPr id="31" name="Rounded Rectangle 13">
            <a:extLst>
              <a:ext uri="{FF2B5EF4-FFF2-40B4-BE49-F238E27FC236}">
                <a16:creationId xmlns:a16="http://schemas.microsoft.com/office/drawing/2014/main" id="{AE88D621-5A39-4863-BE65-4D6F3700B06B}"/>
              </a:ext>
            </a:extLst>
          </p:cNvPr>
          <p:cNvSpPr/>
          <p:nvPr/>
        </p:nvSpPr>
        <p:spPr>
          <a:xfrm>
            <a:off x="3130839" y="2655018"/>
            <a:ext cx="3195478" cy="1639891"/>
          </a:xfrm>
          <a:prstGeom prst="roundRect">
            <a:avLst>
              <a:gd name="adj" fmla="val 1506"/>
            </a:avLst>
          </a:prstGeom>
          <a:solidFill>
            <a:srgbClr val="FF9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E09EB29-58DB-43D3-A174-CCDEB7E08118}"/>
              </a:ext>
            </a:extLst>
          </p:cNvPr>
          <p:cNvSpPr/>
          <p:nvPr/>
        </p:nvSpPr>
        <p:spPr>
          <a:xfrm>
            <a:off x="5265729" y="2822429"/>
            <a:ext cx="1596321" cy="422202"/>
          </a:xfrm>
          <a:prstGeom prst="rect">
            <a:avLst/>
          </a:prstGeom>
          <a:solidFill>
            <a:srgbClr val="DE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Instruksi</a:t>
            </a:r>
            <a:endParaRPr lang="en-US" sz="2000" b="1" dirty="0">
              <a:latin typeface="Arial" panose="020B0604020202020204" pitchFamily="34" charset="0"/>
              <a:cs typeface="Arial" panose="020B0604020202020204" pitchFamily="34" charset="0"/>
            </a:endParaRPr>
          </a:p>
        </p:txBody>
      </p:sp>
      <p:sp>
        <p:nvSpPr>
          <p:cNvPr id="33" name="Right Triangle 32">
            <a:extLst>
              <a:ext uri="{FF2B5EF4-FFF2-40B4-BE49-F238E27FC236}">
                <a16:creationId xmlns:a16="http://schemas.microsoft.com/office/drawing/2014/main" id="{722D2AF0-A53A-4A66-B2B6-93D701FA9F33}"/>
              </a:ext>
            </a:extLst>
          </p:cNvPr>
          <p:cNvSpPr/>
          <p:nvPr/>
        </p:nvSpPr>
        <p:spPr>
          <a:xfrm>
            <a:off x="6325525" y="2638279"/>
            <a:ext cx="541911" cy="184150"/>
          </a:xfrm>
          <a:prstGeom prst="rtTriangle">
            <a:avLst/>
          </a:prstGeom>
          <a:solidFill>
            <a:srgbClr val="9A5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a:extLst>
              <a:ext uri="{FF2B5EF4-FFF2-40B4-BE49-F238E27FC236}">
                <a16:creationId xmlns:a16="http://schemas.microsoft.com/office/drawing/2014/main" id="{390E0380-3D4E-4581-A030-2F276C7D7D2B}"/>
              </a:ext>
            </a:extLst>
          </p:cNvPr>
          <p:cNvSpPr txBox="1">
            <a:spLocks/>
          </p:cNvSpPr>
          <p:nvPr/>
        </p:nvSpPr>
        <p:spPr>
          <a:xfrm>
            <a:off x="2235934" y="1450193"/>
            <a:ext cx="6496489" cy="2938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tabLst>
                <a:tab pos="461963" algn="l"/>
                <a:tab pos="914400" algn="l"/>
              </a:tabLst>
            </a:pPr>
            <a:r>
              <a:rPr lang="en-US" sz="1900">
                <a:solidFill>
                  <a:schemeClr val="bg1"/>
                </a:solidFill>
                <a:latin typeface="Consolas" panose="020B0609020204030204" pitchFamily="49" charset="0"/>
              </a:rPr>
              <a:t>public class NamaKelas{</a:t>
            </a:r>
          </a:p>
          <a:p>
            <a:pPr marL="0" indent="0">
              <a:lnSpc>
                <a:spcPct val="150000"/>
              </a:lnSpc>
              <a:buNone/>
              <a:tabLst>
                <a:tab pos="461963" algn="l"/>
                <a:tab pos="914400" algn="l"/>
              </a:tabLst>
            </a:pPr>
            <a:r>
              <a:rPr lang="en-US" sz="1900">
                <a:solidFill>
                  <a:schemeClr val="bg1"/>
                </a:solidFill>
                <a:latin typeface="Consolas" panose="020B0609020204030204" pitchFamily="49" charset="0"/>
              </a:rPr>
              <a:t>	public static void main(String[] args){</a:t>
            </a:r>
          </a:p>
          <a:p>
            <a:pPr marL="0" indent="0">
              <a:lnSpc>
                <a:spcPct val="150000"/>
              </a:lnSpc>
              <a:buNone/>
              <a:tabLst>
                <a:tab pos="461963" algn="l"/>
                <a:tab pos="914400" algn="l"/>
              </a:tabLst>
            </a:pPr>
            <a:r>
              <a:rPr lang="en-US" sz="1900">
                <a:solidFill>
                  <a:schemeClr val="bg1"/>
                </a:solidFill>
                <a:latin typeface="Consolas" panose="020B0609020204030204" pitchFamily="49" charset="0"/>
              </a:rPr>
              <a:t>		instruksi1;</a:t>
            </a:r>
          </a:p>
          <a:p>
            <a:pPr marL="0" indent="0">
              <a:lnSpc>
                <a:spcPct val="150000"/>
              </a:lnSpc>
              <a:buNone/>
              <a:tabLst>
                <a:tab pos="461963" algn="l"/>
                <a:tab pos="914400" algn="l"/>
              </a:tabLst>
            </a:pPr>
            <a:r>
              <a:rPr lang="en-US" sz="1900">
                <a:solidFill>
                  <a:schemeClr val="bg1"/>
                </a:solidFill>
                <a:latin typeface="Consolas" panose="020B0609020204030204" pitchFamily="49" charset="0"/>
              </a:rPr>
              <a:t>		instruksi2;</a:t>
            </a:r>
          </a:p>
          <a:p>
            <a:pPr marL="0" indent="0">
              <a:lnSpc>
                <a:spcPct val="150000"/>
              </a:lnSpc>
              <a:buNone/>
              <a:tabLst>
                <a:tab pos="461963" algn="l"/>
                <a:tab pos="914400" algn="l"/>
              </a:tabLst>
            </a:pPr>
            <a:r>
              <a:rPr lang="en-US" sz="1900">
                <a:solidFill>
                  <a:schemeClr val="bg1"/>
                </a:solidFill>
                <a:latin typeface="Consolas" panose="020B0609020204030204" pitchFamily="49" charset="0"/>
              </a:rPr>
              <a:t>		instruksi3;</a:t>
            </a:r>
          </a:p>
          <a:p>
            <a:pPr marL="0" indent="0">
              <a:lnSpc>
                <a:spcPct val="150000"/>
              </a:lnSpc>
              <a:buNone/>
              <a:tabLst>
                <a:tab pos="461963" algn="l"/>
                <a:tab pos="914400" algn="l"/>
              </a:tabLst>
            </a:pPr>
            <a:r>
              <a:rPr lang="en-US" sz="1900">
                <a:solidFill>
                  <a:schemeClr val="bg1"/>
                </a:solidFill>
                <a:latin typeface="Consolas" panose="020B0609020204030204" pitchFamily="49" charset="0"/>
              </a:rPr>
              <a:t>	}</a:t>
            </a:r>
          </a:p>
          <a:p>
            <a:pPr marL="0" indent="0">
              <a:lnSpc>
                <a:spcPct val="150000"/>
              </a:lnSpc>
              <a:buNone/>
              <a:tabLst>
                <a:tab pos="461963" algn="l"/>
                <a:tab pos="914400" algn="l"/>
              </a:tabLst>
            </a:pPr>
            <a:r>
              <a:rPr lang="en-US" sz="1900">
                <a:solidFill>
                  <a:schemeClr val="bg1"/>
                </a:solidFill>
                <a:latin typeface="Consolas" panose="020B0609020204030204" pitchFamily="49" charset="0"/>
              </a:rPr>
              <a:t>}</a:t>
            </a:r>
          </a:p>
        </p:txBody>
      </p:sp>
    </p:spTree>
    <p:extLst>
      <p:ext uri="{BB962C8B-B14F-4D97-AF65-F5344CB8AC3E}">
        <p14:creationId xmlns:p14="http://schemas.microsoft.com/office/powerpoint/2010/main" val="3598140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250"/>
                                        <p:tgtEl>
                                          <p:spTgt spid="25"/>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750"/>
                            </p:stCondLst>
                            <p:childTnLst>
                              <p:par>
                                <p:cTn id="13" presetID="22" presetClass="entr" presetSubtype="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250"/>
                                        <p:tgtEl>
                                          <p:spTgt spid="2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250"/>
                                        <p:tgtEl>
                                          <p:spTgt spid="33"/>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P spid="30" grpId="0" animBg="1"/>
      <p:bldP spid="3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Struktur Kode Java™</a:t>
            </a:r>
          </a:p>
        </p:txBody>
      </p:sp>
      <p:sp>
        <p:nvSpPr>
          <p:cNvPr id="3" name="Text Placeholder 2"/>
          <p:cNvSpPr>
            <a:spLocks noGrp="1"/>
          </p:cNvSpPr>
          <p:nvPr>
            <p:ph type="body" sz="quarter" idx="10"/>
          </p:nvPr>
        </p:nvSpPr>
        <p:spPr>
          <a:xfrm>
            <a:off x="1940860" y="1061322"/>
            <a:ext cx="8256494" cy="609433"/>
          </a:xfrm>
        </p:spPr>
        <p:txBody>
          <a:bodyPr/>
          <a:lstStyle/>
          <a:p>
            <a:pPr marL="0" indent="0">
              <a:buNone/>
            </a:pPr>
            <a:r>
              <a:rPr lang="en-US"/>
              <a:t>Struktur kode program HelloWorld.java</a:t>
            </a:r>
          </a:p>
        </p:txBody>
      </p:sp>
      <p:sp>
        <p:nvSpPr>
          <p:cNvPr id="53" name="Rounded Rectangle 52"/>
          <p:cNvSpPr/>
          <p:nvPr/>
        </p:nvSpPr>
        <p:spPr>
          <a:xfrm>
            <a:off x="2020815" y="1829189"/>
            <a:ext cx="6096733" cy="2411315"/>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2647"/>
              </a:solidFill>
            </a:endParaRPr>
          </a:p>
        </p:txBody>
      </p:sp>
      <p:grpSp>
        <p:nvGrpSpPr>
          <p:cNvPr id="54" name="Group 53"/>
          <p:cNvGrpSpPr/>
          <p:nvPr/>
        </p:nvGrpSpPr>
        <p:grpSpPr>
          <a:xfrm>
            <a:off x="2221773" y="1859710"/>
            <a:ext cx="7839099" cy="446276"/>
            <a:chOff x="562304" y="2599150"/>
            <a:chExt cx="8314996" cy="446276"/>
          </a:xfrm>
        </p:grpSpPr>
        <p:sp>
          <p:nvSpPr>
            <p:cNvPr id="55" name="Rectangle 54"/>
            <p:cNvSpPr/>
            <p:nvPr/>
          </p:nvSpPr>
          <p:spPr>
            <a:xfrm>
              <a:off x="562304" y="2650067"/>
              <a:ext cx="8314996" cy="3657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980220" y="2599150"/>
              <a:ext cx="1029032" cy="446276"/>
            </a:xfrm>
            <a:prstGeom prst="rect">
              <a:avLst/>
            </a:prstGeom>
            <a:noFill/>
          </p:spPr>
          <p:txBody>
            <a:bodyPr wrap="none" rtlCol="0">
              <a:spAutoFit/>
            </a:bodyPr>
            <a:lstStyle/>
            <a:p>
              <a:r>
                <a:rPr lang="en-US" sz="2300" b="1">
                  <a:solidFill>
                    <a:schemeClr val="bg1"/>
                  </a:solidFill>
                  <a:latin typeface="Arial" panose="020B0604020202020204" pitchFamily="34" charset="0"/>
                  <a:cs typeface="Arial" panose="020B0604020202020204" pitchFamily="34" charset="0"/>
                </a:rPr>
                <a:t>Kelas</a:t>
              </a:r>
              <a:endParaRPr lang="en-US" sz="2300" b="1" dirty="0">
                <a:solidFill>
                  <a:schemeClr val="bg1"/>
                </a:solidFill>
                <a:latin typeface="Arial" panose="020B0604020202020204" pitchFamily="34" charset="0"/>
                <a:cs typeface="Arial" panose="020B0604020202020204" pitchFamily="34" charset="0"/>
              </a:endParaRPr>
            </a:p>
          </p:txBody>
        </p:sp>
      </p:grpSp>
      <p:grpSp>
        <p:nvGrpSpPr>
          <p:cNvPr id="57" name="Group 56"/>
          <p:cNvGrpSpPr/>
          <p:nvPr/>
        </p:nvGrpSpPr>
        <p:grpSpPr>
          <a:xfrm>
            <a:off x="2547099" y="2295947"/>
            <a:ext cx="7513773" cy="446276"/>
            <a:chOff x="887630" y="3101165"/>
            <a:chExt cx="7969920" cy="446276"/>
          </a:xfrm>
        </p:grpSpPr>
        <p:sp>
          <p:nvSpPr>
            <p:cNvPr id="58" name="Rectangle 57"/>
            <p:cNvSpPr/>
            <p:nvPr/>
          </p:nvSpPr>
          <p:spPr>
            <a:xfrm>
              <a:off x="887630" y="3129504"/>
              <a:ext cx="7969920" cy="365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980220" y="3101165"/>
              <a:ext cx="1287481" cy="446276"/>
            </a:xfrm>
            <a:prstGeom prst="rect">
              <a:avLst/>
            </a:prstGeom>
            <a:noFill/>
          </p:spPr>
          <p:txBody>
            <a:bodyPr wrap="none" rtlCol="0">
              <a:spAutoFit/>
            </a:bodyPr>
            <a:lstStyle/>
            <a:p>
              <a:r>
                <a:rPr lang="en-US" sz="2300" b="1">
                  <a:solidFill>
                    <a:schemeClr val="bg1"/>
                  </a:solidFill>
                  <a:latin typeface="Arial" panose="020B0604020202020204" pitchFamily="34" charset="0"/>
                  <a:cs typeface="Arial" panose="020B0604020202020204" pitchFamily="34" charset="0"/>
                </a:rPr>
                <a:t>Metode</a:t>
              </a:r>
              <a:endParaRPr lang="en-US" sz="2300" b="1" dirty="0">
                <a:solidFill>
                  <a:schemeClr val="bg1"/>
                </a:solidFill>
                <a:latin typeface="Arial" panose="020B0604020202020204" pitchFamily="34" charset="0"/>
                <a:cs typeface="Arial" panose="020B0604020202020204" pitchFamily="34" charset="0"/>
              </a:endParaRPr>
            </a:p>
          </p:txBody>
        </p:sp>
      </p:grpSp>
      <p:grpSp>
        <p:nvGrpSpPr>
          <p:cNvPr id="60" name="Group 59"/>
          <p:cNvGrpSpPr/>
          <p:nvPr/>
        </p:nvGrpSpPr>
        <p:grpSpPr>
          <a:xfrm>
            <a:off x="2946403" y="2755223"/>
            <a:ext cx="7114469" cy="914399"/>
            <a:chOff x="63668" y="3606756"/>
            <a:chExt cx="8615728" cy="427094"/>
          </a:xfrm>
        </p:grpSpPr>
        <p:sp>
          <p:nvSpPr>
            <p:cNvPr id="61" name="Rectangle 60"/>
            <p:cNvSpPr/>
            <p:nvPr/>
          </p:nvSpPr>
          <p:spPr>
            <a:xfrm>
              <a:off x="63668" y="3606756"/>
              <a:ext cx="8615728" cy="42709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563745" y="3708139"/>
              <a:ext cx="1708698" cy="208445"/>
            </a:xfrm>
            <a:prstGeom prst="rect">
              <a:avLst/>
            </a:prstGeom>
            <a:noFill/>
          </p:spPr>
          <p:txBody>
            <a:bodyPr wrap="none" rtlCol="0">
              <a:spAutoFit/>
            </a:bodyPr>
            <a:lstStyle/>
            <a:p>
              <a:r>
                <a:rPr lang="en-US" sz="2300" b="1">
                  <a:solidFill>
                    <a:schemeClr val="bg1"/>
                  </a:solidFill>
                  <a:latin typeface="Arial" panose="020B0604020202020204" pitchFamily="34" charset="0"/>
                  <a:cs typeface="Arial" panose="020B0604020202020204" pitchFamily="34" charset="0"/>
                </a:rPr>
                <a:t>Instruksi</a:t>
              </a:r>
              <a:endParaRPr lang="en-US" sz="2300" b="1" dirty="0">
                <a:solidFill>
                  <a:schemeClr val="bg1"/>
                </a:solidFill>
                <a:latin typeface="Arial" panose="020B0604020202020204" pitchFamily="34" charset="0"/>
                <a:cs typeface="Arial" panose="020B0604020202020204" pitchFamily="34" charset="0"/>
              </a:endParaRPr>
            </a:p>
          </p:txBody>
        </p:sp>
      </p:grpSp>
      <p:sp>
        <p:nvSpPr>
          <p:cNvPr id="63" name="Rectangle 62"/>
          <p:cNvSpPr/>
          <p:nvPr/>
        </p:nvSpPr>
        <p:spPr>
          <a:xfrm>
            <a:off x="2279807" y="1793679"/>
            <a:ext cx="6348876" cy="2446824"/>
          </a:xfrm>
          <a:prstGeom prst="rect">
            <a:avLst/>
          </a:prstGeom>
          <a:ln>
            <a:noFill/>
          </a:ln>
        </p:spPr>
        <p:txBody>
          <a:bodyPr wrap="square">
            <a:spAutoFit/>
          </a:bodyPr>
          <a:lstStyle/>
          <a:p>
            <a:pPr defTabSz="540000">
              <a:lnSpc>
                <a:spcPct val="150000"/>
              </a:lnSpc>
              <a:tabLst>
                <a:tab pos="338138" algn="l"/>
                <a:tab pos="688975" algn="l"/>
                <a:tab pos="1027113" algn="l"/>
              </a:tabLst>
            </a:pPr>
            <a:r>
              <a:rPr lang="en-US" b="1" dirty="0">
                <a:solidFill>
                  <a:srgbClr val="FE2470"/>
                </a:solidFill>
                <a:latin typeface="Consolas" panose="020B0609020204030204" pitchFamily="49" charset="0"/>
              </a:rPr>
              <a:t>public</a:t>
            </a:r>
            <a:r>
              <a:rPr lang="en-US" b="1" dirty="0">
                <a:solidFill>
                  <a:srgbClr val="8E538C"/>
                </a:solidFill>
                <a:latin typeface="Consolas" panose="020B0609020204030204" pitchFamily="49" charset="0"/>
              </a:rPr>
              <a:t> </a:t>
            </a:r>
            <a:r>
              <a:rPr lang="en-US" b="1" dirty="0">
                <a:solidFill>
                  <a:srgbClr val="6AD8E2"/>
                </a:solidFill>
                <a:latin typeface="Consolas" panose="020B0609020204030204" pitchFamily="49" charset="0"/>
              </a:rPr>
              <a:t>class</a:t>
            </a:r>
            <a:r>
              <a:rPr lang="en-US" b="1" dirty="0">
                <a:solidFill>
                  <a:srgbClr val="8E538C"/>
                </a:solidFill>
                <a:latin typeface="Consolas" panose="020B0609020204030204" pitchFamily="49" charset="0"/>
              </a:rPr>
              <a:t> </a:t>
            </a:r>
            <a:r>
              <a:rPr lang="en-US" b="1" dirty="0">
                <a:solidFill>
                  <a:srgbClr val="A5E02A"/>
                </a:solidFill>
                <a:latin typeface="Consolas" panose="020B0609020204030204" pitchFamily="49" charset="0"/>
              </a:rPr>
              <a:t>HelloWorld </a:t>
            </a:r>
            <a:r>
              <a:rPr lang="en-US" b="1" dirty="0">
                <a:solidFill>
                  <a:schemeClr val="bg1"/>
                </a:solidFill>
                <a:latin typeface="Consolas" panose="020B0609020204030204" pitchFamily="49" charset="0"/>
              </a:rPr>
              <a:t>{</a:t>
            </a:r>
          </a:p>
          <a:p>
            <a:pPr defTabSz="540000">
              <a:lnSpc>
                <a:spcPct val="150000"/>
              </a:lnSpc>
              <a:tabLst>
                <a:tab pos="338138" algn="l"/>
                <a:tab pos="688975" algn="l"/>
                <a:tab pos="1027113" algn="l"/>
              </a:tabLst>
            </a:pPr>
            <a:r>
              <a:rPr lang="en-US" b="1" dirty="0">
                <a:latin typeface="Consolas" panose="020B0609020204030204" pitchFamily="49" charset="0"/>
              </a:rPr>
              <a:t>	</a:t>
            </a:r>
            <a:r>
              <a:rPr lang="en-US" b="1" dirty="0">
                <a:solidFill>
                  <a:srgbClr val="FE2470"/>
                </a:solidFill>
                <a:latin typeface="Consolas" panose="020B0609020204030204" pitchFamily="49" charset="0"/>
              </a:rPr>
              <a:t>public static </a:t>
            </a:r>
            <a:r>
              <a:rPr lang="en-US" b="1" dirty="0">
                <a:solidFill>
                  <a:srgbClr val="6AD8E2"/>
                </a:solidFill>
                <a:latin typeface="Consolas" panose="020B0609020204030204" pitchFamily="49" charset="0"/>
              </a:rPr>
              <a:t>void</a:t>
            </a:r>
            <a:r>
              <a:rPr lang="en-US" b="1" dirty="0">
                <a:latin typeface="Consolas" panose="020B0609020204030204" pitchFamily="49" charset="0"/>
              </a:rPr>
              <a:t> </a:t>
            </a:r>
            <a:r>
              <a:rPr lang="en-US" b="1" dirty="0">
                <a:solidFill>
                  <a:srgbClr val="A5E02A"/>
                </a:solidFill>
                <a:latin typeface="Consolas" panose="020B0609020204030204" pitchFamily="49" charset="0"/>
              </a:rPr>
              <a:t>main</a:t>
            </a:r>
            <a:r>
              <a:rPr lang="en-US" b="1" dirty="0">
                <a:solidFill>
                  <a:schemeClr val="bg1"/>
                </a:solidFill>
                <a:latin typeface="Consolas" panose="020B0609020204030204" pitchFamily="49" charset="0"/>
              </a:rPr>
              <a:t>(</a:t>
            </a:r>
            <a:r>
              <a:rPr lang="en-US" b="1" dirty="0">
                <a:solidFill>
                  <a:srgbClr val="6AD8E2"/>
                </a:solidFill>
                <a:latin typeface="Consolas" panose="020B0609020204030204" pitchFamily="49" charset="0"/>
              </a:rPr>
              <a:t>String</a:t>
            </a:r>
            <a:r>
              <a:rPr lang="en-US" b="1" dirty="0">
                <a:solidFill>
                  <a:srgbClr val="FE2470"/>
                </a:solidFill>
                <a:latin typeface="Consolas" panose="020B0609020204030204" pitchFamily="49" charset="0"/>
              </a:rPr>
              <a:t>[]</a:t>
            </a:r>
            <a:r>
              <a:rPr lang="en-US" b="1" dirty="0">
                <a:latin typeface="Consolas" panose="020B0609020204030204" pitchFamily="49" charset="0"/>
              </a:rPr>
              <a:t> </a:t>
            </a:r>
            <a:r>
              <a:rPr lang="en-US" b="1" dirty="0" err="1">
                <a:solidFill>
                  <a:srgbClr val="FF9A22"/>
                </a:solidFill>
                <a:latin typeface="Consolas" panose="020B0609020204030204" pitchFamily="49" charset="0"/>
              </a:rPr>
              <a:t>args</a:t>
            </a:r>
            <a:r>
              <a:rPr lang="en-US" b="1">
                <a:solidFill>
                  <a:schemeClr val="bg1"/>
                </a:solidFill>
                <a:latin typeface="Consolas" panose="020B0609020204030204" pitchFamily="49" charset="0"/>
              </a:rPr>
              <a:t>)</a:t>
            </a:r>
            <a:r>
              <a:rPr lang="en-US" b="1">
                <a:latin typeface="Consolas" panose="020B0609020204030204" pitchFamily="49" charset="0"/>
              </a:rPr>
              <a:t> </a:t>
            </a:r>
            <a:r>
              <a:rPr lang="en-US" b="1">
                <a:solidFill>
                  <a:schemeClr val="bg1"/>
                </a:solidFill>
                <a:latin typeface="Consolas" panose="020B0609020204030204" pitchFamily="49" charset="0"/>
              </a:rPr>
              <a:t>{</a:t>
            </a:r>
          </a:p>
          <a:p>
            <a:pPr defTabSz="540000">
              <a:lnSpc>
                <a:spcPct val="150000"/>
              </a:lnSpc>
              <a:tabLst>
                <a:tab pos="338138" algn="l"/>
                <a:tab pos="688975" algn="l"/>
                <a:tab pos="1027113" algn="l"/>
              </a:tabLst>
            </a:pPr>
            <a:r>
              <a:rPr lang="en-US" b="1">
                <a:latin typeface="Consolas" panose="020B0609020204030204" pitchFamily="49" charset="0"/>
              </a:rPr>
              <a:t>		</a:t>
            </a:r>
            <a:r>
              <a:rPr lang="en-US" b="1">
                <a:solidFill>
                  <a:srgbClr val="6AD8E2"/>
                </a:solidFill>
                <a:latin typeface="Consolas" panose="020B0609020204030204" pitchFamily="49" charset="0"/>
              </a:rPr>
              <a:t>System</a:t>
            </a:r>
            <a:r>
              <a:rPr lang="en-US" b="1">
                <a:solidFill>
                  <a:schemeClr val="bg1"/>
                </a:solidFill>
                <a:latin typeface="Consolas" panose="020B0609020204030204" pitchFamily="49" charset="0"/>
              </a:rPr>
              <a:t>.out.</a:t>
            </a:r>
            <a:r>
              <a:rPr lang="en-US" b="1">
                <a:solidFill>
                  <a:srgbClr val="6AD8E2"/>
                </a:solidFill>
                <a:latin typeface="Consolas" panose="020B0609020204030204" pitchFamily="49" charset="0"/>
              </a:rPr>
              <a:t>print</a:t>
            </a:r>
            <a:r>
              <a:rPr lang="en-US" b="1" dirty="0">
                <a:solidFill>
                  <a:schemeClr val="bg1"/>
                </a:solidFill>
                <a:latin typeface="Consolas" panose="020B0609020204030204" pitchFamily="49" charset="0"/>
              </a:rPr>
              <a:t>(</a:t>
            </a:r>
            <a:r>
              <a:rPr lang="id-ID" b="1" dirty="0">
                <a:solidFill>
                  <a:srgbClr val="CFD976"/>
                </a:solidFill>
                <a:latin typeface="Consolas" panose="020B0609020204030204" pitchFamily="49" charset="0"/>
              </a:rPr>
              <a:t>"</a:t>
            </a:r>
            <a:r>
              <a:rPr lang="en-US" b="1" dirty="0">
                <a:solidFill>
                  <a:srgbClr val="CFD976"/>
                </a:solidFill>
                <a:latin typeface="Consolas" panose="020B0609020204030204" pitchFamily="49" charset="0"/>
              </a:rPr>
              <a:t>Halo </a:t>
            </a:r>
            <a:r>
              <a:rPr lang="en-US" b="1" dirty="0" err="1">
                <a:solidFill>
                  <a:srgbClr val="CFD976"/>
                </a:solidFill>
                <a:latin typeface="Consolas" panose="020B0609020204030204" pitchFamily="49" charset="0"/>
              </a:rPr>
              <a:t>Dunia</a:t>
            </a:r>
            <a:r>
              <a:rPr lang="en-US" b="1" dirty="0">
                <a:solidFill>
                  <a:srgbClr val="CFD976"/>
                </a:solidFill>
                <a:latin typeface="Consolas" panose="020B0609020204030204" pitchFamily="49" charset="0"/>
              </a:rPr>
              <a:t>"</a:t>
            </a:r>
            <a:r>
              <a:rPr lang="en-US" b="1" dirty="0">
                <a:solidFill>
                  <a:schemeClr val="bg1"/>
                </a:solidFill>
                <a:latin typeface="Consolas" panose="020B0609020204030204" pitchFamily="49" charset="0"/>
              </a:rPr>
              <a:t>);</a:t>
            </a:r>
            <a:endParaRPr lang="id-ID" b="1" dirty="0">
              <a:solidFill>
                <a:schemeClr val="bg1"/>
              </a:solidFill>
              <a:latin typeface="Consolas" panose="020B0609020204030204" pitchFamily="49" charset="0"/>
            </a:endParaRPr>
          </a:p>
          <a:p>
            <a:pPr defTabSz="540000">
              <a:tabLst>
                <a:tab pos="338138" algn="l"/>
                <a:tab pos="688975" algn="l"/>
                <a:tab pos="1027113" algn="l"/>
              </a:tabLst>
            </a:pPr>
            <a:r>
              <a:rPr lang="id-ID" b="1" dirty="0">
                <a:solidFill>
                  <a:schemeClr val="bg1"/>
                </a:solidFill>
                <a:latin typeface="Consolas" panose="020B0609020204030204" pitchFamily="49" charset="0"/>
              </a:rPr>
              <a:t>		</a:t>
            </a:r>
            <a:r>
              <a:rPr lang="en-US" b="1" dirty="0" err="1">
                <a:solidFill>
                  <a:srgbClr val="6AD8E2"/>
                </a:solidFill>
                <a:latin typeface="Consolas" panose="020B0609020204030204" pitchFamily="49" charset="0"/>
              </a:rPr>
              <a:t>System</a:t>
            </a:r>
            <a:r>
              <a:rPr lang="en-US" b="1" dirty="0" err="1">
                <a:solidFill>
                  <a:schemeClr val="bg1"/>
                </a:solidFill>
                <a:latin typeface="Consolas" panose="020B0609020204030204" pitchFamily="49" charset="0"/>
              </a:rPr>
              <a:t>.out.</a:t>
            </a:r>
            <a:r>
              <a:rPr lang="en-US" b="1" dirty="0" err="1">
                <a:solidFill>
                  <a:srgbClr val="6AD8E2"/>
                </a:solidFill>
                <a:latin typeface="Consolas" panose="020B0609020204030204" pitchFamily="49" charset="0"/>
              </a:rPr>
              <a:t>print</a:t>
            </a:r>
            <a:r>
              <a:rPr lang="id-ID" b="1" dirty="0">
                <a:solidFill>
                  <a:srgbClr val="6AD8E2"/>
                </a:solidFill>
                <a:latin typeface="Consolas" panose="020B0609020204030204" pitchFamily="49" charset="0"/>
              </a:rPr>
              <a:t>ln</a:t>
            </a:r>
            <a:r>
              <a:rPr lang="en-US" b="1" dirty="0">
                <a:solidFill>
                  <a:schemeClr val="bg1"/>
                </a:solidFill>
                <a:latin typeface="Consolas" panose="020B0609020204030204" pitchFamily="49" charset="0"/>
              </a:rPr>
              <a:t>(</a:t>
            </a:r>
            <a:r>
              <a:rPr lang="id-ID" b="1" dirty="0">
                <a:solidFill>
                  <a:srgbClr val="CFD976"/>
                </a:solidFill>
                <a:latin typeface="Consolas" panose="020B0609020204030204" pitchFamily="49" charset="0"/>
              </a:rPr>
              <a:t>"</a:t>
            </a:r>
            <a:r>
              <a:rPr lang="en-US" b="1" dirty="0">
                <a:solidFill>
                  <a:srgbClr val="CFD976"/>
                </a:solidFill>
                <a:latin typeface="Consolas" panose="020B0609020204030204" pitchFamily="49" charset="0"/>
              </a:rPr>
              <a:t>Halo </a:t>
            </a:r>
            <a:r>
              <a:rPr lang="en-US" b="1" dirty="0" err="1">
                <a:solidFill>
                  <a:srgbClr val="CFD976"/>
                </a:solidFill>
                <a:latin typeface="Consolas" panose="020B0609020204030204" pitchFamily="49" charset="0"/>
              </a:rPr>
              <a:t>Dunia</a:t>
            </a:r>
            <a:r>
              <a:rPr lang="en-US" b="1" dirty="0">
                <a:solidFill>
                  <a:srgbClr val="CFD976"/>
                </a:solidFill>
                <a:latin typeface="Consolas" panose="020B0609020204030204" pitchFamily="49" charset="0"/>
              </a:rPr>
              <a:t>"</a:t>
            </a:r>
            <a:r>
              <a:rPr lang="en-US" b="1" dirty="0">
                <a:solidFill>
                  <a:schemeClr val="bg1"/>
                </a:solidFill>
                <a:latin typeface="Consolas" panose="020B0609020204030204" pitchFamily="49" charset="0"/>
              </a:rPr>
              <a:t>);</a:t>
            </a:r>
            <a:endParaRPr lang="id-ID" b="1" dirty="0">
              <a:solidFill>
                <a:schemeClr val="bg1"/>
              </a:solidFill>
              <a:latin typeface="Consolas" panose="020B0609020204030204" pitchFamily="49" charset="0"/>
            </a:endParaRPr>
          </a:p>
          <a:p>
            <a:pPr defTabSz="540000">
              <a:tabLst>
                <a:tab pos="338138" algn="l"/>
                <a:tab pos="688975" algn="l"/>
                <a:tab pos="1027113" algn="l"/>
              </a:tabLst>
            </a:pPr>
            <a:r>
              <a:rPr lang="id-ID" b="1" dirty="0">
                <a:solidFill>
                  <a:srgbClr val="6AD8E2"/>
                </a:solidFill>
                <a:latin typeface="Consolas" panose="020B0609020204030204" pitchFamily="49" charset="0"/>
              </a:rPr>
              <a:t>		</a:t>
            </a:r>
            <a:r>
              <a:rPr lang="en-US" b="1" dirty="0" err="1">
                <a:solidFill>
                  <a:srgbClr val="6AD8E2"/>
                </a:solidFill>
                <a:latin typeface="Consolas" panose="020B0609020204030204" pitchFamily="49" charset="0"/>
              </a:rPr>
              <a:t>System</a:t>
            </a:r>
            <a:r>
              <a:rPr lang="en-US" b="1" dirty="0" err="1">
                <a:solidFill>
                  <a:schemeClr val="bg1"/>
                </a:solidFill>
                <a:latin typeface="Consolas" panose="020B0609020204030204" pitchFamily="49" charset="0"/>
              </a:rPr>
              <a:t>.out</a:t>
            </a:r>
            <a:r>
              <a:rPr lang="en-US" b="1" err="1">
                <a:solidFill>
                  <a:schemeClr val="bg1"/>
                </a:solidFill>
                <a:latin typeface="Consolas" panose="020B0609020204030204" pitchFamily="49" charset="0"/>
              </a:rPr>
              <a:t>.</a:t>
            </a:r>
            <a:r>
              <a:rPr lang="en-US" b="1">
                <a:solidFill>
                  <a:srgbClr val="6AD8E2"/>
                </a:solidFill>
                <a:latin typeface="Consolas" panose="020B0609020204030204" pitchFamily="49" charset="0"/>
              </a:rPr>
              <a:t>print</a:t>
            </a:r>
            <a:r>
              <a:rPr lang="en-US" b="1">
                <a:solidFill>
                  <a:schemeClr val="bg1"/>
                </a:solidFill>
                <a:latin typeface="Consolas" panose="020B0609020204030204" pitchFamily="49" charset="0"/>
              </a:rPr>
              <a:t>(</a:t>
            </a:r>
            <a:r>
              <a:rPr lang="id-ID" b="1" dirty="0">
                <a:solidFill>
                  <a:srgbClr val="CFD976"/>
                </a:solidFill>
                <a:latin typeface="Consolas" panose="020B0609020204030204" pitchFamily="49" charset="0"/>
              </a:rPr>
              <a:t>"</a:t>
            </a:r>
            <a:r>
              <a:rPr lang="en-US" b="1" dirty="0">
                <a:solidFill>
                  <a:srgbClr val="CFD976"/>
                </a:solidFill>
                <a:latin typeface="Consolas" panose="020B0609020204030204" pitchFamily="49" charset="0"/>
              </a:rPr>
              <a:t>Halo </a:t>
            </a:r>
            <a:r>
              <a:rPr lang="en-US" b="1" dirty="0" err="1">
                <a:solidFill>
                  <a:srgbClr val="CFD976"/>
                </a:solidFill>
                <a:latin typeface="Consolas" panose="020B0609020204030204" pitchFamily="49" charset="0"/>
              </a:rPr>
              <a:t>Dunia</a:t>
            </a:r>
            <a:r>
              <a:rPr lang="en-US" b="1" dirty="0">
                <a:solidFill>
                  <a:srgbClr val="CFD976"/>
                </a:solidFill>
                <a:latin typeface="Consolas" panose="020B0609020204030204" pitchFamily="49" charset="0"/>
              </a:rPr>
              <a:t>"</a:t>
            </a:r>
            <a:r>
              <a:rPr lang="en-US" b="1" dirty="0">
                <a:solidFill>
                  <a:schemeClr val="bg1"/>
                </a:solidFill>
                <a:latin typeface="Consolas" panose="020B0609020204030204" pitchFamily="49" charset="0"/>
              </a:rPr>
              <a:t>);</a:t>
            </a:r>
            <a:endParaRPr lang="en-US" sz="600" b="1" dirty="0">
              <a:solidFill>
                <a:schemeClr val="bg1"/>
              </a:solidFill>
              <a:latin typeface="Consolas" panose="020B0609020204030204" pitchFamily="49" charset="0"/>
            </a:endParaRPr>
          </a:p>
          <a:p>
            <a:pPr defTabSz="540000">
              <a:tabLst>
                <a:tab pos="338138" algn="l"/>
                <a:tab pos="688975" algn="l"/>
                <a:tab pos="1027113" algn="l"/>
              </a:tabLst>
            </a:pPr>
            <a:r>
              <a:rPr lang="en-US" b="1" dirty="0">
                <a:latin typeface="Consolas" panose="020B0609020204030204" pitchFamily="49" charset="0"/>
              </a:rPr>
              <a:t>	</a:t>
            </a:r>
            <a:r>
              <a:rPr lang="en-US" b="1" dirty="0">
                <a:solidFill>
                  <a:schemeClr val="bg1"/>
                </a:solidFill>
                <a:latin typeface="Consolas" panose="020B0609020204030204" pitchFamily="49" charset="0"/>
              </a:rPr>
              <a:t>}</a:t>
            </a:r>
          </a:p>
          <a:p>
            <a:pPr defTabSz="540000">
              <a:tabLst>
                <a:tab pos="338138" algn="l"/>
                <a:tab pos="688975" algn="l"/>
                <a:tab pos="1027113" algn="l"/>
              </a:tabLst>
            </a:pPr>
            <a:r>
              <a:rPr lang="en-US" b="1" dirty="0">
                <a:solidFill>
                  <a:schemeClr val="bg1"/>
                </a:solidFill>
                <a:latin typeface="Consolas" panose="020B0609020204030204" pitchFamily="49" charset="0"/>
              </a:rPr>
              <a:t>}</a:t>
            </a:r>
          </a:p>
        </p:txBody>
      </p:sp>
      <p:grpSp>
        <p:nvGrpSpPr>
          <p:cNvPr id="64" name="Group 63"/>
          <p:cNvGrpSpPr/>
          <p:nvPr/>
        </p:nvGrpSpPr>
        <p:grpSpPr>
          <a:xfrm>
            <a:off x="4067662" y="4438911"/>
            <a:ext cx="6055705" cy="1848432"/>
            <a:chOff x="2656551" y="4683757"/>
            <a:chExt cx="6185893" cy="1894203"/>
          </a:xfrm>
        </p:grpSpPr>
        <p:grpSp>
          <p:nvGrpSpPr>
            <p:cNvPr id="65" name="Group 64"/>
            <p:cNvGrpSpPr/>
            <p:nvPr/>
          </p:nvGrpSpPr>
          <p:grpSpPr>
            <a:xfrm>
              <a:off x="2656551" y="4687653"/>
              <a:ext cx="6185893" cy="1890307"/>
              <a:chOff x="1301118" y="5190101"/>
              <a:chExt cx="6192928" cy="1613578"/>
            </a:xfrm>
          </p:grpSpPr>
          <p:sp>
            <p:nvSpPr>
              <p:cNvPr id="67" name="Rounded Rectangle 66"/>
              <p:cNvSpPr/>
              <p:nvPr/>
            </p:nvSpPr>
            <p:spPr>
              <a:xfrm>
                <a:off x="1308161" y="5474286"/>
                <a:ext cx="6185885" cy="1329393"/>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2647"/>
                  </a:solidFill>
                </a:endParaRPr>
              </a:p>
            </p:txBody>
          </p:sp>
          <p:grpSp>
            <p:nvGrpSpPr>
              <p:cNvPr id="68" name="グループ化 37"/>
              <p:cNvGrpSpPr/>
              <p:nvPr/>
            </p:nvGrpSpPr>
            <p:grpSpPr>
              <a:xfrm>
                <a:off x="1301118" y="5190101"/>
                <a:ext cx="6192928" cy="317704"/>
                <a:chOff x="4888773" y="2065794"/>
                <a:chExt cx="8534400" cy="487140"/>
              </a:xfrm>
            </p:grpSpPr>
            <p:sp>
              <p:nvSpPr>
                <p:cNvPr id="69"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70" name="正方形/長方形 27"/>
                <p:cNvSpPr/>
                <p:nvPr userDrawn="1"/>
              </p:nvSpPr>
              <p:spPr>
                <a:xfrm>
                  <a:off x="4888773" y="2489434"/>
                  <a:ext cx="8534400" cy="63500"/>
                </a:xfrm>
                <a:prstGeom prst="rect">
                  <a:avLst/>
                </a:prstGeom>
                <a:solidFill>
                  <a:schemeClr val="bg1">
                    <a:lumMod val="6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nvGrpSpPr>
                <p:cNvPr id="71" name="グループ化 28"/>
                <p:cNvGrpSpPr/>
                <p:nvPr userDrawn="1"/>
              </p:nvGrpSpPr>
              <p:grpSpPr>
                <a:xfrm>
                  <a:off x="5071109" y="2204589"/>
                  <a:ext cx="542925" cy="142875"/>
                  <a:chOff x="2524125" y="1614487"/>
                  <a:chExt cx="542925" cy="142875"/>
                </a:xfrm>
              </p:grpSpPr>
              <p:sp>
                <p:nvSpPr>
                  <p:cNvPr id="76" name="円/楕円 29"/>
                  <p:cNvSpPr/>
                  <p:nvPr userDrawn="1"/>
                </p:nvSpPr>
                <p:spPr>
                  <a:xfrm>
                    <a:off x="2524125" y="1614487"/>
                    <a:ext cx="142875" cy="142875"/>
                  </a:xfrm>
                  <a:prstGeom prst="ellipse">
                    <a:avLst/>
                  </a:prstGeom>
                  <a:solidFill>
                    <a:srgbClr val="FD497C"/>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77" name="円/楕円 30"/>
                  <p:cNvSpPr/>
                  <p:nvPr userDrawn="1"/>
                </p:nvSpPr>
                <p:spPr>
                  <a:xfrm>
                    <a:off x="2724150" y="1614487"/>
                    <a:ext cx="142875" cy="142875"/>
                  </a:xfrm>
                  <a:prstGeom prst="ellipse">
                    <a:avLst/>
                  </a:prstGeom>
                  <a:solidFill>
                    <a:srgbClr val="87C32F"/>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78" name="円/楕円 31"/>
                  <p:cNvSpPr/>
                  <p:nvPr userDrawn="1"/>
                </p:nvSpPr>
                <p:spPr>
                  <a:xfrm>
                    <a:off x="2924175" y="1614487"/>
                    <a:ext cx="142875" cy="142875"/>
                  </a:xfrm>
                  <a:prstGeom prst="ellipse">
                    <a:avLst/>
                  </a:prstGeom>
                  <a:solidFill>
                    <a:srgbClr val="00ACE2"/>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grpSp>
              <p:nvGrpSpPr>
                <p:cNvPr id="72" name="グループ化 32"/>
                <p:cNvGrpSpPr/>
                <p:nvPr userDrawn="1"/>
              </p:nvGrpSpPr>
              <p:grpSpPr>
                <a:xfrm>
                  <a:off x="13043533" y="2180776"/>
                  <a:ext cx="200026" cy="190500"/>
                  <a:chOff x="7781924" y="1704975"/>
                  <a:chExt cx="200026" cy="190500"/>
                </a:xfrm>
                <a:solidFill>
                  <a:srgbClr val="1C1C1C">
                    <a:lumMod val="50000"/>
                    <a:lumOff val="50000"/>
                  </a:srgbClr>
                </a:solidFill>
              </p:grpSpPr>
              <p:sp>
                <p:nvSpPr>
                  <p:cNvPr id="73" name="正方形/長方形 33"/>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74" name="正方形/長方形 34"/>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75" name="正方形/長方形 35"/>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grpSp>
        </p:grpSp>
        <p:sp>
          <p:nvSpPr>
            <p:cNvPr id="66" name="TextBox 65"/>
            <p:cNvSpPr txBox="1"/>
            <p:nvPr/>
          </p:nvSpPr>
          <p:spPr>
            <a:xfrm>
              <a:off x="4561719" y="4683757"/>
              <a:ext cx="2481088" cy="346937"/>
            </a:xfrm>
            <a:prstGeom prst="rect">
              <a:avLst/>
            </a:prstGeom>
            <a:noFill/>
          </p:spPr>
          <p:txBody>
            <a:bodyPr wrap="none" rtlCol="0">
              <a:spAutoFit/>
            </a:bodyPr>
            <a:lstStyle/>
            <a:p>
              <a:pPr algn="ctr"/>
              <a:r>
                <a:rPr lang="en-US" sz="1600" dirty="0">
                  <a:solidFill>
                    <a:schemeClr val="bg1"/>
                  </a:solidFill>
                  <a:latin typeface="Consolas" panose="020B0609020204030204" pitchFamily="49" charset="0"/>
                </a:rPr>
                <a:t>Command Prompt (CMD)</a:t>
              </a:r>
            </a:p>
          </p:txBody>
        </p:sp>
      </p:grpSp>
      <p:grpSp>
        <p:nvGrpSpPr>
          <p:cNvPr id="79" name="グループ化 37"/>
          <p:cNvGrpSpPr/>
          <p:nvPr/>
        </p:nvGrpSpPr>
        <p:grpSpPr>
          <a:xfrm>
            <a:off x="2020817" y="1554969"/>
            <a:ext cx="6096731" cy="317704"/>
            <a:chOff x="4888773" y="2065794"/>
            <a:chExt cx="8534400" cy="487140"/>
          </a:xfrm>
        </p:grpSpPr>
        <p:sp>
          <p:nvSpPr>
            <p:cNvPr id="80"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81" name="正方形/長方形 27"/>
            <p:cNvSpPr/>
            <p:nvPr userDrawn="1"/>
          </p:nvSpPr>
          <p:spPr>
            <a:xfrm>
              <a:off x="4888773" y="2489434"/>
              <a:ext cx="8534400" cy="63500"/>
            </a:xfrm>
            <a:prstGeom prst="rect">
              <a:avLst/>
            </a:prstGeom>
            <a:solidFill>
              <a:schemeClr val="bg1">
                <a:lumMod val="6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nvGrpSpPr>
            <p:cNvPr id="82" name="グループ化 28"/>
            <p:cNvGrpSpPr/>
            <p:nvPr userDrawn="1"/>
          </p:nvGrpSpPr>
          <p:grpSpPr>
            <a:xfrm>
              <a:off x="5071109" y="2204589"/>
              <a:ext cx="542925" cy="142875"/>
              <a:chOff x="2524125" y="1614487"/>
              <a:chExt cx="542925" cy="142875"/>
            </a:xfrm>
          </p:grpSpPr>
          <p:sp>
            <p:nvSpPr>
              <p:cNvPr id="87" name="円/楕円 29"/>
              <p:cNvSpPr/>
              <p:nvPr userDrawn="1"/>
            </p:nvSpPr>
            <p:spPr>
              <a:xfrm>
                <a:off x="2524125" y="1614487"/>
                <a:ext cx="142875" cy="142875"/>
              </a:xfrm>
              <a:prstGeom prst="ellipse">
                <a:avLst/>
              </a:prstGeom>
              <a:solidFill>
                <a:srgbClr val="FD497C"/>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88" name="円/楕円 30"/>
              <p:cNvSpPr/>
              <p:nvPr userDrawn="1"/>
            </p:nvSpPr>
            <p:spPr>
              <a:xfrm>
                <a:off x="2724150" y="1614487"/>
                <a:ext cx="142875" cy="142875"/>
              </a:xfrm>
              <a:prstGeom prst="ellipse">
                <a:avLst/>
              </a:prstGeom>
              <a:solidFill>
                <a:srgbClr val="87C32F"/>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89" name="円/楕円 31"/>
              <p:cNvSpPr/>
              <p:nvPr userDrawn="1"/>
            </p:nvSpPr>
            <p:spPr>
              <a:xfrm>
                <a:off x="2924175" y="1614487"/>
                <a:ext cx="142875" cy="142875"/>
              </a:xfrm>
              <a:prstGeom prst="ellipse">
                <a:avLst/>
              </a:prstGeom>
              <a:solidFill>
                <a:srgbClr val="00ACE2"/>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grpSp>
          <p:nvGrpSpPr>
            <p:cNvPr id="83" name="グループ化 32"/>
            <p:cNvGrpSpPr/>
            <p:nvPr userDrawn="1"/>
          </p:nvGrpSpPr>
          <p:grpSpPr>
            <a:xfrm>
              <a:off x="13043533" y="2180776"/>
              <a:ext cx="200026" cy="190500"/>
              <a:chOff x="7781924" y="1704975"/>
              <a:chExt cx="200026" cy="190500"/>
            </a:xfrm>
            <a:solidFill>
              <a:srgbClr val="1C1C1C">
                <a:lumMod val="50000"/>
                <a:lumOff val="50000"/>
              </a:srgbClr>
            </a:solidFill>
          </p:grpSpPr>
          <p:sp>
            <p:nvSpPr>
              <p:cNvPr id="84" name="正方形/長方形 33"/>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85" name="正方形/長方形 34"/>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86" name="正方形/長方形 35"/>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grpSp>
      <p:sp>
        <p:nvSpPr>
          <p:cNvPr id="90" name="TextBox 89"/>
          <p:cNvSpPr txBox="1"/>
          <p:nvPr/>
        </p:nvSpPr>
        <p:spPr>
          <a:xfrm>
            <a:off x="4199823" y="4856466"/>
            <a:ext cx="3350597" cy="369332"/>
          </a:xfrm>
          <a:prstGeom prst="rect">
            <a:avLst/>
          </a:prstGeom>
          <a:noFill/>
        </p:spPr>
        <p:txBody>
          <a:bodyPr wrap="none" rtlCol="0">
            <a:spAutoFit/>
          </a:bodyPr>
          <a:lstStyle/>
          <a:p>
            <a:r>
              <a:rPr lang="en-US" dirty="0">
                <a:solidFill>
                  <a:schemeClr val="bg1"/>
                </a:solidFill>
                <a:latin typeface="Consolas" panose="020B0609020204030204" pitchFamily="49" charset="0"/>
                <a:cs typeface="Courier New" panose="02070309020205020404" pitchFamily="49" charset="0"/>
              </a:rPr>
              <a:t>C:\&gt;javac HelloWorld.java</a:t>
            </a:r>
          </a:p>
        </p:txBody>
      </p:sp>
      <p:sp>
        <p:nvSpPr>
          <p:cNvPr id="91" name="TextBox 90"/>
          <p:cNvSpPr txBox="1"/>
          <p:nvPr/>
        </p:nvSpPr>
        <p:spPr>
          <a:xfrm>
            <a:off x="4199822" y="5170008"/>
            <a:ext cx="2590774" cy="369332"/>
          </a:xfrm>
          <a:prstGeom prst="rect">
            <a:avLst/>
          </a:prstGeom>
          <a:noFill/>
        </p:spPr>
        <p:txBody>
          <a:bodyPr wrap="none" rtlCol="0">
            <a:spAutoFit/>
          </a:bodyPr>
          <a:lstStyle/>
          <a:p>
            <a:r>
              <a:rPr lang="en-US" dirty="0">
                <a:solidFill>
                  <a:schemeClr val="bg1"/>
                </a:solidFill>
                <a:latin typeface="Consolas" panose="020B0609020204030204" pitchFamily="49" charset="0"/>
                <a:cs typeface="Courier New" panose="02070309020205020404" pitchFamily="49" charset="0"/>
              </a:rPr>
              <a:t>C:\&gt;java HelloWorld</a:t>
            </a:r>
          </a:p>
        </p:txBody>
      </p:sp>
      <p:sp>
        <p:nvSpPr>
          <p:cNvPr id="92" name="Rectangle 91"/>
          <p:cNvSpPr/>
          <p:nvPr/>
        </p:nvSpPr>
        <p:spPr>
          <a:xfrm>
            <a:off x="4016168" y="1538191"/>
            <a:ext cx="1675459" cy="307777"/>
          </a:xfrm>
          <a:prstGeom prst="rect">
            <a:avLst/>
          </a:prstGeom>
        </p:spPr>
        <p:txBody>
          <a:bodyPr wrap="none">
            <a:spAutoFit/>
          </a:bodyPr>
          <a:lstStyle/>
          <a:p>
            <a:pPr algn="ctr"/>
            <a:r>
              <a:rPr lang="en-US" sz="1400" dirty="0">
                <a:solidFill>
                  <a:schemeClr val="bg1"/>
                </a:solidFill>
                <a:latin typeface="Consolas" panose="020B0609020204030204" pitchFamily="49" charset="0"/>
                <a:cs typeface="Arial" panose="020B0604020202020204" pitchFamily="34" charset="0"/>
              </a:rPr>
              <a:t>HelloWorld.java</a:t>
            </a:r>
          </a:p>
        </p:txBody>
      </p:sp>
      <p:grpSp>
        <p:nvGrpSpPr>
          <p:cNvPr id="93" name="Group 92"/>
          <p:cNvGrpSpPr/>
          <p:nvPr/>
        </p:nvGrpSpPr>
        <p:grpSpPr>
          <a:xfrm>
            <a:off x="2184878" y="4232197"/>
            <a:ext cx="1704646" cy="824325"/>
            <a:chOff x="525410" y="4604733"/>
            <a:chExt cx="1704646" cy="824325"/>
          </a:xfrm>
        </p:grpSpPr>
        <p:cxnSp>
          <p:nvCxnSpPr>
            <p:cNvPr id="94" name="Straight Connector 93"/>
            <p:cNvCxnSpPr/>
            <p:nvPr/>
          </p:nvCxnSpPr>
          <p:spPr>
            <a:xfrm>
              <a:off x="562304" y="4604733"/>
              <a:ext cx="0" cy="824325"/>
            </a:xfrm>
            <a:prstGeom prst="line">
              <a:avLst/>
            </a:prstGeom>
            <a:ln w="76200">
              <a:solidFill>
                <a:srgbClr val="282923"/>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25410" y="5429058"/>
              <a:ext cx="1704646" cy="0"/>
            </a:xfrm>
            <a:prstGeom prst="straightConnector1">
              <a:avLst/>
            </a:prstGeom>
            <a:ln w="76200">
              <a:solidFill>
                <a:srgbClr val="282923"/>
              </a:solidFill>
              <a:tailEnd type="triangle"/>
            </a:ln>
          </p:spPr>
          <p:style>
            <a:lnRef idx="1">
              <a:schemeClr val="accent1"/>
            </a:lnRef>
            <a:fillRef idx="0">
              <a:schemeClr val="accent1"/>
            </a:fillRef>
            <a:effectRef idx="0">
              <a:schemeClr val="accent1"/>
            </a:effectRef>
            <a:fontRef idx="minor">
              <a:schemeClr val="tx1"/>
            </a:fontRef>
          </p:style>
        </p:cxnSp>
      </p:grpSp>
      <p:sp>
        <p:nvSpPr>
          <p:cNvPr id="96" name="TextBox 95"/>
          <p:cNvSpPr txBox="1"/>
          <p:nvPr/>
        </p:nvSpPr>
        <p:spPr>
          <a:xfrm>
            <a:off x="2016896" y="5106589"/>
            <a:ext cx="1640706" cy="646331"/>
          </a:xfrm>
          <a:prstGeom prst="rect">
            <a:avLst/>
          </a:prstGeom>
          <a:noFill/>
        </p:spPr>
        <p:txBody>
          <a:bodyPr wrap="square" rtlCol="0">
            <a:spAutoFit/>
          </a:bodyPr>
          <a:lstStyle/>
          <a:p>
            <a:pPr algn="r"/>
            <a:r>
              <a:rPr lang="en-US">
                <a:solidFill>
                  <a:schemeClr val="accent1">
                    <a:lumMod val="50000"/>
                  </a:schemeClr>
                </a:solidFill>
                <a:latin typeface="Arial" panose="020B0604020202020204" pitchFamily="34" charset="0"/>
                <a:cs typeface="Arial" panose="020B0604020202020204" pitchFamily="34" charset="0"/>
              </a:rPr>
              <a:t>Kompilasi &amp; Eksekusi</a:t>
            </a: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97" name="Rectangle 96"/>
          <p:cNvSpPr/>
          <p:nvPr/>
        </p:nvSpPr>
        <p:spPr>
          <a:xfrm>
            <a:off x="4199822" y="5496166"/>
            <a:ext cx="2717411" cy="646331"/>
          </a:xfrm>
          <a:prstGeom prst="rect">
            <a:avLst/>
          </a:prstGeom>
        </p:spPr>
        <p:txBody>
          <a:bodyPr wrap="none">
            <a:spAutoFit/>
          </a:bodyPr>
          <a:lstStyle/>
          <a:p>
            <a:r>
              <a:rPr lang="en-US" b="1">
                <a:solidFill>
                  <a:schemeClr val="bg1"/>
                </a:solidFill>
                <a:latin typeface="Consolas" panose="020B0609020204030204" pitchFamily="49" charset="0"/>
                <a:cs typeface="Courier New" panose="02070309020205020404" pitchFamily="49" charset="0"/>
              </a:rPr>
              <a:t>Halo DuniaHalo Dunia</a:t>
            </a:r>
            <a:endParaRPr lang="en-US" b="1" dirty="0">
              <a:solidFill>
                <a:schemeClr val="bg1"/>
              </a:solidFill>
              <a:latin typeface="Consolas" panose="020B0609020204030204" pitchFamily="49" charset="0"/>
              <a:cs typeface="Courier New" panose="02070309020205020404" pitchFamily="49" charset="0"/>
            </a:endParaRPr>
          </a:p>
          <a:p>
            <a:r>
              <a:rPr lang="en-US" b="1" dirty="0">
                <a:solidFill>
                  <a:schemeClr val="bg1"/>
                </a:solidFill>
                <a:latin typeface="Consolas" panose="020B0609020204030204" pitchFamily="49" charset="0"/>
                <a:cs typeface="Courier New" panose="02070309020205020404" pitchFamily="49" charset="0"/>
              </a:rPr>
              <a:t>Halo </a:t>
            </a:r>
            <a:r>
              <a:rPr lang="en-US" b="1" dirty="0" err="1">
                <a:solidFill>
                  <a:schemeClr val="bg1"/>
                </a:solidFill>
                <a:latin typeface="Consolas" panose="020B0609020204030204" pitchFamily="49" charset="0"/>
                <a:cs typeface="Courier New" panose="02070309020205020404" pitchFamily="49" charset="0"/>
              </a:rPr>
              <a:t>Dunia</a:t>
            </a:r>
            <a:endParaRPr lang="en-US" b="1" dirty="0">
              <a:solidFill>
                <a:schemeClr val="bg1"/>
              </a:solidFill>
              <a:latin typeface="Consolas" panose="020B0609020204030204" pitchFamily="49" charset="0"/>
              <a:cs typeface="Courier New" panose="02070309020205020404" pitchFamily="49" charset="0"/>
            </a:endParaRPr>
          </a:p>
        </p:txBody>
      </p:sp>
      <p:grpSp>
        <p:nvGrpSpPr>
          <p:cNvPr id="98" name="Group 97"/>
          <p:cNvGrpSpPr/>
          <p:nvPr/>
        </p:nvGrpSpPr>
        <p:grpSpPr>
          <a:xfrm rot="16200000">
            <a:off x="6801403" y="3753770"/>
            <a:ext cx="2263684" cy="2285313"/>
            <a:chOff x="525410" y="4755496"/>
            <a:chExt cx="1704646" cy="695001"/>
          </a:xfrm>
        </p:grpSpPr>
        <p:cxnSp>
          <p:nvCxnSpPr>
            <p:cNvPr id="99" name="Straight Connector 98"/>
            <p:cNvCxnSpPr>
              <a:cxnSpLocks/>
            </p:cNvCxnSpPr>
            <p:nvPr/>
          </p:nvCxnSpPr>
          <p:spPr>
            <a:xfrm rot="5400000">
              <a:off x="319329" y="5102997"/>
              <a:ext cx="695001" cy="0"/>
            </a:xfrm>
            <a:prstGeom prst="line">
              <a:avLst/>
            </a:prstGeom>
            <a:ln w="463550">
              <a:solidFill>
                <a:srgbClr val="00BCB8"/>
              </a:solidFill>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525410" y="5429058"/>
              <a:ext cx="1704646" cy="0"/>
            </a:xfrm>
            <a:prstGeom prst="straightConnector1">
              <a:avLst/>
            </a:prstGeom>
            <a:ln w="127000">
              <a:solidFill>
                <a:srgbClr val="00BCB8"/>
              </a:solidFill>
              <a:tailEnd type="triangle"/>
            </a:ln>
          </p:spPr>
          <p:style>
            <a:lnRef idx="1">
              <a:schemeClr val="accent1"/>
            </a:lnRef>
            <a:fillRef idx="0">
              <a:schemeClr val="accent1"/>
            </a:fillRef>
            <a:effectRef idx="0">
              <a:schemeClr val="accent1"/>
            </a:effectRef>
            <a:fontRef idx="minor">
              <a:schemeClr val="tx1"/>
            </a:fontRef>
          </p:style>
        </p:cxnSp>
      </p:grpSp>
      <p:sp>
        <p:nvSpPr>
          <p:cNvPr id="4" name="Oval 3">
            <a:extLst>
              <a:ext uri="{FF2B5EF4-FFF2-40B4-BE49-F238E27FC236}">
                <a16:creationId xmlns:a16="http://schemas.microsoft.com/office/drawing/2014/main" id="{D138BE60-F2A6-4FA1-A74B-3C1C414A113D}"/>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386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
                                  </p:iterate>
                                  <p:childTnLst>
                                    <p:set>
                                      <p:cBhvr>
                                        <p:cTn id="6" dur="1" fill="hold">
                                          <p:stCondLst>
                                            <p:cond delay="0"/>
                                          </p:stCondLst>
                                        </p:cTn>
                                        <p:tgtEl>
                                          <p:spTgt spid="63"/>
                                        </p:tgtEl>
                                        <p:attrNameLst>
                                          <p:attrName>style.visibility</p:attrName>
                                        </p:attrNameLst>
                                      </p:cBhvr>
                                      <p:to>
                                        <p:strVal val="visible"/>
                                      </p:to>
                                    </p:set>
                                  </p:childTnLst>
                                </p:cTn>
                              </p:par>
                            </p:childTnLst>
                          </p:cTn>
                        </p:par>
                        <p:par>
                          <p:cTn id="7" fill="hold">
                            <p:stCondLst>
                              <p:cond delay="1501"/>
                            </p:stCondLst>
                            <p:childTnLst>
                              <p:par>
                                <p:cTn id="8" presetID="22" presetClass="entr" presetSubtype="8" fill="hold" nodeType="after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childTnLst>
                          </p:cTn>
                        </p:par>
                        <p:par>
                          <p:cTn id="11" fill="hold">
                            <p:stCondLst>
                              <p:cond delay="2001"/>
                            </p:stCondLst>
                            <p:childTnLst>
                              <p:par>
                                <p:cTn id="12" presetID="22" presetClass="entr" presetSubtype="8" fill="hold" nodeType="after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left)">
                                      <p:cBhvr>
                                        <p:cTn id="14" dur="500"/>
                                        <p:tgtEl>
                                          <p:spTgt spid="57"/>
                                        </p:tgtEl>
                                      </p:cBhvr>
                                    </p:animEffect>
                                  </p:childTnLst>
                                </p:cTn>
                              </p:par>
                            </p:childTnLst>
                          </p:cTn>
                        </p:par>
                        <p:par>
                          <p:cTn id="15" fill="hold">
                            <p:stCondLst>
                              <p:cond delay="2501"/>
                            </p:stCondLst>
                            <p:childTnLst>
                              <p:par>
                                <p:cTn id="16" presetID="22" presetClass="entr" presetSubtype="8" fill="hold"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left)">
                                      <p:cBhvr>
                                        <p:cTn id="23" dur="500"/>
                                        <p:tgtEl>
                                          <p:spTgt spid="93"/>
                                        </p:tgtEl>
                                      </p:cBhvr>
                                    </p:animEffect>
                                  </p:childTnLst>
                                </p:cTn>
                              </p:par>
                              <p:par>
                                <p:cTn id="24" presetID="2" presetClass="entr" presetSubtype="4" decel="100000" fill="hold" grpId="0" nodeType="withEffect">
                                  <p:stCondLst>
                                    <p:cond delay="0"/>
                                  </p:stCondLst>
                                  <p:iterate type="wd">
                                    <p:tmPct val="10000"/>
                                  </p:iterate>
                                  <p:childTnLst>
                                    <p:set>
                                      <p:cBhvr>
                                        <p:cTn id="25" dur="1" fill="hold">
                                          <p:stCondLst>
                                            <p:cond delay="0"/>
                                          </p:stCondLst>
                                        </p:cTn>
                                        <p:tgtEl>
                                          <p:spTgt spid="96"/>
                                        </p:tgtEl>
                                        <p:attrNameLst>
                                          <p:attrName>style.visibility</p:attrName>
                                        </p:attrNameLst>
                                      </p:cBhvr>
                                      <p:to>
                                        <p:strVal val="visible"/>
                                      </p:to>
                                    </p:set>
                                    <p:anim calcmode="lin" valueType="num">
                                      <p:cBhvr additive="base">
                                        <p:cTn id="26" dur="500" fill="hold"/>
                                        <p:tgtEl>
                                          <p:spTgt spid="96"/>
                                        </p:tgtEl>
                                        <p:attrNameLst>
                                          <p:attrName>ppt_x</p:attrName>
                                        </p:attrNameLst>
                                      </p:cBhvr>
                                      <p:tavLst>
                                        <p:tav tm="0">
                                          <p:val>
                                            <p:strVal val="#ppt_x"/>
                                          </p:val>
                                        </p:tav>
                                        <p:tav tm="100000">
                                          <p:val>
                                            <p:strVal val="#ppt_x"/>
                                          </p:val>
                                        </p:tav>
                                      </p:tavLst>
                                    </p:anim>
                                    <p:anim calcmode="lin" valueType="num">
                                      <p:cBhvr additive="base">
                                        <p:cTn id="27" dur="500" fill="hold"/>
                                        <p:tgtEl>
                                          <p:spTgt spid="96"/>
                                        </p:tgtEl>
                                        <p:attrNameLst>
                                          <p:attrName>ppt_y</p:attrName>
                                        </p:attrNameLst>
                                      </p:cBhvr>
                                      <p:tavLst>
                                        <p:tav tm="0">
                                          <p:val>
                                            <p:strVal val="1+#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par>
                          <p:cTn id="31" fill="hold">
                            <p:stCondLst>
                              <p:cond delay="600"/>
                            </p:stCondLst>
                            <p:childTnLst>
                              <p:par>
                                <p:cTn id="32" presetID="1" presetClass="entr" presetSubtype="0" fill="hold" grpId="0" nodeType="afterEffect">
                                  <p:stCondLst>
                                    <p:cond delay="500"/>
                                  </p:stCondLst>
                                  <p:iterate type="lt">
                                    <p:tmAbs val="20"/>
                                  </p:iterate>
                                  <p:childTnLst>
                                    <p:set>
                                      <p:cBhvr>
                                        <p:cTn id="33" dur="1" fill="hold">
                                          <p:stCondLst>
                                            <p:cond delay="0"/>
                                          </p:stCondLst>
                                        </p:cTn>
                                        <p:tgtEl>
                                          <p:spTgt spid="90"/>
                                        </p:tgtEl>
                                        <p:attrNameLst>
                                          <p:attrName>style.visibility</p:attrName>
                                        </p:attrNameLst>
                                      </p:cBhvr>
                                      <p:to>
                                        <p:strVal val="visible"/>
                                      </p:to>
                                    </p:set>
                                  </p:childTnLst>
                                </p:cTn>
                              </p:par>
                            </p:childTnLst>
                          </p:cTn>
                        </p:par>
                        <p:par>
                          <p:cTn id="34" fill="hold">
                            <p:stCondLst>
                              <p:cond delay="1561"/>
                            </p:stCondLst>
                            <p:childTnLst>
                              <p:par>
                                <p:cTn id="35" presetID="1" presetClass="entr" presetSubtype="0" fill="hold" grpId="0" nodeType="afterEffect">
                                  <p:stCondLst>
                                    <p:cond delay="0"/>
                                  </p:stCondLst>
                                  <p:iterate type="lt">
                                    <p:tmAbs val="20"/>
                                  </p:iterate>
                                  <p:childTnLst>
                                    <p:set>
                                      <p:cBhvr>
                                        <p:cTn id="36" dur="1" fill="hold">
                                          <p:stCondLst>
                                            <p:cond delay="0"/>
                                          </p:stCondLst>
                                        </p:cTn>
                                        <p:tgtEl>
                                          <p:spTgt spid="91"/>
                                        </p:tgtEl>
                                        <p:attrNameLst>
                                          <p:attrName>style.visibility</p:attrName>
                                        </p:attrNameLst>
                                      </p:cBhvr>
                                      <p:to>
                                        <p:strVal val="visible"/>
                                      </p:to>
                                    </p:set>
                                  </p:childTnLst>
                                </p:cTn>
                              </p:par>
                              <p:par>
                                <p:cTn id="37" presetID="22" presetClass="entr" presetSubtype="8" fill="hold" grpId="0" nodeType="withEffect">
                                  <p:stCondLst>
                                    <p:cond delay="1039"/>
                                  </p:stCondLst>
                                  <p:childTnLst>
                                    <p:set>
                                      <p:cBhvr>
                                        <p:cTn id="38" dur="1" fill="hold">
                                          <p:stCondLst>
                                            <p:cond delay="0"/>
                                          </p:stCondLst>
                                        </p:cTn>
                                        <p:tgtEl>
                                          <p:spTgt spid="97"/>
                                        </p:tgtEl>
                                        <p:attrNameLst>
                                          <p:attrName>style.visibility</p:attrName>
                                        </p:attrNameLst>
                                      </p:cBhvr>
                                      <p:to>
                                        <p:strVal val="visible"/>
                                      </p:to>
                                    </p:set>
                                    <p:animEffect transition="in" filter="wipe(left)">
                                      <p:cBhvr>
                                        <p:cTn id="39" dur="400"/>
                                        <p:tgtEl>
                                          <p:spTgt spid="97"/>
                                        </p:tgtEl>
                                      </p:cBhvr>
                                    </p:animEffect>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wipe(down)">
                                      <p:cBhvr>
                                        <p:cTn id="43" dur="3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90" grpId="0"/>
      <p:bldP spid="91" grpId="0"/>
      <p:bldP spid="96"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F04081-3BC2-46F4-FCAD-5F2261B3F6D8}"/>
              </a:ext>
            </a:extLst>
          </p:cNvPr>
          <p:cNvSpPr>
            <a:spLocks noGrp="1"/>
          </p:cNvSpPr>
          <p:nvPr>
            <p:ph type="title"/>
          </p:nvPr>
        </p:nvSpPr>
        <p:spPr/>
        <p:txBody>
          <a:bodyPr/>
          <a:lstStyle/>
          <a:p>
            <a:r>
              <a:rPr lang="en-US"/>
              <a:t>2</a:t>
            </a:r>
            <a:endParaRPr lang="id-ID"/>
          </a:p>
        </p:txBody>
      </p:sp>
      <p:sp>
        <p:nvSpPr>
          <p:cNvPr id="6" name="Text Placeholder 5">
            <a:extLst>
              <a:ext uri="{FF2B5EF4-FFF2-40B4-BE49-F238E27FC236}">
                <a16:creationId xmlns:a16="http://schemas.microsoft.com/office/drawing/2014/main" id="{5ECAF940-B38B-0A5F-CBBB-ADAF1E34AFDC}"/>
              </a:ext>
            </a:extLst>
          </p:cNvPr>
          <p:cNvSpPr>
            <a:spLocks noGrp="1"/>
          </p:cNvSpPr>
          <p:nvPr>
            <p:ph type="body" sz="quarter" idx="12"/>
          </p:nvPr>
        </p:nvSpPr>
        <p:spPr/>
        <p:txBody>
          <a:bodyPr/>
          <a:lstStyle/>
          <a:p>
            <a:r>
              <a:rPr lang="id-ID"/>
              <a:t>public class Question{</a:t>
            </a:r>
          </a:p>
          <a:p>
            <a:r>
              <a:rPr lang="id-ID"/>
              <a:t>	public static void main(String[] args){</a:t>
            </a:r>
          </a:p>
          <a:p>
            <a:r>
              <a:rPr lang="id-ID"/>
              <a:t>		System.out.print("Saya bisa");</a:t>
            </a:r>
          </a:p>
          <a:p>
            <a:r>
              <a:rPr lang="id-ID"/>
              <a:t>		System.out.print(" membaca");</a:t>
            </a:r>
          </a:p>
          <a:p>
            <a:r>
              <a:rPr lang="id-ID"/>
              <a:t>		System.out.print("program");</a:t>
            </a:r>
          </a:p>
          <a:p>
            <a:r>
              <a:rPr lang="id-ID"/>
              <a:t>	}</a:t>
            </a:r>
          </a:p>
          <a:p>
            <a:r>
              <a:rPr lang="id-ID"/>
              <a:t>}</a:t>
            </a:r>
          </a:p>
        </p:txBody>
      </p:sp>
    </p:spTree>
    <p:extLst>
      <p:ext uri="{BB962C8B-B14F-4D97-AF65-F5344CB8AC3E}">
        <p14:creationId xmlns:p14="http://schemas.microsoft.com/office/powerpoint/2010/main" val="401053175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2DAC-009A-45FB-A381-1ADA0ED7827A}"/>
              </a:ext>
            </a:extLst>
          </p:cNvPr>
          <p:cNvSpPr>
            <a:spLocks noGrp="1"/>
          </p:cNvSpPr>
          <p:nvPr>
            <p:ph type="title"/>
          </p:nvPr>
        </p:nvSpPr>
        <p:spPr/>
        <p:txBody>
          <a:bodyPr/>
          <a:lstStyle/>
          <a:p>
            <a:r>
              <a:rPr lang="en-US"/>
              <a:t>3</a:t>
            </a:r>
            <a:endParaRPr lang="id-ID"/>
          </a:p>
        </p:txBody>
      </p:sp>
      <p:sp>
        <p:nvSpPr>
          <p:cNvPr id="3" name="Text Placeholder 2">
            <a:extLst>
              <a:ext uri="{FF2B5EF4-FFF2-40B4-BE49-F238E27FC236}">
                <a16:creationId xmlns:a16="http://schemas.microsoft.com/office/drawing/2014/main" id="{FBF06252-2CED-40B1-B346-82F34AAC641D}"/>
              </a:ext>
            </a:extLst>
          </p:cNvPr>
          <p:cNvSpPr>
            <a:spLocks noGrp="1"/>
          </p:cNvSpPr>
          <p:nvPr>
            <p:ph type="body" sz="quarter" idx="11"/>
          </p:nvPr>
        </p:nvSpPr>
        <p:spPr/>
        <p:txBody>
          <a:bodyPr/>
          <a:lstStyle/>
          <a:p>
            <a:r>
              <a:rPr lang="en-US"/>
              <a:t>Apakah perbedaan antara System.out.</a:t>
            </a:r>
            <a:r>
              <a:rPr lang="en-US">
                <a:solidFill>
                  <a:schemeClr val="accent2">
                    <a:lumMod val="60000"/>
                    <a:lumOff val="40000"/>
                  </a:schemeClr>
                </a:solidFill>
              </a:rPr>
              <a:t>print</a:t>
            </a:r>
            <a:r>
              <a:rPr lang="en-US"/>
              <a:t>() dan System.out.</a:t>
            </a:r>
            <a:r>
              <a:rPr lang="en-US">
                <a:solidFill>
                  <a:schemeClr val="accent2">
                    <a:lumMod val="60000"/>
                    <a:lumOff val="40000"/>
                  </a:schemeClr>
                </a:solidFill>
              </a:rPr>
              <a:t>println</a:t>
            </a:r>
            <a:r>
              <a:rPr lang="en-US"/>
              <a:t>()?</a:t>
            </a:r>
          </a:p>
          <a:p>
            <a:pPr marL="457200" indent="-457200">
              <a:buFont typeface="+mj-lt"/>
              <a:buAutoNum type="alphaLcParenR"/>
            </a:pPr>
            <a:r>
              <a:rPr lang="en-US"/>
              <a:t>tidak ada bedanya;</a:t>
            </a:r>
          </a:p>
          <a:p>
            <a:pPr marL="457200" indent="-457200">
              <a:buFont typeface="+mj-lt"/>
              <a:buAutoNum type="alphaLcParenR"/>
            </a:pPr>
            <a:r>
              <a:rPr lang="en-US"/>
              <a:t>satu tanpa </a:t>
            </a:r>
            <a:r>
              <a:rPr lang="en-US" i="1"/>
              <a:t>ln</a:t>
            </a:r>
            <a:r>
              <a:rPr lang="en-US"/>
              <a:t>, yang satu lagi dengan </a:t>
            </a:r>
            <a:r>
              <a:rPr lang="en-US" i="1"/>
              <a:t>ln;</a:t>
            </a:r>
          </a:p>
          <a:p>
            <a:pPr marL="457200" indent="-457200">
              <a:buFont typeface="+mj-lt"/>
              <a:buAutoNum type="alphaLcParenR"/>
            </a:pPr>
            <a:r>
              <a:rPr lang="en-US"/>
              <a:t>perintah dengan </a:t>
            </a:r>
            <a:r>
              <a:rPr lang="en-US" i="1"/>
              <a:t>ln</a:t>
            </a:r>
            <a:r>
              <a:rPr lang="en-US"/>
              <a:t> menambahkan baris baru di awal kalimat yang dicetak; atau</a:t>
            </a:r>
          </a:p>
          <a:p>
            <a:pPr marL="457200" indent="-457200">
              <a:buFont typeface="+mj-lt"/>
              <a:buAutoNum type="alphaLcParenR"/>
            </a:pPr>
            <a:r>
              <a:rPr lang="en-US"/>
              <a:t>perintah dengan </a:t>
            </a:r>
            <a:r>
              <a:rPr lang="en-US" i="1"/>
              <a:t>ln</a:t>
            </a:r>
            <a:r>
              <a:rPr lang="en-US"/>
              <a:t> menambahkan baris baru di akhir kalimat yang dicetak</a:t>
            </a:r>
          </a:p>
          <a:p>
            <a:pPr marL="457200" indent="-457200">
              <a:buFont typeface="+mj-lt"/>
              <a:buAutoNum type="alphaLcParenR"/>
            </a:pPr>
            <a:endParaRPr lang="en-US"/>
          </a:p>
        </p:txBody>
      </p:sp>
      <p:sp>
        <p:nvSpPr>
          <p:cNvPr id="5" name="Oval 4">
            <a:extLst>
              <a:ext uri="{FF2B5EF4-FFF2-40B4-BE49-F238E27FC236}">
                <a16:creationId xmlns:a16="http://schemas.microsoft.com/office/drawing/2014/main" id="{84391C2C-AA41-40B3-9FFF-4A9309C201F5}"/>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54925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Struktur Kode Java™</a:t>
            </a:r>
          </a:p>
        </p:txBody>
      </p:sp>
      <p:sp>
        <p:nvSpPr>
          <p:cNvPr id="3" name="Text Placeholder 2"/>
          <p:cNvSpPr>
            <a:spLocks noGrp="1"/>
          </p:cNvSpPr>
          <p:nvPr>
            <p:ph type="body" sz="quarter" idx="10"/>
          </p:nvPr>
        </p:nvSpPr>
        <p:spPr>
          <a:xfrm>
            <a:off x="1940860" y="1061322"/>
            <a:ext cx="8256494" cy="609433"/>
          </a:xfrm>
        </p:spPr>
        <p:txBody>
          <a:bodyPr/>
          <a:lstStyle/>
          <a:p>
            <a:pPr marL="0" indent="0">
              <a:buNone/>
            </a:pPr>
            <a:r>
              <a:rPr lang="en-US"/>
              <a:t>Struktur kode program HelloWorld.java</a:t>
            </a:r>
          </a:p>
        </p:txBody>
      </p:sp>
      <p:sp>
        <p:nvSpPr>
          <p:cNvPr id="53" name="Rounded Rectangle 52"/>
          <p:cNvSpPr/>
          <p:nvPr/>
        </p:nvSpPr>
        <p:spPr>
          <a:xfrm>
            <a:off x="2020815" y="1829190"/>
            <a:ext cx="6096733" cy="2110633"/>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2647"/>
              </a:solidFill>
            </a:endParaRPr>
          </a:p>
        </p:txBody>
      </p:sp>
      <p:grpSp>
        <p:nvGrpSpPr>
          <p:cNvPr id="54" name="Group 53"/>
          <p:cNvGrpSpPr/>
          <p:nvPr/>
        </p:nvGrpSpPr>
        <p:grpSpPr>
          <a:xfrm>
            <a:off x="2221773" y="1859710"/>
            <a:ext cx="7839099" cy="446276"/>
            <a:chOff x="562304" y="2599150"/>
            <a:chExt cx="8314996" cy="446276"/>
          </a:xfrm>
        </p:grpSpPr>
        <p:sp>
          <p:nvSpPr>
            <p:cNvPr id="55" name="Rectangle 54"/>
            <p:cNvSpPr/>
            <p:nvPr/>
          </p:nvSpPr>
          <p:spPr>
            <a:xfrm>
              <a:off x="562304" y="2634827"/>
              <a:ext cx="8314996" cy="3657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988303" y="2599150"/>
              <a:ext cx="1029032" cy="446276"/>
            </a:xfrm>
            <a:prstGeom prst="rect">
              <a:avLst/>
            </a:prstGeom>
            <a:noFill/>
          </p:spPr>
          <p:txBody>
            <a:bodyPr wrap="none" rtlCol="0">
              <a:spAutoFit/>
            </a:bodyPr>
            <a:lstStyle/>
            <a:p>
              <a:r>
                <a:rPr lang="en-US" sz="2300" b="1">
                  <a:solidFill>
                    <a:schemeClr val="bg1"/>
                  </a:solidFill>
                  <a:latin typeface="Arial" panose="020B0604020202020204" pitchFamily="34" charset="0"/>
                  <a:cs typeface="Arial" panose="020B0604020202020204" pitchFamily="34" charset="0"/>
                </a:rPr>
                <a:t>Kelas</a:t>
              </a:r>
              <a:endParaRPr lang="en-US" sz="2300" b="1" dirty="0">
                <a:solidFill>
                  <a:schemeClr val="bg1"/>
                </a:solidFill>
                <a:latin typeface="Arial" panose="020B0604020202020204" pitchFamily="34" charset="0"/>
                <a:cs typeface="Arial" panose="020B0604020202020204" pitchFamily="34" charset="0"/>
              </a:endParaRPr>
            </a:p>
          </p:txBody>
        </p:sp>
      </p:grpSp>
      <p:grpSp>
        <p:nvGrpSpPr>
          <p:cNvPr id="57" name="Group 56"/>
          <p:cNvGrpSpPr/>
          <p:nvPr/>
        </p:nvGrpSpPr>
        <p:grpSpPr>
          <a:xfrm>
            <a:off x="2547099" y="2268006"/>
            <a:ext cx="7513773" cy="446276"/>
            <a:chOff x="887630" y="3024221"/>
            <a:chExt cx="7969920" cy="563293"/>
          </a:xfrm>
        </p:grpSpPr>
        <p:sp>
          <p:nvSpPr>
            <p:cNvPr id="58" name="Rectangle 57"/>
            <p:cNvSpPr/>
            <p:nvPr/>
          </p:nvSpPr>
          <p:spPr>
            <a:xfrm>
              <a:off x="887630" y="3069519"/>
              <a:ext cx="7969920" cy="4616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980220" y="3024221"/>
              <a:ext cx="1287481" cy="563293"/>
            </a:xfrm>
            <a:prstGeom prst="rect">
              <a:avLst/>
            </a:prstGeom>
            <a:noFill/>
          </p:spPr>
          <p:txBody>
            <a:bodyPr wrap="none" rtlCol="0">
              <a:spAutoFit/>
            </a:bodyPr>
            <a:lstStyle/>
            <a:p>
              <a:r>
                <a:rPr lang="en-US" sz="2300" b="1">
                  <a:solidFill>
                    <a:schemeClr val="bg1"/>
                  </a:solidFill>
                  <a:latin typeface="Arial" panose="020B0604020202020204" pitchFamily="34" charset="0"/>
                  <a:cs typeface="Arial" panose="020B0604020202020204" pitchFamily="34" charset="0"/>
                </a:rPr>
                <a:t>Metode</a:t>
              </a:r>
              <a:endParaRPr lang="en-US" sz="2300" b="1" dirty="0">
                <a:solidFill>
                  <a:schemeClr val="bg1"/>
                </a:solidFill>
                <a:latin typeface="Arial" panose="020B0604020202020204" pitchFamily="34" charset="0"/>
                <a:cs typeface="Arial" panose="020B0604020202020204" pitchFamily="34" charset="0"/>
              </a:endParaRPr>
            </a:p>
          </p:txBody>
        </p:sp>
      </p:grpSp>
      <p:grpSp>
        <p:nvGrpSpPr>
          <p:cNvPr id="60" name="Group 59"/>
          <p:cNvGrpSpPr/>
          <p:nvPr/>
        </p:nvGrpSpPr>
        <p:grpSpPr>
          <a:xfrm>
            <a:off x="2946403" y="2690878"/>
            <a:ext cx="7114469" cy="548640"/>
            <a:chOff x="63668" y="3613743"/>
            <a:chExt cx="8615728" cy="256257"/>
          </a:xfrm>
        </p:grpSpPr>
        <p:sp>
          <p:nvSpPr>
            <p:cNvPr id="61" name="Rectangle 60"/>
            <p:cNvSpPr/>
            <p:nvPr/>
          </p:nvSpPr>
          <p:spPr>
            <a:xfrm>
              <a:off x="63668" y="3613743"/>
              <a:ext cx="8615728" cy="256257"/>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563744" y="3635768"/>
              <a:ext cx="1708698" cy="208445"/>
            </a:xfrm>
            <a:prstGeom prst="rect">
              <a:avLst/>
            </a:prstGeom>
            <a:noFill/>
          </p:spPr>
          <p:txBody>
            <a:bodyPr wrap="none" rtlCol="0">
              <a:spAutoFit/>
            </a:bodyPr>
            <a:lstStyle/>
            <a:p>
              <a:r>
                <a:rPr lang="en-US" sz="2300" b="1">
                  <a:solidFill>
                    <a:schemeClr val="bg1"/>
                  </a:solidFill>
                  <a:latin typeface="Arial" panose="020B0604020202020204" pitchFamily="34" charset="0"/>
                  <a:cs typeface="Arial" panose="020B0604020202020204" pitchFamily="34" charset="0"/>
                </a:rPr>
                <a:t>Instruksi</a:t>
              </a:r>
              <a:endParaRPr lang="en-US" sz="2300" b="1" dirty="0">
                <a:solidFill>
                  <a:schemeClr val="bg1"/>
                </a:solidFill>
                <a:latin typeface="Arial" panose="020B0604020202020204" pitchFamily="34" charset="0"/>
                <a:cs typeface="Arial" panose="020B0604020202020204" pitchFamily="34" charset="0"/>
              </a:endParaRPr>
            </a:p>
          </p:txBody>
        </p:sp>
      </p:grpSp>
      <p:sp>
        <p:nvSpPr>
          <p:cNvPr id="63" name="Rectangle 62"/>
          <p:cNvSpPr/>
          <p:nvPr/>
        </p:nvSpPr>
        <p:spPr>
          <a:xfrm>
            <a:off x="2279807" y="1793680"/>
            <a:ext cx="6348876" cy="2031325"/>
          </a:xfrm>
          <a:prstGeom prst="rect">
            <a:avLst/>
          </a:prstGeom>
          <a:ln>
            <a:noFill/>
          </a:ln>
        </p:spPr>
        <p:txBody>
          <a:bodyPr wrap="square">
            <a:spAutoFit/>
          </a:bodyPr>
          <a:lstStyle/>
          <a:p>
            <a:pPr defTabSz="540000">
              <a:lnSpc>
                <a:spcPct val="150000"/>
              </a:lnSpc>
              <a:tabLst>
                <a:tab pos="338138" algn="l"/>
                <a:tab pos="688975" algn="l"/>
                <a:tab pos="1027113" algn="l"/>
              </a:tabLst>
            </a:pPr>
            <a:r>
              <a:rPr lang="en-US" b="1" dirty="0">
                <a:solidFill>
                  <a:srgbClr val="FE2470"/>
                </a:solidFill>
                <a:latin typeface="Consolas" panose="020B0609020204030204" pitchFamily="49" charset="0"/>
              </a:rPr>
              <a:t>public</a:t>
            </a:r>
            <a:r>
              <a:rPr lang="en-US" b="1" dirty="0">
                <a:solidFill>
                  <a:srgbClr val="8E538C"/>
                </a:solidFill>
                <a:latin typeface="Consolas" panose="020B0609020204030204" pitchFamily="49" charset="0"/>
              </a:rPr>
              <a:t> </a:t>
            </a:r>
            <a:r>
              <a:rPr lang="en-US" b="1" dirty="0">
                <a:solidFill>
                  <a:srgbClr val="6AD8E2"/>
                </a:solidFill>
                <a:latin typeface="Consolas" panose="020B0609020204030204" pitchFamily="49" charset="0"/>
              </a:rPr>
              <a:t>class</a:t>
            </a:r>
            <a:r>
              <a:rPr lang="en-US" b="1" dirty="0">
                <a:solidFill>
                  <a:srgbClr val="8E538C"/>
                </a:solidFill>
                <a:latin typeface="Consolas" panose="020B0609020204030204" pitchFamily="49" charset="0"/>
              </a:rPr>
              <a:t> </a:t>
            </a:r>
            <a:r>
              <a:rPr lang="en-US" b="1" dirty="0">
                <a:solidFill>
                  <a:srgbClr val="A5E02A"/>
                </a:solidFill>
                <a:latin typeface="Consolas" panose="020B0609020204030204" pitchFamily="49" charset="0"/>
              </a:rPr>
              <a:t>HelloWorld </a:t>
            </a:r>
            <a:r>
              <a:rPr lang="en-US" b="1" dirty="0">
                <a:solidFill>
                  <a:schemeClr val="bg1"/>
                </a:solidFill>
                <a:latin typeface="Consolas" panose="020B0609020204030204" pitchFamily="49" charset="0"/>
              </a:rPr>
              <a:t>{</a:t>
            </a:r>
          </a:p>
          <a:p>
            <a:pPr defTabSz="540000">
              <a:lnSpc>
                <a:spcPct val="150000"/>
              </a:lnSpc>
              <a:tabLst>
                <a:tab pos="338138" algn="l"/>
                <a:tab pos="688975" algn="l"/>
                <a:tab pos="1027113" algn="l"/>
              </a:tabLst>
            </a:pPr>
            <a:r>
              <a:rPr lang="en-US" b="1" dirty="0">
                <a:latin typeface="Consolas" panose="020B0609020204030204" pitchFamily="49" charset="0"/>
              </a:rPr>
              <a:t>	</a:t>
            </a:r>
            <a:r>
              <a:rPr lang="en-US" b="1" dirty="0">
                <a:solidFill>
                  <a:srgbClr val="FE2470"/>
                </a:solidFill>
                <a:latin typeface="Consolas" panose="020B0609020204030204" pitchFamily="49" charset="0"/>
              </a:rPr>
              <a:t>public static </a:t>
            </a:r>
            <a:r>
              <a:rPr lang="en-US" b="1" dirty="0">
                <a:solidFill>
                  <a:srgbClr val="6AD8E2"/>
                </a:solidFill>
                <a:latin typeface="Consolas" panose="020B0609020204030204" pitchFamily="49" charset="0"/>
              </a:rPr>
              <a:t>void</a:t>
            </a:r>
            <a:r>
              <a:rPr lang="en-US" b="1" dirty="0">
                <a:latin typeface="Consolas" panose="020B0609020204030204" pitchFamily="49" charset="0"/>
              </a:rPr>
              <a:t> </a:t>
            </a:r>
            <a:r>
              <a:rPr lang="en-US" b="1" dirty="0">
                <a:solidFill>
                  <a:srgbClr val="A5E02A"/>
                </a:solidFill>
                <a:latin typeface="Consolas" panose="020B0609020204030204" pitchFamily="49" charset="0"/>
              </a:rPr>
              <a:t>main</a:t>
            </a:r>
            <a:r>
              <a:rPr lang="en-US" b="1" dirty="0">
                <a:solidFill>
                  <a:schemeClr val="bg1"/>
                </a:solidFill>
                <a:latin typeface="Consolas" panose="020B0609020204030204" pitchFamily="49" charset="0"/>
              </a:rPr>
              <a:t>(</a:t>
            </a:r>
            <a:r>
              <a:rPr lang="en-US" b="1" dirty="0">
                <a:solidFill>
                  <a:srgbClr val="6AD8E2"/>
                </a:solidFill>
                <a:latin typeface="Consolas" panose="020B0609020204030204" pitchFamily="49" charset="0"/>
              </a:rPr>
              <a:t>String</a:t>
            </a:r>
            <a:r>
              <a:rPr lang="en-US" b="1" dirty="0">
                <a:solidFill>
                  <a:srgbClr val="FE2470"/>
                </a:solidFill>
                <a:latin typeface="Consolas" panose="020B0609020204030204" pitchFamily="49" charset="0"/>
              </a:rPr>
              <a:t>[]</a:t>
            </a:r>
            <a:r>
              <a:rPr lang="en-US" b="1" dirty="0">
                <a:latin typeface="Consolas" panose="020B0609020204030204" pitchFamily="49" charset="0"/>
              </a:rPr>
              <a:t> </a:t>
            </a:r>
            <a:r>
              <a:rPr lang="en-US" b="1" dirty="0" err="1">
                <a:solidFill>
                  <a:srgbClr val="FF9A22"/>
                </a:solidFill>
                <a:latin typeface="Consolas" panose="020B0609020204030204" pitchFamily="49" charset="0"/>
              </a:rPr>
              <a:t>args</a:t>
            </a:r>
            <a:r>
              <a:rPr lang="en-US" b="1" dirty="0">
                <a:solidFill>
                  <a:schemeClr val="bg1"/>
                </a:solidFill>
                <a:latin typeface="Consolas" panose="020B0609020204030204" pitchFamily="49" charset="0"/>
              </a:rPr>
              <a:t>)</a:t>
            </a:r>
            <a:r>
              <a:rPr lang="en-US" b="1" dirty="0">
                <a:latin typeface="Consolas" panose="020B0609020204030204" pitchFamily="49" charset="0"/>
              </a:rPr>
              <a:t> </a:t>
            </a:r>
            <a:r>
              <a:rPr lang="en-US" b="1" dirty="0">
                <a:solidFill>
                  <a:schemeClr val="bg1"/>
                </a:solidFill>
                <a:latin typeface="Consolas" panose="020B0609020204030204" pitchFamily="49" charset="0"/>
              </a:rPr>
              <a:t>{</a:t>
            </a:r>
          </a:p>
          <a:p>
            <a:pPr defTabSz="540000">
              <a:tabLst>
                <a:tab pos="338138" algn="l"/>
                <a:tab pos="688975" algn="l"/>
                <a:tab pos="1027113" algn="l"/>
              </a:tabLst>
            </a:pPr>
            <a:r>
              <a:rPr lang="en-US" b="1" dirty="0">
                <a:solidFill>
                  <a:schemeClr val="bg1"/>
                </a:solidFill>
                <a:latin typeface="Consolas" panose="020B0609020204030204" pitchFamily="49" charset="0"/>
              </a:rPr>
              <a:t>		</a:t>
            </a:r>
            <a:r>
              <a:rPr lang="en-US" b="1" dirty="0" err="1">
                <a:solidFill>
                  <a:srgbClr val="6AD8E2"/>
                </a:solidFill>
                <a:latin typeface="Consolas" panose="020B0609020204030204" pitchFamily="49" charset="0"/>
              </a:rPr>
              <a:t>System</a:t>
            </a:r>
            <a:r>
              <a:rPr lang="en-US" b="1" dirty="0" err="1">
                <a:solidFill>
                  <a:schemeClr val="bg1"/>
                </a:solidFill>
                <a:latin typeface="Consolas" panose="020B0609020204030204" pitchFamily="49" charset="0"/>
              </a:rPr>
              <a:t>.out</a:t>
            </a:r>
            <a:r>
              <a:rPr lang="en-US" b="1" err="1">
                <a:solidFill>
                  <a:schemeClr val="bg1"/>
                </a:solidFill>
                <a:latin typeface="Consolas" panose="020B0609020204030204" pitchFamily="49" charset="0"/>
              </a:rPr>
              <a:t>.</a:t>
            </a:r>
            <a:r>
              <a:rPr lang="en-US" b="1">
                <a:solidFill>
                  <a:srgbClr val="6AD8E2"/>
                </a:solidFill>
                <a:latin typeface="Consolas" panose="020B0609020204030204" pitchFamily="49" charset="0"/>
              </a:rPr>
              <a:t>print</a:t>
            </a:r>
            <a:r>
              <a:rPr lang="en-US" b="1">
                <a:solidFill>
                  <a:schemeClr val="bg1"/>
                </a:solidFill>
                <a:latin typeface="Consolas" panose="020B0609020204030204" pitchFamily="49" charset="0"/>
              </a:rPr>
              <a:t>(</a:t>
            </a:r>
            <a:r>
              <a:rPr lang="id-ID" b="1" dirty="0">
                <a:solidFill>
                  <a:srgbClr val="CFD976"/>
                </a:solidFill>
                <a:latin typeface="Consolas" panose="020B0609020204030204" pitchFamily="49" charset="0"/>
              </a:rPr>
              <a:t>"</a:t>
            </a:r>
            <a:r>
              <a:rPr lang="en-US" b="1" dirty="0">
                <a:solidFill>
                  <a:srgbClr val="CFD976"/>
                </a:solidFill>
                <a:latin typeface="Consolas" panose="020B0609020204030204" pitchFamily="49" charset="0"/>
              </a:rPr>
              <a:t>Halo</a:t>
            </a:r>
            <a:r>
              <a:rPr lang="id-ID" b="1" dirty="0">
                <a:solidFill>
                  <a:srgbClr val="CFD976"/>
                </a:solidFill>
                <a:latin typeface="Consolas" panose="020B0609020204030204" pitchFamily="49" charset="0"/>
              </a:rPr>
              <a:t>" </a:t>
            </a:r>
            <a:r>
              <a:rPr lang="id-ID" b="1" dirty="0">
                <a:solidFill>
                  <a:srgbClr val="FE2470"/>
                </a:solidFill>
                <a:latin typeface="Consolas" panose="020B0609020204030204" pitchFamily="49" charset="0"/>
              </a:rPr>
              <a:t>+</a:t>
            </a:r>
            <a:r>
              <a:rPr lang="id-ID" b="1" dirty="0">
                <a:solidFill>
                  <a:srgbClr val="CFD976"/>
                </a:solidFill>
                <a:latin typeface="Consolas" panose="020B0609020204030204" pitchFamily="49" charset="0"/>
              </a:rPr>
              <a:t> " "</a:t>
            </a:r>
            <a:r>
              <a:rPr lang="en-US" b="1" dirty="0">
                <a:solidFill>
                  <a:schemeClr val="bg1"/>
                </a:solidFill>
                <a:latin typeface="Consolas" panose="020B0609020204030204" pitchFamily="49" charset="0"/>
              </a:rPr>
              <a:t>);</a:t>
            </a:r>
          </a:p>
          <a:p>
            <a:pPr defTabSz="540000">
              <a:tabLst>
                <a:tab pos="338138" algn="l"/>
                <a:tab pos="688975" algn="l"/>
                <a:tab pos="1027113" algn="l"/>
              </a:tabLst>
            </a:pPr>
            <a:r>
              <a:rPr lang="en-US" b="1" dirty="0">
                <a:solidFill>
                  <a:srgbClr val="6AD8E2"/>
                </a:solidFill>
                <a:latin typeface="Consolas" panose="020B0609020204030204" pitchFamily="49" charset="0"/>
              </a:rPr>
              <a:t>		</a:t>
            </a:r>
            <a:r>
              <a:rPr lang="en-US" b="1" dirty="0" err="1">
                <a:solidFill>
                  <a:srgbClr val="6AD8E2"/>
                </a:solidFill>
                <a:latin typeface="Consolas" panose="020B0609020204030204" pitchFamily="49" charset="0"/>
              </a:rPr>
              <a:t>System</a:t>
            </a:r>
            <a:r>
              <a:rPr lang="en-US" b="1" dirty="0" err="1">
                <a:solidFill>
                  <a:schemeClr val="bg1"/>
                </a:solidFill>
                <a:latin typeface="Consolas" panose="020B0609020204030204" pitchFamily="49" charset="0"/>
              </a:rPr>
              <a:t>.out</a:t>
            </a:r>
            <a:r>
              <a:rPr lang="en-US" b="1" err="1">
                <a:solidFill>
                  <a:schemeClr val="bg1"/>
                </a:solidFill>
                <a:latin typeface="Consolas" panose="020B0609020204030204" pitchFamily="49" charset="0"/>
              </a:rPr>
              <a:t>.</a:t>
            </a:r>
            <a:r>
              <a:rPr lang="en-US" b="1">
                <a:solidFill>
                  <a:srgbClr val="6AD8E2"/>
                </a:solidFill>
                <a:latin typeface="Consolas" panose="020B0609020204030204" pitchFamily="49" charset="0"/>
              </a:rPr>
              <a:t>print</a:t>
            </a:r>
            <a:r>
              <a:rPr lang="en-US" b="1">
                <a:solidFill>
                  <a:schemeClr val="bg1"/>
                </a:solidFill>
                <a:latin typeface="Consolas" panose="020B0609020204030204" pitchFamily="49" charset="0"/>
              </a:rPr>
              <a:t>(</a:t>
            </a:r>
            <a:r>
              <a:rPr lang="id-ID" b="1" dirty="0" err="1">
                <a:solidFill>
                  <a:schemeClr val="bg1"/>
                </a:solidFill>
                <a:latin typeface="Consolas" panose="020B0609020204030204" pitchFamily="49" charset="0"/>
              </a:rPr>
              <a:t>args</a:t>
            </a:r>
            <a:r>
              <a:rPr lang="id-ID" b="1" dirty="0">
                <a:solidFill>
                  <a:schemeClr val="bg1"/>
                </a:solidFill>
                <a:latin typeface="Consolas" panose="020B0609020204030204" pitchFamily="49" charset="0"/>
              </a:rPr>
              <a:t>[</a:t>
            </a:r>
            <a:r>
              <a:rPr lang="id-ID" b="1" dirty="0">
                <a:solidFill>
                  <a:schemeClr val="accent5">
                    <a:lumMod val="60000"/>
                    <a:lumOff val="40000"/>
                  </a:schemeClr>
                </a:solidFill>
                <a:latin typeface="Consolas" panose="020B0609020204030204" pitchFamily="49" charset="0"/>
              </a:rPr>
              <a:t>0</a:t>
            </a:r>
            <a:r>
              <a:rPr lang="id-ID" b="1" dirty="0">
                <a:solidFill>
                  <a:schemeClr val="bg1"/>
                </a:solidFill>
                <a:latin typeface="Consolas" panose="020B0609020204030204" pitchFamily="49" charset="0"/>
              </a:rPr>
              <a:t>]</a:t>
            </a:r>
            <a:r>
              <a:rPr lang="en-US" b="1" dirty="0">
                <a:solidFill>
                  <a:schemeClr val="bg1"/>
                </a:solidFill>
                <a:latin typeface="Consolas" panose="020B0609020204030204" pitchFamily="49" charset="0"/>
              </a:rPr>
              <a:t>);</a:t>
            </a:r>
            <a:endParaRPr lang="id-ID" b="1" dirty="0">
              <a:solidFill>
                <a:schemeClr val="bg1"/>
              </a:solidFill>
              <a:latin typeface="Consolas" panose="020B0609020204030204" pitchFamily="49" charset="0"/>
            </a:endParaRPr>
          </a:p>
          <a:p>
            <a:pPr defTabSz="540000">
              <a:tabLst>
                <a:tab pos="338138" algn="l"/>
                <a:tab pos="688975" algn="l"/>
                <a:tab pos="1027113" algn="l"/>
              </a:tabLst>
            </a:pPr>
            <a:r>
              <a:rPr lang="en-US" b="1" dirty="0">
                <a:latin typeface="Consolas" panose="020B0609020204030204" pitchFamily="49" charset="0"/>
              </a:rPr>
              <a:t>	</a:t>
            </a:r>
            <a:r>
              <a:rPr lang="en-US" b="1" dirty="0">
                <a:solidFill>
                  <a:schemeClr val="bg1"/>
                </a:solidFill>
                <a:latin typeface="Consolas" panose="020B0609020204030204" pitchFamily="49" charset="0"/>
              </a:rPr>
              <a:t>}</a:t>
            </a:r>
          </a:p>
          <a:p>
            <a:pPr defTabSz="540000">
              <a:tabLst>
                <a:tab pos="338138" algn="l"/>
                <a:tab pos="688975" algn="l"/>
                <a:tab pos="1027113" algn="l"/>
              </a:tabLst>
            </a:pPr>
            <a:r>
              <a:rPr lang="en-US" b="1" dirty="0">
                <a:solidFill>
                  <a:schemeClr val="bg1"/>
                </a:solidFill>
                <a:latin typeface="Consolas" panose="020B0609020204030204" pitchFamily="49" charset="0"/>
              </a:rPr>
              <a:t>}</a:t>
            </a:r>
          </a:p>
        </p:txBody>
      </p:sp>
      <p:grpSp>
        <p:nvGrpSpPr>
          <p:cNvPr id="64" name="Group 63"/>
          <p:cNvGrpSpPr/>
          <p:nvPr/>
        </p:nvGrpSpPr>
        <p:grpSpPr>
          <a:xfrm>
            <a:off x="4067662" y="4100242"/>
            <a:ext cx="6055705" cy="1578066"/>
            <a:chOff x="2656551" y="4683757"/>
            <a:chExt cx="6185893" cy="1617142"/>
          </a:xfrm>
        </p:grpSpPr>
        <p:grpSp>
          <p:nvGrpSpPr>
            <p:cNvPr id="65" name="Group 64"/>
            <p:cNvGrpSpPr/>
            <p:nvPr/>
          </p:nvGrpSpPr>
          <p:grpSpPr>
            <a:xfrm>
              <a:off x="2656551" y="4687652"/>
              <a:ext cx="6185893" cy="1613247"/>
              <a:chOff x="1301118" y="5190101"/>
              <a:chExt cx="6192928" cy="1377078"/>
            </a:xfrm>
          </p:grpSpPr>
          <p:sp>
            <p:nvSpPr>
              <p:cNvPr id="67" name="Rounded Rectangle 66"/>
              <p:cNvSpPr/>
              <p:nvPr/>
            </p:nvSpPr>
            <p:spPr>
              <a:xfrm>
                <a:off x="1308161" y="5474286"/>
                <a:ext cx="6185885" cy="1092893"/>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2647"/>
                  </a:solidFill>
                </a:endParaRPr>
              </a:p>
            </p:txBody>
          </p:sp>
          <p:grpSp>
            <p:nvGrpSpPr>
              <p:cNvPr id="68" name="グループ化 37"/>
              <p:cNvGrpSpPr/>
              <p:nvPr/>
            </p:nvGrpSpPr>
            <p:grpSpPr>
              <a:xfrm>
                <a:off x="1301118" y="5190101"/>
                <a:ext cx="6192928" cy="317704"/>
                <a:chOff x="4888773" y="2065794"/>
                <a:chExt cx="8534400" cy="487140"/>
              </a:xfrm>
            </p:grpSpPr>
            <p:sp>
              <p:nvSpPr>
                <p:cNvPr id="69"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70" name="正方形/長方形 27"/>
                <p:cNvSpPr/>
                <p:nvPr userDrawn="1"/>
              </p:nvSpPr>
              <p:spPr>
                <a:xfrm>
                  <a:off x="4888773" y="2489434"/>
                  <a:ext cx="8534400" cy="63500"/>
                </a:xfrm>
                <a:prstGeom prst="rect">
                  <a:avLst/>
                </a:prstGeom>
                <a:solidFill>
                  <a:schemeClr val="bg1">
                    <a:lumMod val="6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nvGrpSpPr>
                <p:cNvPr id="71" name="グループ化 28"/>
                <p:cNvGrpSpPr/>
                <p:nvPr userDrawn="1"/>
              </p:nvGrpSpPr>
              <p:grpSpPr>
                <a:xfrm>
                  <a:off x="5071109" y="2204589"/>
                  <a:ext cx="542925" cy="142875"/>
                  <a:chOff x="2524125" y="1614487"/>
                  <a:chExt cx="542925" cy="142875"/>
                </a:xfrm>
              </p:grpSpPr>
              <p:sp>
                <p:nvSpPr>
                  <p:cNvPr id="76" name="円/楕円 29"/>
                  <p:cNvSpPr/>
                  <p:nvPr userDrawn="1"/>
                </p:nvSpPr>
                <p:spPr>
                  <a:xfrm>
                    <a:off x="2524125" y="1614487"/>
                    <a:ext cx="142875" cy="142875"/>
                  </a:xfrm>
                  <a:prstGeom prst="ellipse">
                    <a:avLst/>
                  </a:prstGeom>
                  <a:solidFill>
                    <a:srgbClr val="FD497C"/>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77" name="円/楕円 30"/>
                  <p:cNvSpPr/>
                  <p:nvPr userDrawn="1"/>
                </p:nvSpPr>
                <p:spPr>
                  <a:xfrm>
                    <a:off x="2724150" y="1614487"/>
                    <a:ext cx="142875" cy="142875"/>
                  </a:xfrm>
                  <a:prstGeom prst="ellipse">
                    <a:avLst/>
                  </a:prstGeom>
                  <a:solidFill>
                    <a:srgbClr val="87C32F"/>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78" name="円/楕円 31"/>
                  <p:cNvSpPr/>
                  <p:nvPr userDrawn="1"/>
                </p:nvSpPr>
                <p:spPr>
                  <a:xfrm>
                    <a:off x="2924175" y="1614487"/>
                    <a:ext cx="142875" cy="142875"/>
                  </a:xfrm>
                  <a:prstGeom prst="ellipse">
                    <a:avLst/>
                  </a:prstGeom>
                  <a:solidFill>
                    <a:srgbClr val="00ACE2"/>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grpSp>
              <p:nvGrpSpPr>
                <p:cNvPr id="72" name="グループ化 32"/>
                <p:cNvGrpSpPr/>
                <p:nvPr userDrawn="1"/>
              </p:nvGrpSpPr>
              <p:grpSpPr>
                <a:xfrm>
                  <a:off x="13043533" y="2180776"/>
                  <a:ext cx="200026" cy="190500"/>
                  <a:chOff x="7781924" y="1704975"/>
                  <a:chExt cx="200026" cy="190500"/>
                </a:xfrm>
                <a:solidFill>
                  <a:srgbClr val="1C1C1C">
                    <a:lumMod val="50000"/>
                    <a:lumOff val="50000"/>
                  </a:srgbClr>
                </a:solidFill>
              </p:grpSpPr>
              <p:sp>
                <p:nvSpPr>
                  <p:cNvPr id="73" name="正方形/長方形 33"/>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74" name="正方形/長方形 34"/>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75" name="正方形/長方形 35"/>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grpSp>
        </p:grpSp>
        <p:sp>
          <p:nvSpPr>
            <p:cNvPr id="66" name="TextBox 65"/>
            <p:cNvSpPr txBox="1"/>
            <p:nvPr/>
          </p:nvSpPr>
          <p:spPr>
            <a:xfrm>
              <a:off x="4561719" y="4683757"/>
              <a:ext cx="2481088" cy="346937"/>
            </a:xfrm>
            <a:prstGeom prst="rect">
              <a:avLst/>
            </a:prstGeom>
            <a:noFill/>
          </p:spPr>
          <p:txBody>
            <a:bodyPr wrap="none" rtlCol="0">
              <a:spAutoFit/>
            </a:bodyPr>
            <a:lstStyle/>
            <a:p>
              <a:pPr algn="ctr"/>
              <a:r>
                <a:rPr lang="en-US" sz="1600" dirty="0">
                  <a:solidFill>
                    <a:schemeClr val="bg1"/>
                  </a:solidFill>
                  <a:latin typeface="Consolas" panose="020B0609020204030204" pitchFamily="49" charset="0"/>
                </a:rPr>
                <a:t>Command Prompt (CMD)</a:t>
              </a:r>
            </a:p>
          </p:txBody>
        </p:sp>
      </p:grpSp>
      <p:grpSp>
        <p:nvGrpSpPr>
          <p:cNvPr id="79" name="グループ化 37"/>
          <p:cNvGrpSpPr/>
          <p:nvPr/>
        </p:nvGrpSpPr>
        <p:grpSpPr>
          <a:xfrm>
            <a:off x="2020817" y="1554969"/>
            <a:ext cx="6096731" cy="317704"/>
            <a:chOff x="4888773" y="2065794"/>
            <a:chExt cx="8534400" cy="487140"/>
          </a:xfrm>
        </p:grpSpPr>
        <p:sp>
          <p:nvSpPr>
            <p:cNvPr id="80"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81" name="正方形/長方形 27"/>
            <p:cNvSpPr/>
            <p:nvPr userDrawn="1"/>
          </p:nvSpPr>
          <p:spPr>
            <a:xfrm>
              <a:off x="4888773" y="2489434"/>
              <a:ext cx="8534400" cy="63500"/>
            </a:xfrm>
            <a:prstGeom prst="rect">
              <a:avLst/>
            </a:prstGeom>
            <a:solidFill>
              <a:schemeClr val="bg1">
                <a:lumMod val="6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nvGrpSpPr>
            <p:cNvPr id="82" name="グループ化 28"/>
            <p:cNvGrpSpPr/>
            <p:nvPr userDrawn="1"/>
          </p:nvGrpSpPr>
          <p:grpSpPr>
            <a:xfrm>
              <a:off x="5071109" y="2204589"/>
              <a:ext cx="542925" cy="142875"/>
              <a:chOff x="2524125" y="1614487"/>
              <a:chExt cx="542925" cy="142875"/>
            </a:xfrm>
          </p:grpSpPr>
          <p:sp>
            <p:nvSpPr>
              <p:cNvPr id="87" name="円/楕円 29"/>
              <p:cNvSpPr/>
              <p:nvPr userDrawn="1"/>
            </p:nvSpPr>
            <p:spPr>
              <a:xfrm>
                <a:off x="2524125" y="1614487"/>
                <a:ext cx="142875" cy="142875"/>
              </a:xfrm>
              <a:prstGeom prst="ellipse">
                <a:avLst/>
              </a:prstGeom>
              <a:solidFill>
                <a:srgbClr val="FD497C"/>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88" name="円/楕円 30"/>
              <p:cNvSpPr/>
              <p:nvPr userDrawn="1"/>
            </p:nvSpPr>
            <p:spPr>
              <a:xfrm>
                <a:off x="2724150" y="1614487"/>
                <a:ext cx="142875" cy="142875"/>
              </a:xfrm>
              <a:prstGeom prst="ellipse">
                <a:avLst/>
              </a:prstGeom>
              <a:solidFill>
                <a:srgbClr val="87C32F"/>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89" name="円/楕円 31"/>
              <p:cNvSpPr/>
              <p:nvPr userDrawn="1"/>
            </p:nvSpPr>
            <p:spPr>
              <a:xfrm>
                <a:off x="2924175" y="1614487"/>
                <a:ext cx="142875" cy="142875"/>
              </a:xfrm>
              <a:prstGeom prst="ellipse">
                <a:avLst/>
              </a:prstGeom>
              <a:solidFill>
                <a:srgbClr val="00ACE2"/>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grpSp>
          <p:nvGrpSpPr>
            <p:cNvPr id="83" name="グループ化 32"/>
            <p:cNvGrpSpPr/>
            <p:nvPr userDrawn="1"/>
          </p:nvGrpSpPr>
          <p:grpSpPr>
            <a:xfrm>
              <a:off x="13043533" y="2180776"/>
              <a:ext cx="200026" cy="190500"/>
              <a:chOff x="7781924" y="1704975"/>
              <a:chExt cx="200026" cy="190500"/>
            </a:xfrm>
            <a:solidFill>
              <a:srgbClr val="1C1C1C">
                <a:lumMod val="50000"/>
                <a:lumOff val="50000"/>
              </a:srgbClr>
            </a:solidFill>
          </p:grpSpPr>
          <p:sp>
            <p:nvSpPr>
              <p:cNvPr id="84" name="正方形/長方形 33"/>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85" name="正方形/長方形 34"/>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86" name="正方形/長方形 35"/>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grpSp>
      <p:sp>
        <p:nvSpPr>
          <p:cNvPr id="90" name="TextBox 89"/>
          <p:cNvSpPr txBox="1"/>
          <p:nvPr/>
        </p:nvSpPr>
        <p:spPr>
          <a:xfrm>
            <a:off x="4199823" y="4517796"/>
            <a:ext cx="3350597" cy="369332"/>
          </a:xfrm>
          <a:prstGeom prst="rect">
            <a:avLst/>
          </a:prstGeom>
          <a:noFill/>
        </p:spPr>
        <p:txBody>
          <a:bodyPr wrap="none" rtlCol="0">
            <a:spAutoFit/>
          </a:bodyPr>
          <a:lstStyle/>
          <a:p>
            <a:r>
              <a:rPr lang="en-US">
                <a:solidFill>
                  <a:schemeClr val="bg1"/>
                </a:solidFill>
                <a:latin typeface="Consolas" panose="020B0609020204030204" pitchFamily="49" charset="0"/>
                <a:cs typeface="Courier New" panose="02070309020205020404" pitchFamily="49" charset="0"/>
              </a:rPr>
              <a:t>C:\&gt;javac HelloWorld.java</a:t>
            </a:r>
            <a:endParaRPr lang="en-US" dirty="0">
              <a:solidFill>
                <a:schemeClr val="bg1"/>
              </a:solidFill>
              <a:latin typeface="Consolas" panose="020B0609020204030204" pitchFamily="49" charset="0"/>
              <a:cs typeface="Courier New" panose="02070309020205020404" pitchFamily="49" charset="0"/>
            </a:endParaRPr>
          </a:p>
        </p:txBody>
      </p:sp>
      <p:sp>
        <p:nvSpPr>
          <p:cNvPr id="91" name="TextBox 90"/>
          <p:cNvSpPr txBox="1"/>
          <p:nvPr/>
        </p:nvSpPr>
        <p:spPr>
          <a:xfrm>
            <a:off x="4199822" y="4831338"/>
            <a:ext cx="3477234" cy="369332"/>
          </a:xfrm>
          <a:prstGeom prst="rect">
            <a:avLst/>
          </a:prstGeom>
          <a:noFill/>
        </p:spPr>
        <p:txBody>
          <a:bodyPr wrap="none" rtlCol="0">
            <a:spAutoFit/>
          </a:bodyPr>
          <a:lstStyle/>
          <a:p>
            <a:r>
              <a:rPr lang="en-US">
                <a:solidFill>
                  <a:schemeClr val="bg1"/>
                </a:solidFill>
                <a:latin typeface="Consolas" panose="020B0609020204030204" pitchFamily="49" charset="0"/>
                <a:cs typeface="Courier New" panose="02070309020205020404" pitchFamily="49" charset="0"/>
              </a:rPr>
              <a:t>C:\&gt;java HelloWorld sayang</a:t>
            </a:r>
            <a:endParaRPr lang="en-US" dirty="0">
              <a:solidFill>
                <a:schemeClr val="bg1"/>
              </a:solidFill>
              <a:latin typeface="Consolas" panose="020B0609020204030204" pitchFamily="49" charset="0"/>
              <a:cs typeface="Courier New" panose="02070309020205020404" pitchFamily="49" charset="0"/>
            </a:endParaRPr>
          </a:p>
        </p:txBody>
      </p:sp>
      <p:sp>
        <p:nvSpPr>
          <p:cNvPr id="92" name="Rectangle 91"/>
          <p:cNvSpPr/>
          <p:nvPr/>
        </p:nvSpPr>
        <p:spPr>
          <a:xfrm>
            <a:off x="4016168" y="1538191"/>
            <a:ext cx="1675459" cy="307777"/>
          </a:xfrm>
          <a:prstGeom prst="rect">
            <a:avLst/>
          </a:prstGeom>
        </p:spPr>
        <p:txBody>
          <a:bodyPr wrap="none">
            <a:spAutoFit/>
          </a:bodyPr>
          <a:lstStyle/>
          <a:p>
            <a:pPr algn="ctr"/>
            <a:r>
              <a:rPr lang="en-US" sz="1400" dirty="0">
                <a:solidFill>
                  <a:schemeClr val="bg1"/>
                </a:solidFill>
                <a:latin typeface="Consolas" panose="020B0609020204030204" pitchFamily="49" charset="0"/>
                <a:cs typeface="Arial" panose="020B0604020202020204" pitchFamily="34" charset="0"/>
              </a:rPr>
              <a:t>HelloWorld.java</a:t>
            </a:r>
          </a:p>
        </p:txBody>
      </p:sp>
      <p:grpSp>
        <p:nvGrpSpPr>
          <p:cNvPr id="93" name="Group 92"/>
          <p:cNvGrpSpPr/>
          <p:nvPr/>
        </p:nvGrpSpPr>
        <p:grpSpPr>
          <a:xfrm>
            <a:off x="2184878" y="3893527"/>
            <a:ext cx="1704646" cy="824325"/>
            <a:chOff x="525410" y="4604733"/>
            <a:chExt cx="1704646" cy="824325"/>
          </a:xfrm>
        </p:grpSpPr>
        <p:cxnSp>
          <p:nvCxnSpPr>
            <p:cNvPr id="94" name="Straight Connector 93"/>
            <p:cNvCxnSpPr/>
            <p:nvPr/>
          </p:nvCxnSpPr>
          <p:spPr>
            <a:xfrm>
              <a:off x="562304" y="4604733"/>
              <a:ext cx="0" cy="824325"/>
            </a:xfrm>
            <a:prstGeom prst="line">
              <a:avLst/>
            </a:prstGeom>
            <a:ln w="76200">
              <a:solidFill>
                <a:srgbClr val="282923"/>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25410" y="5429058"/>
              <a:ext cx="1704646" cy="0"/>
            </a:xfrm>
            <a:prstGeom prst="straightConnector1">
              <a:avLst/>
            </a:prstGeom>
            <a:ln w="76200">
              <a:solidFill>
                <a:srgbClr val="282923"/>
              </a:solidFill>
              <a:tailEnd type="triangle"/>
            </a:ln>
          </p:spPr>
          <p:style>
            <a:lnRef idx="1">
              <a:schemeClr val="accent1"/>
            </a:lnRef>
            <a:fillRef idx="0">
              <a:schemeClr val="accent1"/>
            </a:fillRef>
            <a:effectRef idx="0">
              <a:schemeClr val="accent1"/>
            </a:effectRef>
            <a:fontRef idx="minor">
              <a:schemeClr val="tx1"/>
            </a:fontRef>
          </p:style>
        </p:cxnSp>
      </p:grpSp>
      <p:sp>
        <p:nvSpPr>
          <p:cNvPr id="96" name="TextBox 95"/>
          <p:cNvSpPr txBox="1"/>
          <p:nvPr/>
        </p:nvSpPr>
        <p:spPr>
          <a:xfrm>
            <a:off x="2016896" y="4767919"/>
            <a:ext cx="1640706" cy="646331"/>
          </a:xfrm>
          <a:prstGeom prst="rect">
            <a:avLst/>
          </a:prstGeom>
          <a:noFill/>
        </p:spPr>
        <p:txBody>
          <a:bodyPr wrap="square" rtlCol="0">
            <a:spAutoFit/>
          </a:bodyPr>
          <a:lstStyle/>
          <a:p>
            <a:pPr algn="r"/>
            <a:r>
              <a:rPr lang="en-US">
                <a:solidFill>
                  <a:schemeClr val="accent1">
                    <a:lumMod val="50000"/>
                  </a:schemeClr>
                </a:solidFill>
                <a:latin typeface="Arial" panose="020B0604020202020204" pitchFamily="34" charset="0"/>
                <a:cs typeface="Arial" panose="020B0604020202020204" pitchFamily="34" charset="0"/>
              </a:rPr>
              <a:t>Kompilasi &amp; Eksekusi</a:t>
            </a: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97" name="Rectangle 96"/>
          <p:cNvSpPr/>
          <p:nvPr/>
        </p:nvSpPr>
        <p:spPr>
          <a:xfrm>
            <a:off x="4199822" y="5157495"/>
            <a:ext cx="1577676" cy="369332"/>
          </a:xfrm>
          <a:prstGeom prst="rect">
            <a:avLst/>
          </a:prstGeom>
        </p:spPr>
        <p:txBody>
          <a:bodyPr wrap="none">
            <a:spAutoFit/>
          </a:bodyPr>
          <a:lstStyle/>
          <a:p>
            <a:r>
              <a:rPr lang="en-US" b="1">
                <a:solidFill>
                  <a:schemeClr val="bg1"/>
                </a:solidFill>
                <a:latin typeface="Consolas" panose="020B0609020204030204" pitchFamily="49" charset="0"/>
                <a:cs typeface="Courier New" panose="02070309020205020404" pitchFamily="49" charset="0"/>
              </a:rPr>
              <a:t>Halo sayang</a:t>
            </a:r>
            <a:endParaRPr lang="en-US" b="1" dirty="0">
              <a:solidFill>
                <a:schemeClr val="bg1"/>
              </a:solidFill>
              <a:latin typeface="Consolas" panose="020B0609020204030204" pitchFamily="49" charset="0"/>
              <a:cs typeface="Courier New" panose="02070309020205020404" pitchFamily="49" charset="0"/>
            </a:endParaRPr>
          </a:p>
        </p:txBody>
      </p:sp>
      <p:sp>
        <p:nvSpPr>
          <p:cNvPr id="101" name="Rectangle 100"/>
          <p:cNvSpPr/>
          <p:nvPr/>
        </p:nvSpPr>
        <p:spPr>
          <a:xfrm>
            <a:off x="6687887" y="4866642"/>
            <a:ext cx="1023036" cy="32153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102" name="Rectangle 101"/>
          <p:cNvSpPr/>
          <p:nvPr/>
        </p:nvSpPr>
        <p:spPr>
          <a:xfrm>
            <a:off x="5131588" y="2953473"/>
            <a:ext cx="1023036" cy="28745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sp>
        <p:nvSpPr>
          <p:cNvPr id="103" name="Rectangle 102"/>
          <p:cNvSpPr/>
          <p:nvPr/>
        </p:nvSpPr>
        <p:spPr>
          <a:xfrm>
            <a:off x="5577611" y="2332712"/>
            <a:ext cx="1925785" cy="307611"/>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p>
        </p:txBody>
      </p:sp>
      <p:cxnSp>
        <p:nvCxnSpPr>
          <p:cNvPr id="104" name="Straight Arrow Connector 103">
            <a:extLst>
              <a:ext uri="{FF2B5EF4-FFF2-40B4-BE49-F238E27FC236}">
                <a16:creationId xmlns:a16="http://schemas.microsoft.com/office/drawing/2014/main" id="{BF2FF602-004A-4361-B024-C094CC9D4205}"/>
              </a:ext>
            </a:extLst>
          </p:cNvPr>
          <p:cNvCxnSpPr>
            <a:cxnSpLocks/>
          </p:cNvCxnSpPr>
          <p:nvPr/>
        </p:nvCxnSpPr>
        <p:spPr>
          <a:xfrm flipV="1">
            <a:off x="7032472" y="5190237"/>
            <a:ext cx="16251" cy="823356"/>
          </a:xfrm>
          <a:prstGeom prst="straightConnector1">
            <a:avLst/>
          </a:prstGeom>
          <a:ln w="114300">
            <a:solidFill>
              <a:srgbClr val="00BCB8"/>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B475A459-344F-4E85-AD62-9E25D3E25F11}"/>
              </a:ext>
            </a:extLst>
          </p:cNvPr>
          <p:cNvSpPr txBox="1"/>
          <p:nvPr/>
        </p:nvSpPr>
        <p:spPr>
          <a:xfrm>
            <a:off x="4492380" y="6023934"/>
            <a:ext cx="5076874" cy="369332"/>
          </a:xfrm>
          <a:prstGeom prst="rect">
            <a:avLst/>
          </a:prstGeom>
          <a:noFill/>
        </p:spPr>
        <p:txBody>
          <a:bodyPr wrap="square" rtlCol="0">
            <a:spAutoFit/>
          </a:bodyPr>
          <a:lstStyle/>
          <a:p>
            <a:pPr algn="ctr"/>
            <a:r>
              <a:rPr lang="en-US" dirty="0" err="1">
                <a:solidFill>
                  <a:schemeClr val="accent1">
                    <a:lumMod val="50000"/>
                  </a:schemeClr>
                </a:solidFill>
                <a:latin typeface="Arial" panose="020B0604020202020204" pitchFamily="34" charset="0"/>
                <a:cs typeface="Arial" panose="020B0604020202020204" pitchFamily="34" charset="0"/>
              </a:rPr>
              <a:t>Argumen</a:t>
            </a:r>
            <a:r>
              <a:rPr lang="en-US" dirty="0">
                <a:solidFill>
                  <a:schemeClr val="accent1">
                    <a:lumMod val="50000"/>
                  </a:schemeClr>
                </a:solidFill>
                <a:latin typeface="Arial" panose="020B0604020202020204" pitchFamily="34" charset="0"/>
                <a:cs typeface="Arial" panose="020B0604020202020204" pitchFamily="34" charset="0"/>
              </a:rPr>
              <a:t>: </a:t>
            </a:r>
            <a:r>
              <a:rPr lang="en-US" err="1">
                <a:solidFill>
                  <a:schemeClr val="accent1">
                    <a:lumMod val="50000"/>
                  </a:schemeClr>
                </a:solidFill>
                <a:latin typeface="Arial" panose="020B0604020202020204" pitchFamily="34" charset="0"/>
                <a:cs typeface="Arial" panose="020B0604020202020204" pitchFamily="34" charset="0"/>
              </a:rPr>
              <a:t>dapat</a:t>
            </a:r>
            <a:r>
              <a:rPr lang="en-US">
                <a:solidFill>
                  <a:schemeClr val="accent1">
                    <a:lumMod val="50000"/>
                  </a:schemeClr>
                </a:solidFill>
                <a:latin typeface="Arial" panose="020B0604020202020204" pitchFamily="34" charset="0"/>
                <a:cs typeface="Arial" panose="020B0604020202020204" pitchFamily="34" charset="0"/>
              </a:rPr>
              <a:t> ditambahkan </a:t>
            </a:r>
            <a:r>
              <a:rPr lang="en-US" dirty="0" err="1">
                <a:solidFill>
                  <a:schemeClr val="accent1">
                    <a:lumMod val="50000"/>
                  </a:schemeClr>
                </a:solidFill>
                <a:latin typeface="Arial" panose="020B0604020202020204" pitchFamily="34" charset="0"/>
                <a:cs typeface="Arial" panose="020B0604020202020204" pitchFamily="34" charset="0"/>
              </a:rPr>
              <a:t>sesuai</a:t>
            </a:r>
            <a:r>
              <a:rPr lang="en-US" dirty="0">
                <a:solidFill>
                  <a:schemeClr val="accent1">
                    <a:lumMod val="50000"/>
                  </a:schemeClr>
                </a:solidFill>
                <a:latin typeface="Arial" panose="020B0604020202020204" pitchFamily="34" charset="0"/>
                <a:cs typeface="Arial" panose="020B0604020202020204" pitchFamily="34" charset="0"/>
              </a:rPr>
              <a:t> </a:t>
            </a:r>
            <a:r>
              <a:rPr lang="en-US" dirty="0" err="1">
                <a:solidFill>
                  <a:schemeClr val="accent1">
                    <a:lumMod val="50000"/>
                  </a:schemeClr>
                </a:solidFill>
                <a:latin typeface="Arial" panose="020B0604020202020204" pitchFamily="34" charset="0"/>
                <a:cs typeface="Arial" panose="020B0604020202020204" pitchFamily="34" charset="0"/>
              </a:rPr>
              <a:t>kebutuhan</a:t>
            </a: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8E22869D-5E54-450E-B641-8EEB5E80F2AF}"/>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59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
                                  </p:iterate>
                                  <p:childTnLst>
                                    <p:set>
                                      <p:cBhvr>
                                        <p:cTn id="6" dur="1" fill="hold">
                                          <p:stCondLst>
                                            <p:cond delay="0"/>
                                          </p:stCondLst>
                                        </p:cTn>
                                        <p:tgtEl>
                                          <p:spTgt spid="63"/>
                                        </p:tgtEl>
                                        <p:attrNameLst>
                                          <p:attrName>style.visibility</p:attrName>
                                        </p:attrNameLst>
                                      </p:cBhvr>
                                      <p:to>
                                        <p:strVal val="visible"/>
                                      </p:to>
                                    </p:set>
                                  </p:childTnLst>
                                </p:cTn>
                              </p:par>
                            </p:childTnLst>
                          </p:cTn>
                        </p:par>
                        <p:par>
                          <p:cTn id="7" fill="hold">
                            <p:stCondLst>
                              <p:cond delay="1121"/>
                            </p:stCondLst>
                            <p:childTnLst>
                              <p:par>
                                <p:cTn id="8" presetID="22" presetClass="entr" presetSubtype="8" fill="hold" nodeType="after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childTnLst>
                          </p:cTn>
                        </p:par>
                        <p:par>
                          <p:cTn id="11" fill="hold">
                            <p:stCondLst>
                              <p:cond delay="1621"/>
                            </p:stCondLst>
                            <p:childTnLst>
                              <p:par>
                                <p:cTn id="12" presetID="22" presetClass="entr" presetSubtype="8" fill="hold" nodeType="after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left)">
                                      <p:cBhvr>
                                        <p:cTn id="14" dur="500"/>
                                        <p:tgtEl>
                                          <p:spTgt spid="57"/>
                                        </p:tgtEl>
                                      </p:cBhvr>
                                    </p:animEffect>
                                  </p:childTnLst>
                                </p:cTn>
                              </p:par>
                            </p:childTnLst>
                          </p:cTn>
                        </p:par>
                        <p:par>
                          <p:cTn id="15" fill="hold">
                            <p:stCondLst>
                              <p:cond delay="2121"/>
                            </p:stCondLst>
                            <p:childTnLst>
                              <p:par>
                                <p:cTn id="16" presetID="22" presetClass="entr" presetSubtype="8" fill="hold"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500"/>
                                        <p:tgtEl>
                                          <p:spTgt spid="60"/>
                                        </p:tgtEl>
                                      </p:cBhvr>
                                    </p:animEffect>
                                  </p:childTnLst>
                                </p:cTn>
                              </p:par>
                            </p:childTnLst>
                          </p:cTn>
                        </p:par>
                        <p:par>
                          <p:cTn id="19" fill="hold">
                            <p:stCondLst>
                              <p:cond delay="2621"/>
                            </p:stCondLst>
                            <p:childTnLst>
                              <p:par>
                                <p:cTn id="20" presetID="22" presetClass="entr" presetSubtype="8" fill="hold"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wipe(left)">
                                      <p:cBhvr>
                                        <p:cTn id="22" dur="500"/>
                                        <p:tgtEl>
                                          <p:spTgt spid="93"/>
                                        </p:tgtEl>
                                      </p:cBhvr>
                                    </p:animEffect>
                                  </p:childTnLst>
                                </p:cTn>
                              </p:par>
                              <p:par>
                                <p:cTn id="23" presetID="2" presetClass="entr" presetSubtype="4" decel="100000" fill="hold" grpId="0" nodeType="withEffect">
                                  <p:stCondLst>
                                    <p:cond delay="0"/>
                                  </p:stCondLst>
                                  <p:iterate type="wd">
                                    <p:tmPct val="10000"/>
                                  </p:iterate>
                                  <p:childTnLst>
                                    <p:set>
                                      <p:cBhvr>
                                        <p:cTn id="24" dur="1" fill="hold">
                                          <p:stCondLst>
                                            <p:cond delay="0"/>
                                          </p:stCondLst>
                                        </p:cTn>
                                        <p:tgtEl>
                                          <p:spTgt spid="96"/>
                                        </p:tgtEl>
                                        <p:attrNameLst>
                                          <p:attrName>style.visibility</p:attrName>
                                        </p:attrNameLst>
                                      </p:cBhvr>
                                      <p:to>
                                        <p:strVal val="visible"/>
                                      </p:to>
                                    </p:set>
                                    <p:anim calcmode="lin" valueType="num">
                                      <p:cBhvr additive="base">
                                        <p:cTn id="25" dur="500" fill="hold"/>
                                        <p:tgtEl>
                                          <p:spTgt spid="96"/>
                                        </p:tgtEl>
                                        <p:attrNameLst>
                                          <p:attrName>ppt_x</p:attrName>
                                        </p:attrNameLst>
                                      </p:cBhvr>
                                      <p:tavLst>
                                        <p:tav tm="0">
                                          <p:val>
                                            <p:strVal val="#ppt_x"/>
                                          </p:val>
                                        </p:tav>
                                        <p:tav tm="100000">
                                          <p:val>
                                            <p:strVal val="#ppt_x"/>
                                          </p:val>
                                        </p:tav>
                                      </p:tavLst>
                                    </p:anim>
                                    <p:anim calcmode="lin" valueType="num">
                                      <p:cBhvr additive="base">
                                        <p:cTn id="26" dur="500" fill="hold"/>
                                        <p:tgtEl>
                                          <p:spTgt spid="96"/>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childTnLst>
                                </p:cTn>
                              </p:par>
                            </p:childTnLst>
                          </p:cTn>
                        </p:par>
                        <p:par>
                          <p:cTn id="30" fill="hold">
                            <p:stCondLst>
                              <p:cond delay="3221"/>
                            </p:stCondLst>
                            <p:childTnLst>
                              <p:par>
                                <p:cTn id="31" presetID="1" presetClass="entr" presetSubtype="0" fill="hold" grpId="0" nodeType="afterEffect">
                                  <p:stCondLst>
                                    <p:cond delay="500"/>
                                  </p:stCondLst>
                                  <p:iterate type="lt">
                                    <p:tmAbs val="20"/>
                                  </p:iterate>
                                  <p:childTnLst>
                                    <p:set>
                                      <p:cBhvr>
                                        <p:cTn id="32" dur="1" fill="hold">
                                          <p:stCondLst>
                                            <p:cond delay="0"/>
                                          </p:stCondLst>
                                        </p:cTn>
                                        <p:tgtEl>
                                          <p:spTgt spid="90"/>
                                        </p:tgtEl>
                                        <p:attrNameLst>
                                          <p:attrName>style.visibility</p:attrName>
                                        </p:attrNameLst>
                                      </p:cBhvr>
                                      <p:to>
                                        <p:strVal val="visible"/>
                                      </p:to>
                                    </p:set>
                                  </p:childTnLst>
                                </p:cTn>
                              </p:par>
                            </p:childTnLst>
                          </p:cTn>
                        </p:par>
                        <p:par>
                          <p:cTn id="33" fill="hold">
                            <p:stCondLst>
                              <p:cond delay="4182"/>
                            </p:stCondLst>
                            <p:childTnLst>
                              <p:par>
                                <p:cTn id="34" presetID="1" presetClass="entr" presetSubtype="0" fill="hold" grpId="0" nodeType="afterEffect">
                                  <p:stCondLst>
                                    <p:cond delay="0"/>
                                  </p:stCondLst>
                                  <p:iterate type="lt">
                                    <p:tmAbs val="20"/>
                                  </p:iterate>
                                  <p:childTnLst>
                                    <p:set>
                                      <p:cBhvr>
                                        <p:cTn id="35" dur="1" fill="hold">
                                          <p:stCondLst>
                                            <p:cond delay="0"/>
                                          </p:stCondLst>
                                        </p:cTn>
                                        <p:tgtEl>
                                          <p:spTgt spid="91"/>
                                        </p:tgtEl>
                                        <p:attrNameLst>
                                          <p:attrName>style.visibility</p:attrName>
                                        </p:attrNameLst>
                                      </p:cBhvr>
                                      <p:to>
                                        <p:strVal val="visible"/>
                                      </p:to>
                                    </p:set>
                                  </p:childTnLst>
                                </p:cTn>
                              </p:par>
                              <p:par>
                                <p:cTn id="36" presetID="22" presetClass="entr" presetSubtype="8" fill="hold" grpId="0" nodeType="withEffect">
                                  <p:stCondLst>
                                    <p:cond delay="1039"/>
                                  </p:stCondLst>
                                  <p:childTnLst>
                                    <p:set>
                                      <p:cBhvr>
                                        <p:cTn id="37" dur="1" fill="hold">
                                          <p:stCondLst>
                                            <p:cond delay="0"/>
                                          </p:stCondLst>
                                        </p:cTn>
                                        <p:tgtEl>
                                          <p:spTgt spid="97"/>
                                        </p:tgtEl>
                                        <p:attrNameLst>
                                          <p:attrName>style.visibility</p:attrName>
                                        </p:attrNameLst>
                                      </p:cBhvr>
                                      <p:to>
                                        <p:strVal val="visible"/>
                                      </p:to>
                                    </p:set>
                                    <p:animEffect transition="in" filter="wipe(left)">
                                      <p:cBhvr>
                                        <p:cTn id="38" dur="400"/>
                                        <p:tgtEl>
                                          <p:spTgt spid="9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fade">
                                      <p:cBhvr>
                                        <p:cTn id="43" dur="500"/>
                                        <p:tgtEl>
                                          <p:spTgt spid="101"/>
                                        </p:tgtEl>
                                      </p:cBhvr>
                                    </p:animEffect>
                                    <p:anim calcmode="lin" valueType="num">
                                      <p:cBhvr>
                                        <p:cTn id="44" dur="500" fill="hold"/>
                                        <p:tgtEl>
                                          <p:spTgt spid="101"/>
                                        </p:tgtEl>
                                        <p:attrNameLst>
                                          <p:attrName>ppt_x</p:attrName>
                                        </p:attrNameLst>
                                      </p:cBhvr>
                                      <p:tavLst>
                                        <p:tav tm="0">
                                          <p:val>
                                            <p:strVal val="#ppt_x"/>
                                          </p:val>
                                        </p:tav>
                                        <p:tav tm="100000">
                                          <p:val>
                                            <p:strVal val="#ppt_x"/>
                                          </p:val>
                                        </p:tav>
                                      </p:tavLst>
                                    </p:anim>
                                    <p:anim calcmode="lin" valueType="num">
                                      <p:cBhvr>
                                        <p:cTn id="45" dur="500" fill="hold"/>
                                        <p:tgtEl>
                                          <p:spTgt spid="10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fade">
                                      <p:cBhvr>
                                        <p:cTn id="48" dur="500"/>
                                        <p:tgtEl>
                                          <p:spTgt spid="102"/>
                                        </p:tgtEl>
                                      </p:cBhvr>
                                    </p:animEffect>
                                    <p:anim calcmode="lin" valueType="num">
                                      <p:cBhvr>
                                        <p:cTn id="49" dur="500" fill="hold"/>
                                        <p:tgtEl>
                                          <p:spTgt spid="102"/>
                                        </p:tgtEl>
                                        <p:attrNameLst>
                                          <p:attrName>ppt_x</p:attrName>
                                        </p:attrNameLst>
                                      </p:cBhvr>
                                      <p:tavLst>
                                        <p:tav tm="0">
                                          <p:val>
                                            <p:strVal val="#ppt_x"/>
                                          </p:val>
                                        </p:tav>
                                        <p:tav tm="100000">
                                          <p:val>
                                            <p:strVal val="#ppt_x"/>
                                          </p:val>
                                        </p:tav>
                                      </p:tavLst>
                                    </p:anim>
                                    <p:anim calcmode="lin" valueType="num">
                                      <p:cBhvr>
                                        <p:cTn id="50" dur="500" fill="hold"/>
                                        <p:tgtEl>
                                          <p:spTgt spid="10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fade">
                                      <p:cBhvr>
                                        <p:cTn id="53" dur="500"/>
                                        <p:tgtEl>
                                          <p:spTgt spid="103"/>
                                        </p:tgtEl>
                                      </p:cBhvr>
                                    </p:animEffect>
                                    <p:anim calcmode="lin" valueType="num">
                                      <p:cBhvr>
                                        <p:cTn id="54" dur="500" fill="hold"/>
                                        <p:tgtEl>
                                          <p:spTgt spid="103"/>
                                        </p:tgtEl>
                                        <p:attrNameLst>
                                          <p:attrName>ppt_x</p:attrName>
                                        </p:attrNameLst>
                                      </p:cBhvr>
                                      <p:tavLst>
                                        <p:tav tm="0">
                                          <p:val>
                                            <p:strVal val="#ppt_x"/>
                                          </p:val>
                                        </p:tav>
                                        <p:tav tm="100000">
                                          <p:val>
                                            <p:strVal val="#ppt_x"/>
                                          </p:val>
                                        </p:tav>
                                      </p:tavLst>
                                    </p:anim>
                                    <p:anim calcmode="lin" valueType="num">
                                      <p:cBhvr>
                                        <p:cTn id="55" dur="500" fill="hold"/>
                                        <p:tgtEl>
                                          <p:spTgt spid="103"/>
                                        </p:tgtEl>
                                        <p:attrNameLst>
                                          <p:attrName>ppt_y</p:attrName>
                                        </p:attrNameLst>
                                      </p:cBhvr>
                                      <p:tavLst>
                                        <p:tav tm="0">
                                          <p:val>
                                            <p:strVal val="#ppt_y+.1"/>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105"/>
                                        </p:tgtEl>
                                        <p:attrNameLst>
                                          <p:attrName>style.visibility</p:attrName>
                                        </p:attrNameLst>
                                      </p:cBhvr>
                                      <p:to>
                                        <p:strVal val="visible"/>
                                      </p:to>
                                    </p:set>
                                    <p:anim calcmode="lin" valueType="num">
                                      <p:cBhvr additive="base">
                                        <p:cTn id="59" dur="500" fill="hold"/>
                                        <p:tgtEl>
                                          <p:spTgt spid="105"/>
                                        </p:tgtEl>
                                        <p:attrNameLst>
                                          <p:attrName>ppt_x</p:attrName>
                                        </p:attrNameLst>
                                      </p:cBhvr>
                                      <p:tavLst>
                                        <p:tav tm="0">
                                          <p:val>
                                            <p:strVal val="#ppt_x"/>
                                          </p:val>
                                        </p:tav>
                                        <p:tav tm="100000">
                                          <p:val>
                                            <p:strVal val="#ppt_x"/>
                                          </p:val>
                                        </p:tav>
                                      </p:tavLst>
                                    </p:anim>
                                    <p:anim calcmode="lin" valueType="num">
                                      <p:cBhvr additive="base">
                                        <p:cTn id="60" dur="500" fill="hold"/>
                                        <p:tgtEl>
                                          <p:spTgt spid="10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additive="base">
                                        <p:cTn id="63" dur="500" fill="hold"/>
                                        <p:tgtEl>
                                          <p:spTgt spid="104"/>
                                        </p:tgtEl>
                                        <p:attrNameLst>
                                          <p:attrName>ppt_x</p:attrName>
                                        </p:attrNameLst>
                                      </p:cBhvr>
                                      <p:tavLst>
                                        <p:tav tm="0">
                                          <p:val>
                                            <p:strVal val="#ppt_x"/>
                                          </p:val>
                                        </p:tav>
                                        <p:tav tm="100000">
                                          <p:val>
                                            <p:strVal val="#ppt_x"/>
                                          </p:val>
                                        </p:tav>
                                      </p:tavLst>
                                    </p:anim>
                                    <p:anim calcmode="lin" valueType="num">
                                      <p:cBhvr additive="base">
                                        <p:cTn id="6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90" grpId="0"/>
      <p:bldP spid="91" grpId="0"/>
      <p:bldP spid="96" grpId="0"/>
      <p:bldP spid="97" grpId="0"/>
      <p:bldP spid="101" grpId="0" animBg="1"/>
      <p:bldP spid="102" grpId="0" animBg="1"/>
      <p:bldP spid="103" grpId="0" animBg="1"/>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1D72-6FCE-4F1B-95D8-A680D43B16E8}"/>
              </a:ext>
            </a:extLst>
          </p:cNvPr>
          <p:cNvSpPr>
            <a:spLocks noGrp="1"/>
          </p:cNvSpPr>
          <p:nvPr>
            <p:ph type="title"/>
          </p:nvPr>
        </p:nvSpPr>
        <p:spPr/>
        <p:txBody>
          <a:bodyPr/>
          <a:lstStyle/>
          <a:p>
            <a:r>
              <a:rPr lang="en-US"/>
              <a:t>4</a:t>
            </a:r>
            <a:endParaRPr lang="id-ID"/>
          </a:p>
        </p:txBody>
      </p:sp>
      <p:sp>
        <p:nvSpPr>
          <p:cNvPr id="3" name="Text Placeholder 2">
            <a:extLst>
              <a:ext uri="{FF2B5EF4-FFF2-40B4-BE49-F238E27FC236}">
                <a16:creationId xmlns:a16="http://schemas.microsoft.com/office/drawing/2014/main" id="{85B02079-5954-4C04-86CE-539C9EE59EAF}"/>
              </a:ext>
            </a:extLst>
          </p:cNvPr>
          <p:cNvSpPr>
            <a:spLocks noGrp="1"/>
          </p:cNvSpPr>
          <p:nvPr>
            <p:ph type="body" sz="quarter" idx="11"/>
          </p:nvPr>
        </p:nvSpPr>
        <p:spPr/>
        <p:txBody>
          <a:bodyPr>
            <a:normAutofit lnSpcReduction="10000"/>
          </a:bodyPr>
          <a:lstStyle/>
          <a:p>
            <a:r>
              <a:rPr lang="en-US"/>
              <a:t>Apa keluaran dari potongan kode program di bawah jika argumen berisi “anak mama”?</a:t>
            </a:r>
            <a:endParaRPr lang="id-ID"/>
          </a:p>
        </p:txBody>
      </p:sp>
      <p:sp>
        <p:nvSpPr>
          <p:cNvPr id="4" name="Text Placeholder 3">
            <a:extLst>
              <a:ext uri="{FF2B5EF4-FFF2-40B4-BE49-F238E27FC236}">
                <a16:creationId xmlns:a16="http://schemas.microsoft.com/office/drawing/2014/main" id="{EC82E1C3-8207-04FD-A173-FEC852DD6011}"/>
              </a:ext>
            </a:extLst>
          </p:cNvPr>
          <p:cNvSpPr>
            <a:spLocks noGrp="1"/>
          </p:cNvSpPr>
          <p:nvPr>
            <p:ph type="body" sz="quarter" idx="12"/>
          </p:nvPr>
        </p:nvSpPr>
        <p:spPr/>
        <p:txBody>
          <a:bodyPr/>
          <a:lstStyle/>
          <a:p>
            <a:r>
              <a:rPr lang="id-ID"/>
              <a:t>public class Question{</a:t>
            </a:r>
          </a:p>
          <a:p>
            <a:r>
              <a:rPr lang="id-ID"/>
              <a:t>	public static void main(String[] args){</a:t>
            </a:r>
          </a:p>
          <a:p>
            <a:r>
              <a:rPr lang="id-ID"/>
              <a:t>		System.out.print(args[0] + "ini pintar, " + "kata" + args[1]);</a:t>
            </a:r>
          </a:p>
          <a:p>
            <a:r>
              <a:rPr lang="id-ID"/>
              <a:t>	}</a:t>
            </a:r>
          </a:p>
          <a:p>
            <a:r>
              <a:rPr lang="id-ID"/>
              <a:t>}</a:t>
            </a:r>
          </a:p>
        </p:txBody>
      </p:sp>
      <p:sp>
        <p:nvSpPr>
          <p:cNvPr id="5" name="Oval 4">
            <a:extLst>
              <a:ext uri="{FF2B5EF4-FFF2-40B4-BE49-F238E27FC236}">
                <a16:creationId xmlns:a16="http://schemas.microsoft.com/office/drawing/2014/main" id="{CB13607F-75AC-43E8-BC8C-AB78C139CFDE}"/>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903273"/>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1286"/>
      </p:ext>
    </p:extLst>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04DC-18C3-4064-A7C0-FCFBD79C7D4C}"/>
              </a:ext>
            </a:extLst>
          </p:cNvPr>
          <p:cNvSpPr>
            <a:spLocks noGrp="1"/>
          </p:cNvSpPr>
          <p:nvPr>
            <p:ph type="title"/>
          </p:nvPr>
        </p:nvSpPr>
        <p:spPr/>
        <p:txBody>
          <a:bodyPr/>
          <a:lstStyle/>
          <a:p>
            <a:r>
              <a:rPr lang="en-US"/>
              <a:t>Konvensi </a:t>
            </a:r>
            <a:r>
              <a:rPr lang="en-US" i="1"/>
              <a:t>Identifier</a:t>
            </a:r>
          </a:p>
        </p:txBody>
      </p:sp>
      <p:sp>
        <p:nvSpPr>
          <p:cNvPr id="3" name="Text Placeholder 2">
            <a:extLst>
              <a:ext uri="{FF2B5EF4-FFF2-40B4-BE49-F238E27FC236}">
                <a16:creationId xmlns:a16="http://schemas.microsoft.com/office/drawing/2014/main" id="{39509A03-3035-4FF6-AF5A-CA0CC0417F28}"/>
              </a:ext>
            </a:extLst>
          </p:cNvPr>
          <p:cNvSpPr>
            <a:spLocks noGrp="1"/>
          </p:cNvSpPr>
          <p:nvPr>
            <p:ph type="body" sz="quarter" idx="10"/>
          </p:nvPr>
        </p:nvSpPr>
        <p:spPr>
          <a:xfrm>
            <a:off x="1411435" y="4964008"/>
            <a:ext cx="9147455" cy="845666"/>
          </a:xfrm>
        </p:spPr>
        <p:txBody>
          <a:bodyPr>
            <a:normAutofit/>
          </a:bodyPr>
          <a:lstStyle/>
          <a:p>
            <a:pPr marL="0" indent="0" algn="ctr">
              <a:buNone/>
            </a:pPr>
            <a:r>
              <a:rPr lang="en-US" sz="1800" dirty="0" err="1">
                <a:solidFill>
                  <a:schemeClr val="accent2">
                    <a:lumMod val="75000"/>
                  </a:schemeClr>
                </a:solidFill>
              </a:rPr>
              <a:t>Jangan</a:t>
            </a:r>
            <a:r>
              <a:rPr lang="en-US" sz="1800" dirty="0">
                <a:solidFill>
                  <a:schemeClr val="accent2">
                    <a:lumMod val="75000"/>
                  </a:schemeClr>
                </a:solidFill>
              </a:rPr>
              <a:t> </a:t>
            </a:r>
            <a:r>
              <a:rPr lang="en-US" sz="1800" dirty="0" err="1">
                <a:solidFill>
                  <a:schemeClr val="accent2">
                    <a:lumMod val="75000"/>
                  </a:schemeClr>
                </a:solidFill>
              </a:rPr>
              <a:t>menggunakan</a:t>
            </a:r>
            <a:r>
              <a:rPr lang="en-US" sz="1800" dirty="0"/>
              <a:t> </a:t>
            </a:r>
            <a:r>
              <a:rPr lang="en-US" sz="1800" dirty="0" err="1"/>
              <a:t>simbol</a:t>
            </a:r>
            <a:r>
              <a:rPr lang="en-US" sz="1800" dirty="0"/>
              <a:t> </a:t>
            </a:r>
            <a:r>
              <a:rPr lang="en-US" sz="1800" dirty="0">
                <a:solidFill>
                  <a:schemeClr val="accent2">
                    <a:lumMod val="75000"/>
                  </a:schemeClr>
                </a:solidFill>
              </a:rPr>
              <a:t>$</a:t>
            </a:r>
            <a:r>
              <a:rPr lang="en-US" sz="1800" dirty="0"/>
              <a:t> pada </a:t>
            </a:r>
            <a:r>
              <a:rPr lang="en-US" sz="1800" i="1" dirty="0"/>
              <a:t>identifier</a:t>
            </a:r>
            <a:r>
              <a:rPr lang="en-US" sz="1800" dirty="0"/>
              <a:t> </a:t>
            </a:r>
            <a:r>
              <a:rPr lang="en-US" sz="1800" dirty="0" err="1"/>
              <a:t>karena</a:t>
            </a:r>
            <a:r>
              <a:rPr lang="en-US" sz="1800" dirty="0"/>
              <a:t> </a:t>
            </a:r>
            <a:r>
              <a:rPr lang="en-US" sz="1800" dirty="0" err="1"/>
              <a:t>simbol</a:t>
            </a:r>
            <a:r>
              <a:rPr lang="en-US" sz="1800" dirty="0"/>
              <a:t> </a:t>
            </a:r>
            <a:r>
              <a:rPr lang="en-US" sz="1800" dirty="0" err="1"/>
              <a:t>tersebut</a:t>
            </a:r>
            <a:r>
              <a:rPr lang="en-US" sz="1800" dirty="0"/>
              <a:t> </a:t>
            </a:r>
            <a:r>
              <a:rPr lang="en-US" sz="1800" dirty="0" err="1"/>
              <a:t>dipakai</a:t>
            </a:r>
            <a:r>
              <a:rPr lang="en-US" sz="1800" dirty="0"/>
              <a:t> </a:t>
            </a:r>
            <a:r>
              <a:rPr lang="en-US" sz="1800" dirty="0" err="1"/>
              <a:t>untuk</a:t>
            </a:r>
            <a:r>
              <a:rPr lang="en-US" sz="1800" dirty="0"/>
              <a:t> </a:t>
            </a:r>
            <a:r>
              <a:rPr lang="en-US" sz="1800" dirty="0" err="1"/>
              <a:t>penamaan</a:t>
            </a:r>
            <a:r>
              <a:rPr lang="en-US" sz="1800" dirty="0"/>
              <a:t> </a:t>
            </a:r>
            <a:r>
              <a:rPr lang="en-US" sz="1800" dirty="0" err="1"/>
              <a:t>otomatis</a:t>
            </a:r>
            <a:r>
              <a:rPr lang="en-US" sz="1800" dirty="0"/>
              <a:t> oleh </a:t>
            </a:r>
            <a:r>
              <a:rPr lang="en-US" sz="1800" dirty="0" err="1"/>
              <a:t>perangkat</a:t>
            </a:r>
            <a:r>
              <a:rPr lang="en-US" sz="1800" dirty="0"/>
              <a:t> </a:t>
            </a:r>
            <a:r>
              <a:rPr lang="en-US" sz="1800" dirty="0" err="1"/>
              <a:t>lunak</a:t>
            </a:r>
            <a:r>
              <a:rPr lang="en-US" sz="1800" dirty="0"/>
              <a:t> </a:t>
            </a:r>
            <a:r>
              <a:rPr lang="en-US" sz="1800" err="1"/>
              <a:t>pembantu</a:t>
            </a:r>
            <a:r>
              <a:rPr lang="en-US" sz="1800"/>
              <a:t> (</a:t>
            </a:r>
            <a:r>
              <a:rPr lang="en-US" sz="1800" dirty="0"/>
              <a:t>i.e., </a:t>
            </a:r>
            <a:r>
              <a:rPr lang="en-US" sz="1800" i="1" dirty="0"/>
              <a:t>tools</a:t>
            </a:r>
            <a:r>
              <a:rPr lang="en-US" sz="1800" dirty="0"/>
              <a:t>)</a:t>
            </a:r>
          </a:p>
        </p:txBody>
      </p:sp>
      <p:sp>
        <p:nvSpPr>
          <p:cNvPr id="4" name="Rounded Rectangle 52">
            <a:extLst>
              <a:ext uri="{FF2B5EF4-FFF2-40B4-BE49-F238E27FC236}">
                <a16:creationId xmlns:a16="http://schemas.microsoft.com/office/drawing/2014/main" id="{90BA91E1-6D9E-4D19-8B80-815E1FB8C4C9}"/>
              </a:ext>
            </a:extLst>
          </p:cNvPr>
          <p:cNvSpPr/>
          <p:nvPr/>
        </p:nvSpPr>
        <p:spPr>
          <a:xfrm>
            <a:off x="1362273" y="1556230"/>
            <a:ext cx="6096733" cy="2326351"/>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2647"/>
              </a:solidFill>
            </a:endParaRPr>
          </a:p>
        </p:txBody>
      </p:sp>
      <p:grpSp>
        <p:nvGrpSpPr>
          <p:cNvPr id="5" name="グループ化 37">
            <a:extLst>
              <a:ext uri="{FF2B5EF4-FFF2-40B4-BE49-F238E27FC236}">
                <a16:creationId xmlns:a16="http://schemas.microsoft.com/office/drawing/2014/main" id="{8E2E57AF-53E1-4B72-802F-E590DDC6E812}"/>
              </a:ext>
            </a:extLst>
          </p:cNvPr>
          <p:cNvGrpSpPr/>
          <p:nvPr/>
        </p:nvGrpSpPr>
        <p:grpSpPr>
          <a:xfrm>
            <a:off x="1362275" y="1282009"/>
            <a:ext cx="6096731" cy="317704"/>
            <a:chOff x="4888773" y="2065794"/>
            <a:chExt cx="8534400" cy="487140"/>
          </a:xfrm>
        </p:grpSpPr>
        <p:sp>
          <p:nvSpPr>
            <p:cNvPr id="6" name="角丸四角形 7">
              <a:extLst>
                <a:ext uri="{FF2B5EF4-FFF2-40B4-BE49-F238E27FC236}">
                  <a16:creationId xmlns:a16="http://schemas.microsoft.com/office/drawing/2014/main" id="{F0E467AF-22FD-44DD-90BA-637674DE74DD}"/>
                </a:ext>
              </a:extLst>
            </p:cNvPr>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7" name="正方形/長方形 27">
              <a:extLst>
                <a:ext uri="{FF2B5EF4-FFF2-40B4-BE49-F238E27FC236}">
                  <a16:creationId xmlns:a16="http://schemas.microsoft.com/office/drawing/2014/main" id="{7AF2E7F5-71E0-4892-81FE-BB1A4D68A697}"/>
                </a:ext>
              </a:extLst>
            </p:cNvPr>
            <p:cNvSpPr/>
            <p:nvPr userDrawn="1"/>
          </p:nvSpPr>
          <p:spPr>
            <a:xfrm>
              <a:off x="4888773" y="2489434"/>
              <a:ext cx="8534400" cy="63500"/>
            </a:xfrm>
            <a:prstGeom prst="rect">
              <a:avLst/>
            </a:prstGeom>
            <a:solidFill>
              <a:schemeClr val="bg1">
                <a:lumMod val="6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nvGrpSpPr>
            <p:cNvPr id="8" name="グループ化 28">
              <a:extLst>
                <a:ext uri="{FF2B5EF4-FFF2-40B4-BE49-F238E27FC236}">
                  <a16:creationId xmlns:a16="http://schemas.microsoft.com/office/drawing/2014/main" id="{D10E8E8A-C9FE-41D8-AF60-992EFCEE47DF}"/>
                </a:ext>
              </a:extLst>
            </p:cNvPr>
            <p:cNvGrpSpPr/>
            <p:nvPr userDrawn="1"/>
          </p:nvGrpSpPr>
          <p:grpSpPr>
            <a:xfrm>
              <a:off x="5071109" y="2204589"/>
              <a:ext cx="542925" cy="142875"/>
              <a:chOff x="2524125" y="1614487"/>
              <a:chExt cx="542925" cy="142875"/>
            </a:xfrm>
          </p:grpSpPr>
          <p:sp>
            <p:nvSpPr>
              <p:cNvPr id="13" name="円/楕円 29">
                <a:extLst>
                  <a:ext uri="{FF2B5EF4-FFF2-40B4-BE49-F238E27FC236}">
                    <a16:creationId xmlns:a16="http://schemas.microsoft.com/office/drawing/2014/main" id="{00A299BD-0E80-411F-91DC-C2E5F14CE15C}"/>
                  </a:ext>
                </a:extLst>
              </p:cNvPr>
              <p:cNvSpPr/>
              <p:nvPr userDrawn="1"/>
            </p:nvSpPr>
            <p:spPr>
              <a:xfrm>
                <a:off x="2524125" y="1614487"/>
                <a:ext cx="142875" cy="142875"/>
              </a:xfrm>
              <a:prstGeom prst="ellipse">
                <a:avLst/>
              </a:prstGeom>
              <a:solidFill>
                <a:srgbClr val="FD497C"/>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14" name="円/楕円 30">
                <a:extLst>
                  <a:ext uri="{FF2B5EF4-FFF2-40B4-BE49-F238E27FC236}">
                    <a16:creationId xmlns:a16="http://schemas.microsoft.com/office/drawing/2014/main" id="{313A7DA2-8E76-4349-A201-16CACF600737}"/>
                  </a:ext>
                </a:extLst>
              </p:cNvPr>
              <p:cNvSpPr/>
              <p:nvPr userDrawn="1"/>
            </p:nvSpPr>
            <p:spPr>
              <a:xfrm>
                <a:off x="2724150" y="1614487"/>
                <a:ext cx="142875" cy="142875"/>
              </a:xfrm>
              <a:prstGeom prst="ellipse">
                <a:avLst/>
              </a:prstGeom>
              <a:solidFill>
                <a:srgbClr val="87C32F"/>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15" name="円/楕円 31">
                <a:extLst>
                  <a:ext uri="{FF2B5EF4-FFF2-40B4-BE49-F238E27FC236}">
                    <a16:creationId xmlns:a16="http://schemas.microsoft.com/office/drawing/2014/main" id="{17FA6577-52BC-4F03-AED7-292929CB10BD}"/>
                  </a:ext>
                </a:extLst>
              </p:cNvPr>
              <p:cNvSpPr/>
              <p:nvPr userDrawn="1"/>
            </p:nvSpPr>
            <p:spPr>
              <a:xfrm>
                <a:off x="2924175" y="1614487"/>
                <a:ext cx="142875" cy="142875"/>
              </a:xfrm>
              <a:prstGeom prst="ellipse">
                <a:avLst/>
              </a:prstGeom>
              <a:solidFill>
                <a:srgbClr val="00ACE2"/>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grpSp>
          <p:nvGrpSpPr>
            <p:cNvPr id="9" name="グループ化 32">
              <a:extLst>
                <a:ext uri="{FF2B5EF4-FFF2-40B4-BE49-F238E27FC236}">
                  <a16:creationId xmlns:a16="http://schemas.microsoft.com/office/drawing/2014/main" id="{EF16F934-2EF1-4F88-87C8-CE14141EB0A1}"/>
                </a:ext>
              </a:extLst>
            </p:cNvPr>
            <p:cNvGrpSpPr/>
            <p:nvPr userDrawn="1"/>
          </p:nvGrpSpPr>
          <p:grpSpPr>
            <a:xfrm>
              <a:off x="13043533" y="2180776"/>
              <a:ext cx="200026" cy="190500"/>
              <a:chOff x="7781924" y="1704975"/>
              <a:chExt cx="200026" cy="190500"/>
            </a:xfrm>
            <a:solidFill>
              <a:srgbClr val="1C1C1C">
                <a:lumMod val="50000"/>
                <a:lumOff val="50000"/>
              </a:srgbClr>
            </a:solidFill>
          </p:grpSpPr>
          <p:sp>
            <p:nvSpPr>
              <p:cNvPr id="10" name="正方形/長方形 33">
                <a:extLst>
                  <a:ext uri="{FF2B5EF4-FFF2-40B4-BE49-F238E27FC236}">
                    <a16:creationId xmlns:a16="http://schemas.microsoft.com/office/drawing/2014/main" id="{2677AEC7-E48A-4C74-9B23-9F8022E8FA92}"/>
                  </a:ext>
                </a:extLst>
              </p:cNvPr>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11" name="正方形/長方形 34">
                <a:extLst>
                  <a:ext uri="{FF2B5EF4-FFF2-40B4-BE49-F238E27FC236}">
                    <a16:creationId xmlns:a16="http://schemas.microsoft.com/office/drawing/2014/main" id="{05F396A4-8E00-491A-B3CE-6D40F4F78DC2}"/>
                  </a:ext>
                </a:extLst>
              </p:cNvPr>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12" name="正方形/長方形 35">
                <a:extLst>
                  <a:ext uri="{FF2B5EF4-FFF2-40B4-BE49-F238E27FC236}">
                    <a16:creationId xmlns:a16="http://schemas.microsoft.com/office/drawing/2014/main" id="{371D1EB8-CE19-4112-A5C2-6BA7976A6A6D}"/>
                  </a:ext>
                </a:extLst>
              </p:cNvPr>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grpSp>
      <p:sp>
        <p:nvSpPr>
          <p:cNvPr id="16" name="Rectangle 15">
            <a:extLst>
              <a:ext uri="{FF2B5EF4-FFF2-40B4-BE49-F238E27FC236}">
                <a16:creationId xmlns:a16="http://schemas.microsoft.com/office/drawing/2014/main" id="{9864E674-F87E-4F68-A4DF-E60F973A6C24}"/>
              </a:ext>
            </a:extLst>
          </p:cNvPr>
          <p:cNvSpPr/>
          <p:nvPr/>
        </p:nvSpPr>
        <p:spPr>
          <a:xfrm>
            <a:off x="3357626" y="1265231"/>
            <a:ext cx="1675459" cy="307777"/>
          </a:xfrm>
          <a:prstGeom prst="rect">
            <a:avLst/>
          </a:prstGeom>
        </p:spPr>
        <p:txBody>
          <a:bodyPr wrap="none">
            <a:spAutoFit/>
          </a:bodyPr>
          <a:lstStyle/>
          <a:p>
            <a:pPr algn="ctr"/>
            <a:r>
              <a:rPr lang="en-US" sz="1400" dirty="0">
                <a:solidFill>
                  <a:schemeClr val="bg1"/>
                </a:solidFill>
                <a:latin typeface="Consolas" panose="020B0609020204030204" pitchFamily="49" charset="0"/>
                <a:cs typeface="Arial" panose="020B0604020202020204" pitchFamily="34" charset="0"/>
              </a:rPr>
              <a:t>HelloWorld.java</a:t>
            </a:r>
          </a:p>
        </p:txBody>
      </p:sp>
      <p:sp>
        <p:nvSpPr>
          <p:cNvPr id="19" name="Rectangle 18">
            <a:extLst>
              <a:ext uri="{FF2B5EF4-FFF2-40B4-BE49-F238E27FC236}">
                <a16:creationId xmlns:a16="http://schemas.microsoft.com/office/drawing/2014/main" id="{AB23DA7B-7BEC-45E2-8AE2-FA189555C50A}"/>
              </a:ext>
            </a:extLst>
          </p:cNvPr>
          <p:cNvSpPr/>
          <p:nvPr/>
        </p:nvSpPr>
        <p:spPr>
          <a:xfrm>
            <a:off x="1621265" y="1520719"/>
            <a:ext cx="5837740" cy="2229200"/>
          </a:xfrm>
          <a:prstGeom prst="rect">
            <a:avLst/>
          </a:prstGeom>
          <a:ln>
            <a:noFill/>
          </a:ln>
        </p:spPr>
        <p:txBody>
          <a:bodyPr wrap="square">
            <a:spAutoFit/>
          </a:bodyPr>
          <a:lstStyle/>
          <a:p>
            <a:pPr defTabSz="540000">
              <a:lnSpc>
                <a:spcPct val="200000"/>
              </a:lnSpc>
              <a:tabLst>
                <a:tab pos="338138" algn="l"/>
                <a:tab pos="688975" algn="l"/>
                <a:tab pos="1027113" algn="l"/>
              </a:tabLst>
            </a:pPr>
            <a:r>
              <a:rPr lang="en-US" b="1" dirty="0">
                <a:solidFill>
                  <a:srgbClr val="FE2470"/>
                </a:solidFill>
                <a:latin typeface="Consolas" panose="020B0609020204030204" pitchFamily="49" charset="0"/>
              </a:rPr>
              <a:t>public</a:t>
            </a:r>
            <a:r>
              <a:rPr lang="en-US" b="1" dirty="0">
                <a:solidFill>
                  <a:srgbClr val="8E538C"/>
                </a:solidFill>
                <a:latin typeface="Consolas" panose="020B0609020204030204" pitchFamily="49" charset="0"/>
              </a:rPr>
              <a:t> </a:t>
            </a:r>
            <a:r>
              <a:rPr lang="en-US" b="1" dirty="0">
                <a:solidFill>
                  <a:srgbClr val="6AD8E2"/>
                </a:solidFill>
                <a:latin typeface="Consolas" panose="020B0609020204030204" pitchFamily="49" charset="0"/>
              </a:rPr>
              <a:t>class</a:t>
            </a:r>
            <a:r>
              <a:rPr lang="en-US" b="1" dirty="0">
                <a:solidFill>
                  <a:srgbClr val="8E538C"/>
                </a:solidFill>
                <a:latin typeface="Consolas" panose="020B0609020204030204" pitchFamily="49" charset="0"/>
              </a:rPr>
              <a:t> </a:t>
            </a:r>
            <a:r>
              <a:rPr lang="en-US" b="1" dirty="0">
                <a:solidFill>
                  <a:srgbClr val="A5E02A"/>
                </a:solidFill>
                <a:latin typeface="Consolas" panose="020B0609020204030204" pitchFamily="49" charset="0"/>
              </a:rPr>
              <a:t>HelloWorld </a:t>
            </a:r>
            <a:r>
              <a:rPr lang="en-US" b="1" dirty="0">
                <a:solidFill>
                  <a:schemeClr val="bg1"/>
                </a:solidFill>
                <a:latin typeface="Consolas" panose="020B0609020204030204" pitchFamily="49" charset="0"/>
              </a:rPr>
              <a:t>{</a:t>
            </a:r>
          </a:p>
          <a:p>
            <a:pPr defTabSz="540000">
              <a:lnSpc>
                <a:spcPct val="200000"/>
              </a:lnSpc>
              <a:tabLst>
                <a:tab pos="338138" algn="l"/>
                <a:tab pos="688975" algn="l"/>
                <a:tab pos="1027113" algn="l"/>
              </a:tabLst>
            </a:pPr>
            <a:r>
              <a:rPr lang="en-US" b="1" dirty="0">
                <a:solidFill>
                  <a:srgbClr val="FE2470"/>
                </a:solidFill>
                <a:latin typeface="Consolas" panose="020B0609020204030204" pitchFamily="49" charset="0"/>
              </a:rPr>
              <a:t>	public static </a:t>
            </a:r>
            <a:r>
              <a:rPr lang="en-US" b="1" dirty="0">
                <a:solidFill>
                  <a:srgbClr val="6AD8E2"/>
                </a:solidFill>
                <a:latin typeface="Consolas" panose="020B0609020204030204" pitchFamily="49" charset="0"/>
              </a:rPr>
              <a:t>void</a:t>
            </a:r>
            <a:r>
              <a:rPr lang="en-US" b="1" dirty="0">
                <a:latin typeface="Consolas" panose="020B0609020204030204" pitchFamily="49" charset="0"/>
              </a:rPr>
              <a:t> </a:t>
            </a:r>
            <a:r>
              <a:rPr lang="en-US" b="1" dirty="0">
                <a:solidFill>
                  <a:srgbClr val="A5E02A"/>
                </a:solidFill>
                <a:latin typeface="Consolas" panose="020B0609020204030204" pitchFamily="49" charset="0"/>
              </a:rPr>
              <a:t>main</a:t>
            </a:r>
            <a:r>
              <a:rPr lang="en-US" b="1" dirty="0">
                <a:solidFill>
                  <a:schemeClr val="bg1"/>
                </a:solidFill>
                <a:latin typeface="Consolas" panose="020B0609020204030204" pitchFamily="49" charset="0"/>
              </a:rPr>
              <a:t>(</a:t>
            </a:r>
            <a:r>
              <a:rPr lang="en-US" b="1" dirty="0">
                <a:solidFill>
                  <a:srgbClr val="6AD8E2"/>
                </a:solidFill>
                <a:latin typeface="Consolas" panose="020B0609020204030204" pitchFamily="49" charset="0"/>
              </a:rPr>
              <a:t>String</a:t>
            </a:r>
            <a:r>
              <a:rPr lang="en-US" b="1" dirty="0">
                <a:solidFill>
                  <a:srgbClr val="FE2470"/>
                </a:solidFill>
                <a:latin typeface="Consolas" panose="020B0609020204030204" pitchFamily="49" charset="0"/>
              </a:rPr>
              <a:t>[]</a:t>
            </a:r>
            <a:r>
              <a:rPr lang="en-US" b="1" dirty="0">
                <a:latin typeface="Consolas" panose="020B0609020204030204" pitchFamily="49" charset="0"/>
              </a:rPr>
              <a:t> </a:t>
            </a:r>
            <a:r>
              <a:rPr lang="en-US" b="1" dirty="0" err="1">
                <a:solidFill>
                  <a:srgbClr val="FF9A22"/>
                </a:solidFill>
                <a:latin typeface="Consolas" panose="020B0609020204030204" pitchFamily="49" charset="0"/>
              </a:rPr>
              <a:t>args</a:t>
            </a:r>
            <a:r>
              <a:rPr lang="en-US" b="1" dirty="0">
                <a:solidFill>
                  <a:schemeClr val="bg1"/>
                </a:solidFill>
                <a:latin typeface="Consolas" panose="020B0609020204030204" pitchFamily="49" charset="0"/>
              </a:rPr>
              <a:t>)</a:t>
            </a:r>
            <a:r>
              <a:rPr lang="id-ID" b="1" dirty="0">
                <a:solidFill>
                  <a:schemeClr val="bg1"/>
                </a:solidFill>
                <a:latin typeface="Consolas" panose="020B0609020204030204" pitchFamily="49" charset="0"/>
              </a:rPr>
              <a:t>{</a:t>
            </a:r>
            <a:endParaRPr lang="en-US" b="1" dirty="0">
              <a:solidFill>
                <a:schemeClr val="bg1"/>
              </a:solidFill>
              <a:latin typeface="Consolas" panose="020B0609020204030204" pitchFamily="49" charset="0"/>
            </a:endParaRPr>
          </a:p>
          <a:p>
            <a:pPr defTabSz="540000">
              <a:lnSpc>
                <a:spcPct val="200000"/>
              </a:lnSpc>
              <a:tabLst>
                <a:tab pos="338138" algn="l"/>
                <a:tab pos="688975" algn="l"/>
                <a:tab pos="1027113" algn="l"/>
              </a:tabLst>
            </a:pPr>
            <a:r>
              <a:rPr lang="en-US" b="1" dirty="0">
                <a:solidFill>
                  <a:schemeClr val="bg1"/>
                </a:solidFill>
                <a:latin typeface="Consolas" panose="020B0609020204030204" pitchFamily="49" charset="0"/>
              </a:rPr>
              <a:t>	</a:t>
            </a:r>
            <a:r>
              <a:rPr lang="id-ID" b="1" dirty="0">
                <a:solidFill>
                  <a:schemeClr val="bg1"/>
                </a:solidFill>
                <a:latin typeface="Consolas" panose="020B0609020204030204" pitchFamily="49" charset="0"/>
              </a:rPr>
              <a:t>}</a:t>
            </a:r>
            <a:endParaRPr lang="en-US" b="1" dirty="0">
              <a:solidFill>
                <a:schemeClr val="bg1"/>
              </a:solidFill>
              <a:latin typeface="Consolas" panose="020B0609020204030204" pitchFamily="49" charset="0"/>
            </a:endParaRPr>
          </a:p>
          <a:p>
            <a:pPr defTabSz="540000">
              <a:lnSpc>
                <a:spcPct val="200000"/>
              </a:lnSpc>
              <a:tabLst>
                <a:tab pos="338138" algn="l"/>
                <a:tab pos="688975" algn="l"/>
                <a:tab pos="1027113" algn="l"/>
              </a:tabLst>
            </a:pPr>
            <a:r>
              <a:rPr lang="id-ID" b="1" dirty="0">
                <a:solidFill>
                  <a:schemeClr val="bg1"/>
                </a:solidFill>
                <a:latin typeface="Consolas" panose="020B0609020204030204" pitchFamily="49" charset="0"/>
              </a:rPr>
              <a:t>}</a:t>
            </a:r>
            <a:endParaRPr lang="en-US" b="1" dirty="0">
              <a:solidFill>
                <a:schemeClr val="bg1"/>
              </a:solidFill>
              <a:latin typeface="Consolas" panose="020B0609020204030204" pitchFamily="49" charset="0"/>
            </a:endParaRPr>
          </a:p>
        </p:txBody>
      </p:sp>
      <p:grpSp>
        <p:nvGrpSpPr>
          <p:cNvPr id="20" name="Group 19">
            <a:extLst>
              <a:ext uri="{FF2B5EF4-FFF2-40B4-BE49-F238E27FC236}">
                <a16:creationId xmlns:a16="http://schemas.microsoft.com/office/drawing/2014/main" id="{52C4B957-9A79-448F-8BBB-5D5935B0F07E}"/>
              </a:ext>
            </a:extLst>
          </p:cNvPr>
          <p:cNvGrpSpPr/>
          <p:nvPr/>
        </p:nvGrpSpPr>
        <p:grpSpPr>
          <a:xfrm>
            <a:off x="4193005" y="2041088"/>
            <a:ext cx="3707999" cy="194906"/>
            <a:chOff x="518849" y="4621989"/>
            <a:chExt cx="1787233" cy="836704"/>
          </a:xfrm>
        </p:grpSpPr>
        <p:cxnSp>
          <p:nvCxnSpPr>
            <p:cNvPr id="21" name="Straight Connector 20">
              <a:extLst>
                <a:ext uri="{FF2B5EF4-FFF2-40B4-BE49-F238E27FC236}">
                  <a16:creationId xmlns:a16="http://schemas.microsoft.com/office/drawing/2014/main" id="{1A458F61-051A-422D-ABDB-F89EDEAE0315}"/>
                </a:ext>
              </a:extLst>
            </p:cNvPr>
            <p:cNvCxnSpPr/>
            <p:nvPr/>
          </p:nvCxnSpPr>
          <p:spPr>
            <a:xfrm rot="5400000">
              <a:off x="110291" y="5040341"/>
              <a:ext cx="836704" cy="0"/>
            </a:xfrm>
            <a:prstGeom prst="line">
              <a:avLst/>
            </a:prstGeom>
            <a:ln w="76200">
              <a:solidFill>
                <a:srgbClr val="00BCB8"/>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1333353-9CCC-479B-9B22-C13A984C7105}"/>
                </a:ext>
              </a:extLst>
            </p:cNvPr>
            <p:cNvCxnSpPr/>
            <p:nvPr/>
          </p:nvCxnSpPr>
          <p:spPr>
            <a:xfrm>
              <a:off x="518849" y="5309726"/>
              <a:ext cx="1787233" cy="29024"/>
            </a:xfrm>
            <a:prstGeom prst="straightConnector1">
              <a:avLst/>
            </a:prstGeom>
            <a:ln w="76200">
              <a:solidFill>
                <a:srgbClr val="00BCB8"/>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 Placeholder 2">
            <a:extLst>
              <a:ext uri="{FF2B5EF4-FFF2-40B4-BE49-F238E27FC236}">
                <a16:creationId xmlns:a16="http://schemas.microsoft.com/office/drawing/2014/main" id="{4DA2C449-4637-4751-B5A1-9D7ADF95DF1A}"/>
              </a:ext>
            </a:extLst>
          </p:cNvPr>
          <p:cNvSpPr txBox="1">
            <a:spLocks/>
          </p:cNvSpPr>
          <p:nvPr/>
        </p:nvSpPr>
        <p:spPr>
          <a:xfrm>
            <a:off x="7898072" y="1382804"/>
            <a:ext cx="3194800" cy="146676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a:solidFill>
                  <a:schemeClr val="accent2">
                    <a:lumMod val="75000"/>
                  </a:schemeClr>
                </a:solidFill>
              </a:rPr>
              <a:t>Nama kelas </a:t>
            </a:r>
            <a:r>
              <a:rPr lang="en-US" sz="1700" dirty="0" err="1"/>
              <a:t>harus</a:t>
            </a:r>
            <a:r>
              <a:rPr lang="en-US" sz="1700" dirty="0"/>
              <a:t> </a:t>
            </a:r>
            <a:r>
              <a:rPr lang="en-US" sz="1700" dirty="0" err="1"/>
              <a:t>diawali</a:t>
            </a:r>
            <a:r>
              <a:rPr lang="en-US" sz="1700" dirty="0"/>
              <a:t> </a:t>
            </a:r>
            <a:r>
              <a:rPr lang="en-US" sz="1700" dirty="0" err="1"/>
              <a:t>dengan</a:t>
            </a:r>
            <a:r>
              <a:rPr lang="en-US" sz="1700" dirty="0"/>
              <a:t> </a:t>
            </a:r>
            <a:r>
              <a:rPr lang="en-US" sz="1700" dirty="0" err="1"/>
              <a:t>huruf</a:t>
            </a:r>
            <a:r>
              <a:rPr lang="en-US" sz="1700" dirty="0"/>
              <a:t> </a:t>
            </a:r>
            <a:r>
              <a:rPr lang="en-US" sz="1700" dirty="0" err="1"/>
              <a:t>besar-tanpa</a:t>
            </a:r>
            <a:r>
              <a:rPr lang="en-US" sz="1700" dirty="0"/>
              <a:t> </a:t>
            </a:r>
            <a:r>
              <a:rPr lang="en-US" sz="1700" dirty="0" err="1"/>
              <a:t>spasi</a:t>
            </a:r>
            <a:r>
              <a:rPr lang="en-US" sz="1700" dirty="0"/>
              <a:t> (</a:t>
            </a:r>
            <a:r>
              <a:rPr lang="en-US" sz="1700" i="1" dirty="0">
                <a:solidFill>
                  <a:schemeClr val="accent2">
                    <a:lumMod val="75000"/>
                  </a:schemeClr>
                </a:solidFill>
              </a:rPr>
              <a:t>upper camel case</a:t>
            </a:r>
            <a:r>
              <a:rPr lang="en-US" sz="1700" dirty="0"/>
              <a:t>) &amp; </a:t>
            </a:r>
            <a:r>
              <a:rPr lang="en-US" sz="1700" dirty="0" err="1"/>
              <a:t>sebuah</a:t>
            </a:r>
            <a:r>
              <a:rPr lang="en-US" sz="1700" dirty="0"/>
              <a:t> </a:t>
            </a:r>
            <a:r>
              <a:rPr lang="en-US" sz="1700" dirty="0">
                <a:solidFill>
                  <a:schemeClr val="accent2">
                    <a:lumMod val="75000"/>
                  </a:schemeClr>
                </a:solidFill>
              </a:rPr>
              <a:t>kata </a:t>
            </a:r>
            <a:r>
              <a:rPr lang="en-US" sz="1700" dirty="0" err="1">
                <a:solidFill>
                  <a:schemeClr val="accent2">
                    <a:lumMod val="75000"/>
                  </a:schemeClr>
                </a:solidFill>
              </a:rPr>
              <a:t>benda</a:t>
            </a:r>
            <a:endParaRPr lang="en-US" sz="1700" dirty="0">
              <a:solidFill>
                <a:schemeClr val="accent2">
                  <a:lumMod val="75000"/>
                </a:schemeClr>
              </a:solidFill>
            </a:endParaRPr>
          </a:p>
        </p:txBody>
      </p:sp>
      <p:sp>
        <p:nvSpPr>
          <p:cNvPr id="24" name="Text Placeholder 2">
            <a:extLst>
              <a:ext uri="{FF2B5EF4-FFF2-40B4-BE49-F238E27FC236}">
                <a16:creationId xmlns:a16="http://schemas.microsoft.com/office/drawing/2014/main" id="{79EC9D5B-76B6-4F05-A922-1F073D3C420B}"/>
              </a:ext>
            </a:extLst>
          </p:cNvPr>
          <p:cNvSpPr txBox="1">
            <a:spLocks/>
          </p:cNvSpPr>
          <p:nvPr/>
        </p:nvSpPr>
        <p:spPr>
          <a:xfrm>
            <a:off x="1362273" y="3892420"/>
            <a:ext cx="6096732" cy="43647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t>Identifier</a:t>
            </a:r>
            <a:r>
              <a:rPr lang="en-US" sz="1800" dirty="0"/>
              <a:t> </a:t>
            </a:r>
            <a:r>
              <a:rPr lang="en-US" sz="1800" dirty="0" err="1"/>
              <a:t>sensitif</a:t>
            </a:r>
            <a:r>
              <a:rPr lang="en-US" sz="1800" dirty="0"/>
              <a:t> </a:t>
            </a:r>
            <a:r>
              <a:rPr lang="en-US" sz="1800" dirty="0" err="1"/>
              <a:t>terhadap</a:t>
            </a:r>
            <a:r>
              <a:rPr lang="en-US" sz="1800" dirty="0"/>
              <a:t> </a:t>
            </a:r>
            <a:r>
              <a:rPr lang="en-US" sz="1800" dirty="0" err="1"/>
              <a:t>jenis</a:t>
            </a:r>
            <a:r>
              <a:rPr lang="en-US" sz="1800" dirty="0"/>
              <a:t> </a:t>
            </a:r>
            <a:r>
              <a:rPr lang="en-US" sz="1800" dirty="0" err="1"/>
              <a:t>huruf</a:t>
            </a:r>
            <a:endParaRPr lang="en-US" sz="1800" dirty="0"/>
          </a:p>
        </p:txBody>
      </p:sp>
      <p:sp>
        <p:nvSpPr>
          <p:cNvPr id="17" name="Oval 16">
            <a:extLst>
              <a:ext uri="{FF2B5EF4-FFF2-40B4-BE49-F238E27FC236}">
                <a16:creationId xmlns:a16="http://schemas.microsoft.com/office/drawing/2014/main" id="{01955D61-3C5D-47FA-83A8-6A48581967F8}"/>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114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
                                  </p:iterate>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581"/>
                            </p:stCondLst>
                            <p:childTnLst>
                              <p:par>
                                <p:cTn id="8" presetID="22" presetClass="entr" presetSubtype="8" fill="hold"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1081"/>
                            </p:stCondLst>
                            <p:childTnLst>
                              <p:par>
                                <p:cTn id="12" presetID="22" presetClass="entr" presetSubtype="8"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outVertical)">
                                      <p:cBhvr>
                                        <p:cTn id="17" dur="500"/>
                                        <p:tgtEl>
                                          <p:spTgt spid="3">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arn(outVertical)">
                                      <p:cBhvr>
                                        <p:cTn id="2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p:bldP spid="23" grpId="0"/>
      <p:bldP spid="2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E82D-1784-4C2D-9071-D7CC902295A6}"/>
              </a:ext>
            </a:extLst>
          </p:cNvPr>
          <p:cNvSpPr>
            <a:spLocks noGrp="1"/>
          </p:cNvSpPr>
          <p:nvPr>
            <p:ph type="title"/>
          </p:nvPr>
        </p:nvSpPr>
        <p:spPr/>
        <p:txBody>
          <a:bodyPr/>
          <a:lstStyle/>
          <a:p>
            <a:r>
              <a:rPr lang="en-US"/>
              <a:t>5</a:t>
            </a:r>
            <a:endParaRPr lang="id-ID"/>
          </a:p>
        </p:txBody>
      </p:sp>
      <p:sp>
        <p:nvSpPr>
          <p:cNvPr id="3" name="Text Placeholder 2">
            <a:extLst>
              <a:ext uri="{FF2B5EF4-FFF2-40B4-BE49-F238E27FC236}">
                <a16:creationId xmlns:a16="http://schemas.microsoft.com/office/drawing/2014/main" id="{536222D1-D484-4C54-947E-353185BB3F9B}"/>
              </a:ext>
            </a:extLst>
          </p:cNvPr>
          <p:cNvSpPr>
            <a:spLocks noGrp="1"/>
          </p:cNvSpPr>
          <p:nvPr>
            <p:ph type="body" sz="quarter" idx="11"/>
          </p:nvPr>
        </p:nvSpPr>
        <p:spPr/>
        <p:txBody>
          <a:bodyPr/>
          <a:lstStyle/>
          <a:p>
            <a:r>
              <a:rPr lang="id-ID"/>
              <a:t>Tuliskan nama kelas yang tepat (i.e., sesuai konvensi) untuk merepresentasikan sebuah tas daur ulang!</a:t>
            </a:r>
          </a:p>
        </p:txBody>
      </p:sp>
      <p:sp>
        <p:nvSpPr>
          <p:cNvPr id="5" name="Oval 4">
            <a:extLst>
              <a:ext uri="{FF2B5EF4-FFF2-40B4-BE49-F238E27FC236}">
                <a16:creationId xmlns:a16="http://schemas.microsoft.com/office/drawing/2014/main" id="{21C407D9-BE6E-4197-92A1-73416819151B}"/>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68527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209E-3E60-46ED-966A-E434586CF744}"/>
              </a:ext>
            </a:extLst>
          </p:cNvPr>
          <p:cNvSpPr>
            <a:spLocks noGrp="1"/>
          </p:cNvSpPr>
          <p:nvPr>
            <p:ph type="title"/>
          </p:nvPr>
        </p:nvSpPr>
        <p:spPr/>
        <p:txBody>
          <a:bodyPr/>
          <a:lstStyle/>
          <a:p>
            <a:r>
              <a:rPr lang="en-US"/>
              <a:t>Kesimpulan</a:t>
            </a:r>
            <a:endParaRPr lang="id-ID"/>
          </a:p>
        </p:txBody>
      </p:sp>
    </p:spTree>
    <p:extLst>
      <p:ext uri="{BB962C8B-B14F-4D97-AF65-F5344CB8AC3E}">
        <p14:creationId xmlns:p14="http://schemas.microsoft.com/office/powerpoint/2010/main" val="2123666748"/>
      </p:ext>
    </p:extLst>
  </p:cSld>
  <p:clrMapOvr>
    <a:masterClrMapping/>
  </p:clrMapOvr>
  <p:transition>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6E16-D252-4B00-BA33-0464A393965E}"/>
              </a:ext>
            </a:extLst>
          </p:cNvPr>
          <p:cNvSpPr>
            <a:spLocks noGrp="1"/>
          </p:cNvSpPr>
          <p:nvPr>
            <p:ph type="title"/>
          </p:nvPr>
        </p:nvSpPr>
        <p:spPr/>
        <p:txBody>
          <a:bodyPr/>
          <a:lstStyle/>
          <a:p>
            <a:r>
              <a:rPr lang="en-US"/>
              <a:t>Kesimpulan</a:t>
            </a:r>
            <a:endParaRPr lang="id-ID"/>
          </a:p>
        </p:txBody>
      </p:sp>
      <p:sp>
        <p:nvSpPr>
          <p:cNvPr id="3" name="Content Placeholder 2">
            <a:extLst>
              <a:ext uri="{FF2B5EF4-FFF2-40B4-BE49-F238E27FC236}">
                <a16:creationId xmlns:a16="http://schemas.microsoft.com/office/drawing/2014/main" id="{49324B32-80F2-462B-A10D-E6AA4C24AE2F}"/>
              </a:ext>
            </a:extLst>
          </p:cNvPr>
          <p:cNvSpPr>
            <a:spLocks noGrp="1"/>
          </p:cNvSpPr>
          <p:nvPr>
            <p:ph sz="quarter" idx="16"/>
          </p:nvPr>
        </p:nvSpPr>
        <p:spPr/>
        <p:txBody>
          <a:bodyPr/>
          <a:lstStyle/>
          <a:p>
            <a:pPr marL="0" indent="0">
              <a:buNone/>
            </a:pPr>
            <a:r>
              <a:rPr lang="sv-SE"/>
              <a:t>Bahasa pemrograman Java™ digunakan pada mata kuliah ini karena menggunakan mekanisme </a:t>
            </a:r>
            <a:r>
              <a:rPr lang="sv-SE" i="1"/>
              <a:t>type-strict</a:t>
            </a:r>
            <a:r>
              <a:rPr lang="sv-SE"/>
              <a:t>.</a:t>
            </a:r>
          </a:p>
        </p:txBody>
      </p:sp>
      <p:sp>
        <p:nvSpPr>
          <p:cNvPr id="4" name="Text Placeholder 3">
            <a:extLst>
              <a:ext uri="{FF2B5EF4-FFF2-40B4-BE49-F238E27FC236}">
                <a16:creationId xmlns:a16="http://schemas.microsoft.com/office/drawing/2014/main" id="{A207AF95-1525-4255-8601-A7D75193A50A}"/>
              </a:ext>
            </a:extLst>
          </p:cNvPr>
          <p:cNvSpPr>
            <a:spLocks noGrp="1"/>
          </p:cNvSpPr>
          <p:nvPr>
            <p:ph type="body" sz="quarter" idx="18"/>
          </p:nvPr>
        </p:nvSpPr>
        <p:spPr/>
        <p:txBody>
          <a:bodyPr/>
          <a:lstStyle/>
          <a:p>
            <a:r>
              <a:rPr lang="en-US"/>
              <a:t>Penggunaan Java™</a:t>
            </a:r>
            <a:endParaRPr lang="id-ID"/>
          </a:p>
        </p:txBody>
      </p:sp>
      <p:sp>
        <p:nvSpPr>
          <p:cNvPr id="5" name="Content Placeholder 4">
            <a:extLst>
              <a:ext uri="{FF2B5EF4-FFF2-40B4-BE49-F238E27FC236}">
                <a16:creationId xmlns:a16="http://schemas.microsoft.com/office/drawing/2014/main" id="{A62518F0-4B5D-424D-9CFE-575B383E80AC}"/>
              </a:ext>
            </a:extLst>
          </p:cNvPr>
          <p:cNvSpPr>
            <a:spLocks noGrp="1"/>
          </p:cNvSpPr>
          <p:nvPr>
            <p:ph sz="quarter" idx="21"/>
          </p:nvPr>
        </p:nvSpPr>
        <p:spPr/>
        <p:txBody>
          <a:bodyPr/>
          <a:lstStyle/>
          <a:p>
            <a:pPr marL="0" indent="0">
              <a:buNone/>
            </a:pPr>
            <a:r>
              <a:rPr lang="en-US"/>
              <a:t>Struktur Java™ paling sederhana terdiri dari sebuah kelas, sebuah metode main, dan instruksi spesifik dalam metode main. </a:t>
            </a:r>
          </a:p>
        </p:txBody>
      </p:sp>
      <p:sp>
        <p:nvSpPr>
          <p:cNvPr id="6" name="Text Placeholder 5">
            <a:extLst>
              <a:ext uri="{FF2B5EF4-FFF2-40B4-BE49-F238E27FC236}">
                <a16:creationId xmlns:a16="http://schemas.microsoft.com/office/drawing/2014/main" id="{103B7B6C-EE82-49C3-BF57-30E82B4650D3}"/>
              </a:ext>
            </a:extLst>
          </p:cNvPr>
          <p:cNvSpPr>
            <a:spLocks noGrp="1"/>
          </p:cNvSpPr>
          <p:nvPr>
            <p:ph type="body" sz="quarter" idx="22"/>
          </p:nvPr>
        </p:nvSpPr>
        <p:spPr/>
        <p:txBody>
          <a:bodyPr/>
          <a:lstStyle/>
          <a:p>
            <a:r>
              <a:rPr lang="en-US"/>
              <a:t>Struktur Java™</a:t>
            </a:r>
            <a:endParaRPr lang="id-ID"/>
          </a:p>
        </p:txBody>
      </p:sp>
      <p:sp>
        <p:nvSpPr>
          <p:cNvPr id="7" name="Content Placeholder 6">
            <a:extLst>
              <a:ext uri="{FF2B5EF4-FFF2-40B4-BE49-F238E27FC236}">
                <a16:creationId xmlns:a16="http://schemas.microsoft.com/office/drawing/2014/main" id="{D31C3BD2-B020-490A-87F8-5299BEDF7FA3}"/>
              </a:ext>
            </a:extLst>
          </p:cNvPr>
          <p:cNvSpPr>
            <a:spLocks noGrp="1"/>
          </p:cNvSpPr>
          <p:nvPr>
            <p:ph sz="quarter" idx="23"/>
          </p:nvPr>
        </p:nvSpPr>
        <p:spPr/>
        <p:txBody>
          <a:bodyPr>
            <a:normAutofit lnSpcReduction="10000"/>
          </a:bodyPr>
          <a:lstStyle/>
          <a:p>
            <a:r>
              <a:rPr lang="en-US"/>
              <a:t>Berkas kode program: .java</a:t>
            </a:r>
          </a:p>
          <a:p>
            <a:r>
              <a:rPr lang="en-US"/>
              <a:t>Perintah kompilasi: </a:t>
            </a:r>
            <a:br>
              <a:rPr lang="en-US"/>
            </a:br>
            <a:r>
              <a:rPr lang="en-US"/>
              <a:t>	javac [sesuatu].java</a:t>
            </a:r>
          </a:p>
          <a:p>
            <a:r>
              <a:rPr lang="en-US"/>
              <a:t>Berkas hasil kompilasi: .class</a:t>
            </a:r>
          </a:p>
          <a:p>
            <a:r>
              <a:rPr lang="en-US"/>
              <a:t>Perintah eksekusi: </a:t>
            </a:r>
            <a:br>
              <a:rPr lang="en-US"/>
            </a:br>
            <a:r>
              <a:rPr lang="en-US"/>
              <a:t>	java [sesuatu]</a:t>
            </a:r>
            <a:endParaRPr lang="id-ID"/>
          </a:p>
        </p:txBody>
      </p:sp>
      <p:sp>
        <p:nvSpPr>
          <p:cNvPr id="8" name="Text Placeholder 7">
            <a:extLst>
              <a:ext uri="{FF2B5EF4-FFF2-40B4-BE49-F238E27FC236}">
                <a16:creationId xmlns:a16="http://schemas.microsoft.com/office/drawing/2014/main" id="{7C8E1E12-D50C-49C5-BECB-F264EE4E7E89}"/>
              </a:ext>
            </a:extLst>
          </p:cNvPr>
          <p:cNvSpPr>
            <a:spLocks noGrp="1"/>
          </p:cNvSpPr>
          <p:nvPr>
            <p:ph type="body" sz="quarter" idx="24"/>
          </p:nvPr>
        </p:nvSpPr>
        <p:spPr/>
        <p:txBody>
          <a:bodyPr/>
          <a:lstStyle/>
          <a:p>
            <a:r>
              <a:rPr lang="en-US"/>
              <a:t>Kompilasi dan Eksekusi</a:t>
            </a:r>
            <a:endParaRPr lang="id-ID"/>
          </a:p>
        </p:txBody>
      </p:sp>
      <p:sp>
        <p:nvSpPr>
          <p:cNvPr id="9" name="Content Placeholder 8">
            <a:extLst>
              <a:ext uri="{FF2B5EF4-FFF2-40B4-BE49-F238E27FC236}">
                <a16:creationId xmlns:a16="http://schemas.microsoft.com/office/drawing/2014/main" id="{D04ACC2F-31B2-4083-9A37-85F19409EA5F}"/>
              </a:ext>
            </a:extLst>
          </p:cNvPr>
          <p:cNvSpPr>
            <a:spLocks noGrp="1"/>
          </p:cNvSpPr>
          <p:nvPr>
            <p:ph sz="quarter" idx="25"/>
          </p:nvPr>
        </p:nvSpPr>
        <p:spPr/>
        <p:txBody>
          <a:bodyPr/>
          <a:lstStyle/>
          <a:p>
            <a:pPr marL="0" indent="0">
              <a:buNone/>
            </a:pPr>
            <a:r>
              <a:rPr lang="id-ID"/>
              <a:t>Nama kelas harus diawali dengan huruf besar-tanpa spasi (</a:t>
            </a:r>
            <a:r>
              <a:rPr lang="id-ID" i="1"/>
              <a:t>upper camel case</a:t>
            </a:r>
            <a:r>
              <a:rPr lang="id-ID"/>
              <a:t>) &amp; merupakan sebuah kata benda.</a:t>
            </a:r>
          </a:p>
        </p:txBody>
      </p:sp>
      <p:sp>
        <p:nvSpPr>
          <p:cNvPr id="10" name="Text Placeholder 9">
            <a:extLst>
              <a:ext uri="{FF2B5EF4-FFF2-40B4-BE49-F238E27FC236}">
                <a16:creationId xmlns:a16="http://schemas.microsoft.com/office/drawing/2014/main" id="{A6242E23-163D-4C84-9799-ECAD6A782FAF}"/>
              </a:ext>
            </a:extLst>
          </p:cNvPr>
          <p:cNvSpPr>
            <a:spLocks noGrp="1"/>
          </p:cNvSpPr>
          <p:nvPr>
            <p:ph type="body" sz="quarter" idx="26"/>
          </p:nvPr>
        </p:nvSpPr>
        <p:spPr/>
        <p:txBody>
          <a:bodyPr/>
          <a:lstStyle/>
          <a:p>
            <a:r>
              <a:rPr lang="en-US"/>
              <a:t>Konvensi </a:t>
            </a:r>
            <a:r>
              <a:rPr lang="en-US" i="1"/>
              <a:t>Identifier</a:t>
            </a:r>
            <a:endParaRPr lang="id-ID" i="1"/>
          </a:p>
        </p:txBody>
      </p:sp>
    </p:spTree>
    <p:extLst>
      <p:ext uri="{BB962C8B-B14F-4D97-AF65-F5344CB8AC3E}">
        <p14:creationId xmlns:p14="http://schemas.microsoft.com/office/powerpoint/2010/main" val="2636704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7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75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47B869-F02B-444A-A80E-91CF38F17A3B}"/>
              </a:ext>
            </a:extLst>
          </p:cNvPr>
          <p:cNvSpPr>
            <a:spLocks noGrp="1"/>
          </p:cNvSpPr>
          <p:nvPr>
            <p:ph type="body" sz="quarter" idx="11"/>
          </p:nvPr>
        </p:nvSpPr>
        <p:spPr/>
        <p:txBody>
          <a:bodyPr/>
          <a:lstStyle/>
          <a:p>
            <a:r>
              <a:rPr lang="en-US"/>
              <a:t>Setelah menyelesaikan kegiatan belajar ini, kamu akan mampu menyimulasikan sembarang kode program Java™ sederhana dengan tepat.</a:t>
            </a:r>
            <a:endParaRPr lang="en-ID"/>
          </a:p>
        </p:txBody>
      </p:sp>
      <p:sp>
        <p:nvSpPr>
          <p:cNvPr id="2" name="Text Placeholder 1">
            <a:extLst>
              <a:ext uri="{FF2B5EF4-FFF2-40B4-BE49-F238E27FC236}">
                <a16:creationId xmlns:a16="http://schemas.microsoft.com/office/drawing/2014/main" id="{4D299F81-5CC4-558C-9C7C-7669B2A89517}"/>
              </a:ext>
            </a:extLst>
          </p:cNvPr>
          <p:cNvSpPr>
            <a:spLocks noGrp="1"/>
          </p:cNvSpPr>
          <p:nvPr>
            <p:ph type="body" sz="quarter" idx="12"/>
          </p:nvPr>
        </p:nvSpPr>
        <p:spPr/>
        <p:txBody>
          <a:bodyPr>
            <a:normAutofit lnSpcReduction="10000"/>
          </a:bodyPr>
          <a:lstStyle/>
          <a:p>
            <a:r>
              <a:rPr lang="en-US"/>
              <a:t>78</a:t>
            </a:r>
            <a:endParaRPr lang="id-ID"/>
          </a:p>
        </p:txBody>
      </p:sp>
    </p:spTree>
    <p:extLst>
      <p:ext uri="{BB962C8B-B14F-4D97-AF65-F5344CB8AC3E}">
        <p14:creationId xmlns:p14="http://schemas.microsoft.com/office/powerpoint/2010/main" val="2776059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0478-691B-4395-A2EA-61617766ADB4}"/>
              </a:ext>
            </a:extLst>
          </p:cNvPr>
          <p:cNvSpPr>
            <a:spLocks noGrp="1"/>
          </p:cNvSpPr>
          <p:nvPr>
            <p:ph type="title"/>
          </p:nvPr>
        </p:nvSpPr>
        <p:spPr/>
        <p:txBody>
          <a:bodyPr/>
          <a:lstStyle/>
          <a:p>
            <a:r>
              <a:rPr lang="en-ID"/>
              <a:t>Karakteristik Java™</a:t>
            </a:r>
          </a:p>
        </p:txBody>
      </p:sp>
    </p:spTree>
    <p:extLst>
      <p:ext uri="{BB962C8B-B14F-4D97-AF65-F5344CB8AC3E}">
        <p14:creationId xmlns:p14="http://schemas.microsoft.com/office/powerpoint/2010/main" val="516035088"/>
      </p:ext>
    </p:extLst>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F1FB-6283-4FFA-8505-DD0E8E555DD6}"/>
              </a:ext>
            </a:extLst>
          </p:cNvPr>
          <p:cNvSpPr>
            <a:spLocks noGrp="1"/>
          </p:cNvSpPr>
          <p:nvPr>
            <p:ph type="title"/>
          </p:nvPr>
        </p:nvSpPr>
        <p:spPr/>
        <p:txBody>
          <a:bodyPr/>
          <a:lstStyle/>
          <a:p>
            <a:r>
              <a:rPr lang="en-US"/>
              <a:t>Java™</a:t>
            </a:r>
            <a:endParaRPr lang="id-ID"/>
          </a:p>
        </p:txBody>
      </p:sp>
      <p:sp>
        <p:nvSpPr>
          <p:cNvPr id="4" name="Text Placeholder 2">
            <a:extLst>
              <a:ext uri="{FF2B5EF4-FFF2-40B4-BE49-F238E27FC236}">
                <a16:creationId xmlns:a16="http://schemas.microsoft.com/office/drawing/2014/main" id="{8C1C2EE4-EFE8-4DBE-93ED-A1817B40114D}"/>
              </a:ext>
            </a:extLst>
          </p:cNvPr>
          <p:cNvSpPr>
            <a:spLocks noGrp="1"/>
          </p:cNvSpPr>
          <p:nvPr>
            <p:ph type="body" sz="quarter" idx="10"/>
          </p:nvPr>
        </p:nvSpPr>
        <p:spPr>
          <a:xfrm>
            <a:off x="3694546" y="1900600"/>
            <a:ext cx="8368146" cy="1803180"/>
          </a:xfrm>
        </p:spPr>
        <p:txBody>
          <a:bodyPr>
            <a:normAutofit/>
          </a:bodyPr>
          <a:lstStyle/>
          <a:p>
            <a:pPr marL="0" indent="0">
              <a:lnSpc>
                <a:spcPct val="150000"/>
              </a:lnSpc>
              <a:buNone/>
            </a:pPr>
            <a:r>
              <a:rPr lang="id-ID"/>
              <a:t>Java™ adalah sebuah bahasa pemrograman </a:t>
            </a:r>
            <a:r>
              <a:rPr lang="en-US"/>
              <a:t>non-spesifik </a:t>
            </a:r>
            <a:r>
              <a:rPr lang="id-ID"/>
              <a:t>yang</a:t>
            </a:r>
            <a:r>
              <a:rPr lang="en-US"/>
              <a:t> berbasis kelas-kelas, berorientasi objek, dan dibuat agar memiliki ketergantungan implementasi secara minimal</a:t>
            </a:r>
            <a:r>
              <a:rPr lang="id-ID"/>
              <a:t>.</a:t>
            </a:r>
            <a:endParaRPr lang="id-ID" b="1"/>
          </a:p>
          <a:p>
            <a:pPr marL="0" indent="0">
              <a:lnSpc>
                <a:spcPct val="150000"/>
              </a:lnSpc>
              <a:buNone/>
            </a:pPr>
            <a:endParaRPr lang="en-US"/>
          </a:p>
        </p:txBody>
      </p:sp>
      <p:sp>
        <p:nvSpPr>
          <p:cNvPr id="5" name="Text Placeholder 3">
            <a:extLst>
              <a:ext uri="{FF2B5EF4-FFF2-40B4-BE49-F238E27FC236}">
                <a16:creationId xmlns:a16="http://schemas.microsoft.com/office/drawing/2014/main" id="{063F0B6A-7275-4402-9069-CEF3EC9CBDD3}"/>
              </a:ext>
            </a:extLst>
          </p:cNvPr>
          <p:cNvSpPr txBox="1">
            <a:spLocks/>
          </p:cNvSpPr>
          <p:nvPr/>
        </p:nvSpPr>
        <p:spPr>
          <a:xfrm>
            <a:off x="3644900" y="4051908"/>
            <a:ext cx="4902200" cy="4347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a:solidFill>
                  <a:schemeClr val="accent2">
                    <a:lumMod val="75000"/>
                  </a:schemeClr>
                </a:solidFill>
              </a:rPr>
              <a:t>https://en.wikipedia.org/wiki/Java_(programming_language)</a:t>
            </a:r>
          </a:p>
        </p:txBody>
      </p:sp>
      <p:pic>
        <p:nvPicPr>
          <p:cNvPr id="6" name="Picture 5" descr="Related image">
            <a:extLst>
              <a:ext uri="{FF2B5EF4-FFF2-40B4-BE49-F238E27FC236}">
                <a16:creationId xmlns:a16="http://schemas.microsoft.com/office/drawing/2014/main" id="{DD43BABA-8EE2-46F3-95F3-83F7B3B355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005" y="1281831"/>
            <a:ext cx="2267656" cy="41419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C3C40FC-026D-4E5A-B65A-2177E0407B48}"/>
              </a:ext>
            </a:extLst>
          </p:cNvPr>
          <p:cNvSpPr/>
          <p:nvPr/>
        </p:nvSpPr>
        <p:spPr>
          <a:xfrm>
            <a:off x="0" y="6583680"/>
            <a:ext cx="53035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from https://id.pinterest.com/</a:t>
            </a:r>
            <a:endParaRPr lang="en-US" sz="9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7109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381C8F-F791-43AC-83D3-1BA33810A445}"/>
              </a:ext>
            </a:extLst>
          </p:cNvPr>
          <p:cNvSpPr>
            <a:spLocks noGrp="1"/>
          </p:cNvSpPr>
          <p:nvPr>
            <p:ph type="title"/>
          </p:nvPr>
        </p:nvSpPr>
        <p:spPr/>
        <p:txBody>
          <a:bodyPr/>
          <a:lstStyle/>
          <a:p>
            <a:r>
              <a:rPr lang="en-US"/>
              <a:t>Karakteristik Java™</a:t>
            </a:r>
            <a:endParaRPr lang="id-ID"/>
          </a:p>
        </p:txBody>
      </p:sp>
      <p:grpSp>
        <p:nvGrpSpPr>
          <p:cNvPr id="7" name="Group 6">
            <a:extLst>
              <a:ext uri="{FF2B5EF4-FFF2-40B4-BE49-F238E27FC236}">
                <a16:creationId xmlns:a16="http://schemas.microsoft.com/office/drawing/2014/main" id="{136A96F3-E213-4644-9BEF-D3C49B8E89AF}"/>
              </a:ext>
            </a:extLst>
          </p:cNvPr>
          <p:cNvGrpSpPr/>
          <p:nvPr/>
        </p:nvGrpSpPr>
        <p:grpSpPr>
          <a:xfrm>
            <a:off x="4045218" y="2325091"/>
            <a:ext cx="5746989" cy="615276"/>
            <a:chOff x="2624562" y="2510003"/>
            <a:chExt cx="4585594" cy="673404"/>
          </a:xfrm>
          <a:solidFill>
            <a:schemeClr val="accent1">
              <a:lumMod val="50000"/>
            </a:schemeClr>
          </a:solidFill>
        </p:grpSpPr>
        <p:grpSp>
          <p:nvGrpSpPr>
            <p:cNvPr id="8" name="Group 7">
              <a:extLst>
                <a:ext uri="{FF2B5EF4-FFF2-40B4-BE49-F238E27FC236}">
                  <a16:creationId xmlns:a16="http://schemas.microsoft.com/office/drawing/2014/main" id="{DE5425B3-6F31-4D47-B391-7B9AB1E32A33}"/>
                </a:ext>
              </a:extLst>
            </p:cNvPr>
            <p:cNvGrpSpPr/>
            <p:nvPr/>
          </p:nvGrpSpPr>
          <p:grpSpPr>
            <a:xfrm>
              <a:off x="2624562" y="2615212"/>
              <a:ext cx="4499869" cy="568195"/>
              <a:chOff x="2392560" y="1780601"/>
              <a:chExt cx="4499869" cy="568195"/>
            </a:xfrm>
            <a:grpFill/>
          </p:grpSpPr>
          <p:cxnSp>
            <p:nvCxnSpPr>
              <p:cNvPr id="10" name="Straight Connector 9">
                <a:extLst>
                  <a:ext uri="{FF2B5EF4-FFF2-40B4-BE49-F238E27FC236}">
                    <a16:creationId xmlns:a16="http://schemas.microsoft.com/office/drawing/2014/main" id="{6B833825-AEA9-4E76-8A55-6723E33E399B}"/>
                  </a:ext>
                </a:extLst>
              </p:cNvPr>
              <p:cNvCxnSpPr/>
              <p:nvPr/>
            </p:nvCxnSpPr>
            <p:spPr>
              <a:xfrm flipV="1">
                <a:off x="2392560" y="1793976"/>
                <a:ext cx="750689" cy="554820"/>
              </a:xfrm>
              <a:prstGeom prst="line">
                <a:avLst/>
              </a:prstGeom>
              <a:grpFill/>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558AFC-E817-4AE1-A06B-AB6EA27FD5FC}"/>
                  </a:ext>
                </a:extLst>
              </p:cNvPr>
              <p:cNvCxnSpPr/>
              <p:nvPr/>
            </p:nvCxnSpPr>
            <p:spPr>
              <a:xfrm flipV="1">
                <a:off x="3143249" y="1780601"/>
                <a:ext cx="3749180" cy="13374"/>
              </a:xfrm>
              <a:prstGeom prst="line">
                <a:avLst/>
              </a:prstGeom>
              <a:grpFill/>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95F96BFA-B916-42AD-A0D0-D466DD4422B8}"/>
                </a:ext>
              </a:extLst>
            </p:cNvPr>
            <p:cNvSpPr/>
            <p:nvPr/>
          </p:nvSpPr>
          <p:spPr>
            <a:xfrm>
              <a:off x="7038706" y="2510003"/>
              <a:ext cx="171450" cy="227303"/>
            </a:xfrm>
            <a:prstGeom prst="ellipse">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16B94D71-5045-466C-A749-ABE43D0179A6}"/>
              </a:ext>
            </a:extLst>
          </p:cNvPr>
          <p:cNvSpPr txBox="1"/>
          <p:nvPr/>
        </p:nvSpPr>
        <p:spPr>
          <a:xfrm>
            <a:off x="6315369" y="1334536"/>
            <a:ext cx="1946367" cy="523220"/>
          </a:xfrm>
          <a:prstGeom prst="rect">
            <a:avLst/>
          </a:prstGeom>
          <a:noFill/>
        </p:spPr>
        <p:txBody>
          <a:bodyPr wrap="none" rtlCol="0">
            <a:spAutoFit/>
          </a:bodyPr>
          <a:lstStyle/>
          <a:p>
            <a:r>
              <a:rPr lang="en-US" sz="2800">
                <a:solidFill>
                  <a:schemeClr val="accent1">
                    <a:lumMod val="50000"/>
                  </a:schemeClr>
                </a:solidFill>
                <a:latin typeface="Arial" panose="020B0604020202020204" pitchFamily="34" charset="0"/>
                <a:cs typeface="Arial" panose="020B0604020202020204" pitchFamily="34" charset="0"/>
              </a:rPr>
              <a:t>Sederhana</a:t>
            </a:r>
            <a:endParaRPr 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8CB790D-71FC-465A-BC56-9328612A3BF5}"/>
              </a:ext>
            </a:extLst>
          </p:cNvPr>
          <p:cNvSpPr/>
          <p:nvPr/>
        </p:nvSpPr>
        <p:spPr>
          <a:xfrm>
            <a:off x="5667079" y="3277526"/>
            <a:ext cx="3624710" cy="523220"/>
          </a:xfrm>
          <a:prstGeom prst="rect">
            <a:avLst/>
          </a:prstGeom>
        </p:spPr>
        <p:txBody>
          <a:bodyPr wrap="none">
            <a:spAutoFit/>
          </a:bodyPr>
          <a:lstStyle/>
          <a:p>
            <a:r>
              <a:rPr lang="id-ID" sz="2800" i="1">
                <a:solidFill>
                  <a:schemeClr val="accent1">
                    <a:lumMod val="50000"/>
                  </a:schemeClr>
                </a:solidFill>
                <a:latin typeface="Arial" panose="020B0604020202020204" pitchFamily="34" charset="0"/>
                <a:cs typeface="Arial" panose="020B0604020202020204" pitchFamily="34" charset="0"/>
              </a:rPr>
              <a:t>Platform Independen</a:t>
            </a:r>
            <a:r>
              <a:rPr lang="en-US" sz="2800" i="1">
                <a:solidFill>
                  <a:schemeClr val="accent1">
                    <a:lumMod val="50000"/>
                  </a:schemeClr>
                </a:solidFill>
                <a:latin typeface="Arial" panose="020B0604020202020204" pitchFamily="34" charset="0"/>
                <a:cs typeface="Arial" panose="020B0604020202020204" pitchFamily="34" charset="0"/>
              </a:rPr>
              <a:t>t</a:t>
            </a:r>
            <a:endParaRPr lang="en-US" sz="2800" i="1" dirty="0">
              <a:solidFill>
                <a:schemeClr val="accent1">
                  <a:lumMod val="50000"/>
                </a:schemeClr>
              </a:solidFill>
            </a:endParaRPr>
          </a:p>
        </p:txBody>
      </p:sp>
      <p:sp>
        <p:nvSpPr>
          <p:cNvPr id="14" name="Rectangle 13">
            <a:extLst>
              <a:ext uri="{FF2B5EF4-FFF2-40B4-BE49-F238E27FC236}">
                <a16:creationId xmlns:a16="http://schemas.microsoft.com/office/drawing/2014/main" id="{C093CB38-0C8C-4A18-AB2E-5980879C7E9F}"/>
              </a:ext>
            </a:extLst>
          </p:cNvPr>
          <p:cNvSpPr/>
          <p:nvPr/>
        </p:nvSpPr>
        <p:spPr>
          <a:xfrm>
            <a:off x="6017104" y="2517564"/>
            <a:ext cx="2584362" cy="523220"/>
          </a:xfrm>
          <a:prstGeom prst="rect">
            <a:avLst/>
          </a:prstGeom>
        </p:spPr>
        <p:txBody>
          <a:bodyPr wrap="none">
            <a:spAutoFit/>
          </a:bodyPr>
          <a:lstStyle/>
          <a:p>
            <a:r>
              <a:rPr lang="en-US" sz="2800">
                <a:solidFill>
                  <a:schemeClr val="accent1">
                    <a:lumMod val="50000"/>
                  </a:schemeClr>
                </a:solidFill>
                <a:latin typeface="Arial" panose="020B0604020202020204" pitchFamily="34" charset="0"/>
                <a:cs typeface="Arial" panose="020B0604020202020204" pitchFamily="34" charset="0"/>
              </a:rPr>
              <a:t>Banyak </a:t>
            </a:r>
            <a:r>
              <a:rPr lang="en-US" sz="2800" i="1">
                <a:solidFill>
                  <a:schemeClr val="accent1">
                    <a:lumMod val="50000"/>
                  </a:schemeClr>
                </a:solidFill>
                <a:latin typeface="Arial" panose="020B0604020202020204" pitchFamily="34" charset="0"/>
                <a:cs typeface="Arial" panose="020B0604020202020204" pitchFamily="34" charset="0"/>
              </a:rPr>
              <a:t>Library</a:t>
            </a:r>
            <a:endParaRPr lang="en-US" sz="2800" i="1" dirty="0">
              <a:solidFill>
                <a:schemeClr val="accent1">
                  <a:lumMod val="50000"/>
                </a:schemeClr>
              </a:solidFill>
            </a:endParaRPr>
          </a:p>
        </p:txBody>
      </p:sp>
      <p:sp>
        <p:nvSpPr>
          <p:cNvPr id="15" name="Rectangle 14">
            <a:extLst>
              <a:ext uri="{FF2B5EF4-FFF2-40B4-BE49-F238E27FC236}">
                <a16:creationId xmlns:a16="http://schemas.microsoft.com/office/drawing/2014/main" id="{C2E0501A-650A-401F-B576-8B2A600572FD}"/>
              </a:ext>
            </a:extLst>
          </p:cNvPr>
          <p:cNvSpPr/>
          <p:nvPr/>
        </p:nvSpPr>
        <p:spPr>
          <a:xfrm>
            <a:off x="6759597" y="1914160"/>
            <a:ext cx="1124026" cy="523220"/>
          </a:xfrm>
          <a:prstGeom prst="rect">
            <a:avLst/>
          </a:prstGeom>
        </p:spPr>
        <p:txBody>
          <a:bodyPr wrap="none">
            <a:spAutoFit/>
          </a:bodyPr>
          <a:lstStyle/>
          <a:p>
            <a:r>
              <a:rPr lang="en-US" sz="2800">
                <a:solidFill>
                  <a:schemeClr val="accent1">
                    <a:lumMod val="50000"/>
                  </a:schemeClr>
                </a:solidFill>
                <a:latin typeface="Arial" panose="020B0604020202020204" pitchFamily="34" charset="0"/>
                <a:cs typeface="Arial" panose="020B0604020202020204" pitchFamily="34" charset="0"/>
              </a:rPr>
              <a:t>Aman</a:t>
            </a:r>
            <a:endParaRPr lang="en-US" sz="2800" dirty="0">
              <a:solidFill>
                <a:schemeClr val="accent1">
                  <a:lumMod val="50000"/>
                </a:schemeClr>
              </a:solidFill>
            </a:endParaRPr>
          </a:p>
        </p:txBody>
      </p:sp>
      <p:grpSp>
        <p:nvGrpSpPr>
          <p:cNvPr id="16" name="Group 15">
            <a:extLst>
              <a:ext uri="{FF2B5EF4-FFF2-40B4-BE49-F238E27FC236}">
                <a16:creationId xmlns:a16="http://schemas.microsoft.com/office/drawing/2014/main" id="{714FB75C-738F-4235-8B0F-1367F22423FB}"/>
              </a:ext>
            </a:extLst>
          </p:cNvPr>
          <p:cNvGrpSpPr/>
          <p:nvPr/>
        </p:nvGrpSpPr>
        <p:grpSpPr>
          <a:xfrm>
            <a:off x="5170681" y="3982321"/>
            <a:ext cx="1101293" cy="1389829"/>
            <a:chOff x="4130225" y="5348816"/>
            <a:chExt cx="1101293" cy="1389829"/>
          </a:xfrm>
        </p:grpSpPr>
        <p:pic>
          <p:nvPicPr>
            <p:cNvPr id="17" name="Picture 2" descr="Related image">
              <a:extLst>
                <a:ext uri="{FF2B5EF4-FFF2-40B4-BE49-F238E27FC236}">
                  <a16:creationId xmlns:a16="http://schemas.microsoft.com/office/drawing/2014/main" id="{B5CAC3AF-2769-49BA-884F-50A65D677C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130225" y="5348816"/>
              <a:ext cx="1101293" cy="110129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4786110-82C3-4A18-953C-1E601961C2B9}"/>
                </a:ext>
              </a:extLst>
            </p:cNvPr>
            <p:cNvSpPr txBox="1"/>
            <p:nvPr/>
          </p:nvSpPr>
          <p:spPr>
            <a:xfrm>
              <a:off x="4168244" y="6369313"/>
              <a:ext cx="1031051"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Desktop</a:t>
              </a:r>
              <a:endParaRPr lang="en-US" dirty="0">
                <a:solidFill>
                  <a:schemeClr val="accent1">
                    <a:lumMod val="50000"/>
                  </a:schemeClr>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CCED907C-3B14-406A-852D-7270DBE4BCF6}"/>
              </a:ext>
            </a:extLst>
          </p:cNvPr>
          <p:cNvGrpSpPr/>
          <p:nvPr/>
        </p:nvGrpSpPr>
        <p:grpSpPr>
          <a:xfrm>
            <a:off x="6924672" y="4124662"/>
            <a:ext cx="1026277" cy="1247488"/>
            <a:chOff x="5743126" y="5485000"/>
            <a:chExt cx="1026277" cy="1247488"/>
          </a:xfrm>
        </p:grpSpPr>
        <p:pic>
          <p:nvPicPr>
            <p:cNvPr id="20" name="Picture 4" descr="Related image">
              <a:extLst>
                <a:ext uri="{FF2B5EF4-FFF2-40B4-BE49-F238E27FC236}">
                  <a16:creationId xmlns:a16="http://schemas.microsoft.com/office/drawing/2014/main" id="{6FD09914-6EAA-4949-AD8A-F6FCE63BDF2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 t="1082" r="1593" b="12448"/>
            <a:stretch/>
          </p:blipFill>
          <p:spPr bwMode="auto">
            <a:xfrm>
              <a:off x="5743126" y="5485000"/>
              <a:ext cx="1026277" cy="74963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BC1FCA2-694A-44E0-95D9-C21169EA6A77}"/>
                </a:ext>
              </a:extLst>
            </p:cNvPr>
            <p:cNvSpPr txBox="1"/>
            <p:nvPr/>
          </p:nvSpPr>
          <p:spPr>
            <a:xfrm>
              <a:off x="5962360" y="6363156"/>
              <a:ext cx="667812"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Web</a:t>
              </a:r>
              <a:endParaRPr lang="en-US" dirty="0">
                <a:solidFill>
                  <a:schemeClr val="accent1">
                    <a:lumMod val="50000"/>
                  </a:schemeClr>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142B30E7-A2BF-445D-BAA6-8EDE37BC5777}"/>
              </a:ext>
            </a:extLst>
          </p:cNvPr>
          <p:cNvGrpSpPr/>
          <p:nvPr/>
        </p:nvGrpSpPr>
        <p:grpSpPr>
          <a:xfrm>
            <a:off x="8541947" y="3891156"/>
            <a:ext cx="913476" cy="1446069"/>
            <a:chOff x="7090004" y="5286419"/>
            <a:chExt cx="913476" cy="1446069"/>
          </a:xfrm>
        </p:grpSpPr>
        <p:pic>
          <p:nvPicPr>
            <p:cNvPr id="23" name="Picture 6" descr="Related image">
              <a:extLst>
                <a:ext uri="{FF2B5EF4-FFF2-40B4-BE49-F238E27FC236}">
                  <a16:creationId xmlns:a16="http://schemas.microsoft.com/office/drawing/2014/main" id="{4613DF39-6086-4650-BC27-3473A68C21E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2083" y1="32083" x2="44167" y2="58750"/>
                          <a14:foregroundMark x1="57500" y1="35417" x2="50417" y2="62083"/>
                          <a14:foregroundMark x1="41250" y1="65833" x2="61250" y2="66250"/>
                        </a14:backgroundRemoval>
                      </a14:imgEffect>
                    </a14:imgLayer>
                  </a14:imgProps>
                </a:ext>
                <a:ext uri="{28A0092B-C50C-407E-A947-70E740481C1C}">
                  <a14:useLocalDpi xmlns:a14="http://schemas.microsoft.com/office/drawing/2010/main" val="0"/>
                </a:ext>
              </a:extLst>
            </a:blip>
            <a:srcRect l="19822" t="12431" r="19822" b="12431"/>
            <a:stretch/>
          </p:blipFill>
          <p:spPr bwMode="auto">
            <a:xfrm>
              <a:off x="7090004" y="5286419"/>
              <a:ext cx="913476" cy="11371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D8F73C0-1989-4F33-9368-7AB765B2EC0F}"/>
                </a:ext>
              </a:extLst>
            </p:cNvPr>
            <p:cNvSpPr txBox="1"/>
            <p:nvPr/>
          </p:nvSpPr>
          <p:spPr>
            <a:xfrm>
              <a:off x="7107169" y="6363156"/>
              <a:ext cx="864339"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Mobile</a:t>
              </a:r>
              <a:endParaRPr lang="en-US" dirty="0">
                <a:solidFill>
                  <a:schemeClr val="accent1">
                    <a:lumMod val="50000"/>
                  </a:schemeClr>
                </a:solidFill>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EEC744DD-2963-46B0-81BE-131C72892740}"/>
              </a:ext>
            </a:extLst>
          </p:cNvPr>
          <p:cNvGrpSpPr/>
          <p:nvPr/>
        </p:nvGrpSpPr>
        <p:grpSpPr>
          <a:xfrm>
            <a:off x="4002118" y="2940360"/>
            <a:ext cx="5794831" cy="245418"/>
            <a:chOff x="2699791" y="3522235"/>
            <a:chExt cx="5794831" cy="245418"/>
          </a:xfrm>
          <a:solidFill>
            <a:schemeClr val="accent1">
              <a:lumMod val="50000"/>
            </a:schemeClr>
          </a:solidFill>
        </p:grpSpPr>
        <p:grpSp>
          <p:nvGrpSpPr>
            <p:cNvPr id="26" name="Group 25">
              <a:extLst>
                <a:ext uri="{FF2B5EF4-FFF2-40B4-BE49-F238E27FC236}">
                  <a16:creationId xmlns:a16="http://schemas.microsoft.com/office/drawing/2014/main" id="{59EEE137-CBF0-4D27-B6C7-0B263CEF9FC0}"/>
                </a:ext>
              </a:extLst>
            </p:cNvPr>
            <p:cNvGrpSpPr/>
            <p:nvPr/>
          </p:nvGrpSpPr>
          <p:grpSpPr>
            <a:xfrm>
              <a:off x="2699791" y="3522235"/>
              <a:ext cx="5629252" cy="141577"/>
              <a:chOff x="2355925" y="1660668"/>
              <a:chExt cx="5250582" cy="197160"/>
            </a:xfrm>
            <a:grpFill/>
          </p:grpSpPr>
          <p:cxnSp>
            <p:nvCxnSpPr>
              <p:cNvPr id="28" name="Straight Connector 27">
                <a:extLst>
                  <a:ext uri="{FF2B5EF4-FFF2-40B4-BE49-F238E27FC236}">
                    <a16:creationId xmlns:a16="http://schemas.microsoft.com/office/drawing/2014/main" id="{0D30DE41-188F-4F58-ACF7-BE4BDB70B8EE}"/>
                  </a:ext>
                </a:extLst>
              </p:cNvPr>
              <p:cNvCxnSpPr/>
              <p:nvPr/>
            </p:nvCxnSpPr>
            <p:spPr>
              <a:xfrm>
                <a:off x="2355925" y="1660668"/>
                <a:ext cx="808757" cy="197160"/>
              </a:xfrm>
              <a:prstGeom prst="line">
                <a:avLst/>
              </a:prstGeom>
              <a:grpFill/>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F9C7E6-AC9E-4ABA-8F35-355B29B7EC4D}"/>
                  </a:ext>
                </a:extLst>
              </p:cNvPr>
              <p:cNvCxnSpPr/>
              <p:nvPr/>
            </p:nvCxnSpPr>
            <p:spPr>
              <a:xfrm>
                <a:off x="3164682" y="1847880"/>
                <a:ext cx="4441825" cy="0"/>
              </a:xfrm>
              <a:prstGeom prst="line">
                <a:avLst/>
              </a:prstGeom>
              <a:grpFill/>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782ECC51-E592-46DB-92CA-DB7CE20F86EB}"/>
                </a:ext>
              </a:extLst>
            </p:cNvPr>
            <p:cNvSpPr/>
            <p:nvPr/>
          </p:nvSpPr>
          <p:spPr>
            <a:xfrm>
              <a:off x="8279749" y="3559970"/>
              <a:ext cx="214873" cy="207683"/>
            </a:xfrm>
            <a:prstGeom prst="ellipse">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1B3FD2A0-39D7-4712-BC4E-B9DB5A4576C2}"/>
              </a:ext>
            </a:extLst>
          </p:cNvPr>
          <p:cNvGrpSpPr/>
          <p:nvPr/>
        </p:nvGrpSpPr>
        <p:grpSpPr>
          <a:xfrm>
            <a:off x="4031996" y="2940365"/>
            <a:ext cx="5761284" cy="1007104"/>
            <a:chOff x="2729669" y="3522240"/>
            <a:chExt cx="5761284" cy="1007104"/>
          </a:xfrm>
          <a:solidFill>
            <a:schemeClr val="accent1">
              <a:lumMod val="50000"/>
            </a:schemeClr>
          </a:solidFill>
        </p:grpSpPr>
        <p:grpSp>
          <p:nvGrpSpPr>
            <p:cNvPr id="31" name="Group 30">
              <a:extLst>
                <a:ext uri="{FF2B5EF4-FFF2-40B4-BE49-F238E27FC236}">
                  <a16:creationId xmlns:a16="http://schemas.microsoft.com/office/drawing/2014/main" id="{A76B283B-E445-4622-9645-8047C054DFB0}"/>
                </a:ext>
              </a:extLst>
            </p:cNvPr>
            <p:cNvGrpSpPr/>
            <p:nvPr/>
          </p:nvGrpSpPr>
          <p:grpSpPr>
            <a:xfrm>
              <a:off x="2729669" y="3522240"/>
              <a:ext cx="5676439" cy="903262"/>
              <a:chOff x="2850694" y="536215"/>
              <a:chExt cx="5808723" cy="994201"/>
            </a:xfrm>
            <a:grpFill/>
          </p:grpSpPr>
          <p:cxnSp>
            <p:nvCxnSpPr>
              <p:cNvPr id="33" name="Straight Connector 32">
                <a:extLst>
                  <a:ext uri="{FF2B5EF4-FFF2-40B4-BE49-F238E27FC236}">
                    <a16:creationId xmlns:a16="http://schemas.microsoft.com/office/drawing/2014/main" id="{44D04305-CB9A-4B4A-A5FA-B0787C0993C5}"/>
                  </a:ext>
                </a:extLst>
              </p:cNvPr>
              <p:cNvCxnSpPr/>
              <p:nvPr/>
            </p:nvCxnSpPr>
            <p:spPr>
              <a:xfrm>
                <a:off x="2850694" y="536215"/>
                <a:ext cx="976271" cy="994201"/>
              </a:xfrm>
              <a:prstGeom prst="line">
                <a:avLst/>
              </a:prstGeom>
              <a:grpFill/>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247D916-16BB-4996-AD40-DDBAF2E40820}"/>
                  </a:ext>
                </a:extLst>
              </p:cNvPr>
              <p:cNvCxnSpPr/>
              <p:nvPr/>
            </p:nvCxnSpPr>
            <p:spPr>
              <a:xfrm>
                <a:off x="3763412" y="1517816"/>
                <a:ext cx="4896005" cy="0"/>
              </a:xfrm>
              <a:prstGeom prst="line">
                <a:avLst/>
              </a:prstGeom>
              <a:grpFill/>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687D90AE-E226-4087-A624-0E24469D65E9}"/>
                </a:ext>
              </a:extLst>
            </p:cNvPr>
            <p:cNvSpPr/>
            <p:nvPr/>
          </p:nvSpPr>
          <p:spPr>
            <a:xfrm>
              <a:off x="8276080" y="4321661"/>
              <a:ext cx="214873" cy="207683"/>
            </a:xfrm>
            <a:prstGeom prst="ellipse">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C4AD842-0CDA-4816-82FA-B78D02EDC3AD}"/>
              </a:ext>
            </a:extLst>
          </p:cNvPr>
          <p:cNvGrpSpPr/>
          <p:nvPr/>
        </p:nvGrpSpPr>
        <p:grpSpPr>
          <a:xfrm>
            <a:off x="4045218" y="1731664"/>
            <a:ext cx="5743232" cy="1208705"/>
            <a:chOff x="2742891" y="2313539"/>
            <a:chExt cx="5743232" cy="1208705"/>
          </a:xfrm>
          <a:solidFill>
            <a:schemeClr val="accent1">
              <a:lumMod val="50000"/>
            </a:schemeClr>
          </a:solidFill>
        </p:grpSpPr>
        <p:grpSp>
          <p:nvGrpSpPr>
            <p:cNvPr id="36" name="Group 35">
              <a:extLst>
                <a:ext uri="{FF2B5EF4-FFF2-40B4-BE49-F238E27FC236}">
                  <a16:creationId xmlns:a16="http://schemas.microsoft.com/office/drawing/2014/main" id="{F41CD6C0-44BD-452A-BB4E-A0B3F08638D0}"/>
                </a:ext>
              </a:extLst>
            </p:cNvPr>
            <p:cNvGrpSpPr/>
            <p:nvPr/>
          </p:nvGrpSpPr>
          <p:grpSpPr>
            <a:xfrm>
              <a:off x="2742891" y="2409151"/>
              <a:ext cx="5605315" cy="1113093"/>
              <a:chOff x="2612571" y="1817912"/>
              <a:chExt cx="4238744" cy="1389750"/>
            </a:xfrm>
            <a:grpFill/>
          </p:grpSpPr>
          <p:cxnSp>
            <p:nvCxnSpPr>
              <p:cNvPr id="38" name="Straight Connector 37">
                <a:extLst>
                  <a:ext uri="{FF2B5EF4-FFF2-40B4-BE49-F238E27FC236}">
                    <a16:creationId xmlns:a16="http://schemas.microsoft.com/office/drawing/2014/main" id="{94775E42-527D-4BFF-A9E7-52E9067CA6A0}"/>
                  </a:ext>
                </a:extLst>
              </p:cNvPr>
              <p:cNvCxnSpPr/>
              <p:nvPr/>
            </p:nvCxnSpPr>
            <p:spPr>
              <a:xfrm flipV="1">
                <a:off x="2612571" y="1817912"/>
                <a:ext cx="756028" cy="1389750"/>
              </a:xfrm>
              <a:prstGeom prst="line">
                <a:avLst/>
              </a:prstGeom>
              <a:grpFill/>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BA754A-3D04-497F-8856-52C17F8C8904}"/>
                  </a:ext>
                </a:extLst>
              </p:cNvPr>
              <p:cNvCxnSpPr/>
              <p:nvPr/>
            </p:nvCxnSpPr>
            <p:spPr>
              <a:xfrm flipV="1">
                <a:off x="3362836" y="1822224"/>
                <a:ext cx="3488479" cy="5963"/>
              </a:xfrm>
              <a:prstGeom prst="line">
                <a:avLst/>
              </a:prstGeom>
              <a:grpFill/>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7" name="Oval 36">
              <a:extLst>
                <a:ext uri="{FF2B5EF4-FFF2-40B4-BE49-F238E27FC236}">
                  <a16:creationId xmlns:a16="http://schemas.microsoft.com/office/drawing/2014/main" id="{086FF275-78A3-4F4A-B912-B5BFA0EFE962}"/>
                </a:ext>
              </a:extLst>
            </p:cNvPr>
            <p:cNvSpPr/>
            <p:nvPr/>
          </p:nvSpPr>
          <p:spPr>
            <a:xfrm>
              <a:off x="8271250" y="2313539"/>
              <a:ext cx="214873" cy="207683"/>
            </a:xfrm>
            <a:prstGeom prst="ellipse">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descr="Related image">
            <a:extLst>
              <a:ext uri="{FF2B5EF4-FFF2-40B4-BE49-F238E27FC236}">
                <a16:creationId xmlns:a16="http://schemas.microsoft.com/office/drawing/2014/main" id="{5301CD90-2DF7-48EB-95CD-FB68202CC66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5539" y="1366835"/>
            <a:ext cx="2020724" cy="3690912"/>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60D43F6-EC38-4D8E-87A9-E8661AE473B7}"/>
              </a:ext>
            </a:extLst>
          </p:cNvPr>
          <p:cNvSpPr/>
          <p:nvPr/>
        </p:nvSpPr>
        <p:spPr>
          <a:xfrm>
            <a:off x="0" y="6583680"/>
            <a:ext cx="813816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from https://id.pinterest.com/, https://vectorstock.com/, https://iconscout.com/, dan https://stock.adobe.com/</a:t>
            </a:r>
          </a:p>
        </p:txBody>
      </p:sp>
    </p:spTree>
    <p:extLst>
      <p:ext uri="{BB962C8B-B14F-4D97-AF65-F5344CB8AC3E}">
        <p14:creationId xmlns:p14="http://schemas.microsoft.com/office/powerpoint/2010/main" val="698206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anim calcmode="lin" valueType="num">
                                      <p:cBhvr>
                                        <p:cTn id="40" dur="500" fill="hold"/>
                                        <p:tgtEl>
                                          <p:spTgt spid="19"/>
                                        </p:tgtEl>
                                        <p:attrNameLst>
                                          <p:attrName>ppt_x</p:attrName>
                                        </p:attrNameLst>
                                      </p:cBhvr>
                                      <p:tavLst>
                                        <p:tav tm="0">
                                          <p:val>
                                            <p:strVal val="#ppt_x"/>
                                          </p:val>
                                        </p:tav>
                                        <p:tav tm="100000">
                                          <p:val>
                                            <p:strVal val="#ppt_x"/>
                                          </p:val>
                                        </p:tav>
                                      </p:tavLst>
                                    </p:anim>
                                    <p:anim calcmode="lin" valueType="num">
                                      <p:cBhvr>
                                        <p:cTn id="41" dur="5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strVal val="#ppt_x"/>
                                          </p:val>
                                        </p:tav>
                                        <p:tav tm="100000">
                                          <p:val>
                                            <p:strVal val="#ppt_x"/>
                                          </p:val>
                                        </p:tav>
                                      </p:tavLst>
                                    </p:anim>
                                    <p:anim calcmode="lin" valueType="num">
                                      <p:cBhvr>
                                        <p:cTn id="4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BC1946-56C1-407F-9BB7-DA3C5A610285}"/>
              </a:ext>
            </a:extLst>
          </p:cNvPr>
          <p:cNvSpPr>
            <a:spLocks noGrp="1"/>
          </p:cNvSpPr>
          <p:nvPr>
            <p:ph type="title"/>
          </p:nvPr>
        </p:nvSpPr>
        <p:spPr/>
        <p:txBody>
          <a:bodyPr/>
          <a:lstStyle/>
          <a:p>
            <a:r>
              <a:rPr lang="en-US"/>
              <a:t>Justifikasi Memilih Java™</a:t>
            </a:r>
            <a:endParaRPr lang="id-ID"/>
          </a:p>
        </p:txBody>
      </p:sp>
      <p:sp>
        <p:nvSpPr>
          <p:cNvPr id="6" name="Text Placeholder 5">
            <a:extLst>
              <a:ext uri="{FF2B5EF4-FFF2-40B4-BE49-F238E27FC236}">
                <a16:creationId xmlns:a16="http://schemas.microsoft.com/office/drawing/2014/main" id="{E5261B1A-AE4B-4532-8A63-749321EAF6E7}"/>
              </a:ext>
            </a:extLst>
          </p:cNvPr>
          <p:cNvSpPr>
            <a:spLocks noGrp="1"/>
          </p:cNvSpPr>
          <p:nvPr>
            <p:ph type="body" sz="quarter" idx="10"/>
          </p:nvPr>
        </p:nvSpPr>
        <p:spPr/>
        <p:txBody>
          <a:bodyPr/>
          <a:lstStyle/>
          <a:p>
            <a:pPr marL="0" indent="0">
              <a:lnSpc>
                <a:spcPct val="150000"/>
              </a:lnSpc>
              <a:buNone/>
            </a:pPr>
            <a:r>
              <a:rPr lang="en-US"/>
              <a:t>Memudahkan mahasiswa untuk belajar pemrograman karena:</a:t>
            </a:r>
          </a:p>
          <a:p>
            <a:pPr>
              <a:lnSpc>
                <a:spcPct val="150000"/>
              </a:lnSpc>
            </a:pPr>
            <a:r>
              <a:rPr lang="en-US"/>
              <a:t>Java™ menggunakan pendekatan </a:t>
            </a:r>
            <a:r>
              <a:rPr lang="en-US" i="1"/>
              <a:t>type-strict</a:t>
            </a:r>
          </a:p>
          <a:p>
            <a:pPr>
              <a:lnSpc>
                <a:spcPct val="150000"/>
              </a:lnSpc>
            </a:pPr>
            <a:r>
              <a:rPr lang="en-US"/>
              <a:t>Mata Kuliah Struktur Data dan Desain Pola</a:t>
            </a:r>
          </a:p>
          <a:p>
            <a:pPr>
              <a:lnSpc>
                <a:spcPct val="150000"/>
              </a:lnSpc>
            </a:pPr>
            <a:r>
              <a:rPr lang="en-US">
                <a:sym typeface="Wingdings" panose="05000000000000000000" pitchFamily="2" charset="2"/>
              </a:rPr>
              <a:t>Mata Kuliah Pemrograman </a:t>
            </a:r>
            <a:r>
              <a:rPr lang="en-US"/>
              <a:t>Berorientesi Objek</a:t>
            </a:r>
            <a:endParaRPr lang="id-ID"/>
          </a:p>
        </p:txBody>
      </p:sp>
      <p:sp>
        <p:nvSpPr>
          <p:cNvPr id="7" name="Text Placeholder 5">
            <a:extLst>
              <a:ext uri="{FF2B5EF4-FFF2-40B4-BE49-F238E27FC236}">
                <a16:creationId xmlns:a16="http://schemas.microsoft.com/office/drawing/2014/main" id="{02D6D3D8-A40D-4649-BBC5-856490A8C387}"/>
              </a:ext>
            </a:extLst>
          </p:cNvPr>
          <p:cNvSpPr txBox="1">
            <a:spLocks/>
          </p:cNvSpPr>
          <p:nvPr/>
        </p:nvSpPr>
        <p:spPr>
          <a:xfrm>
            <a:off x="7667800" y="2286230"/>
            <a:ext cx="3813229" cy="111159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000">
                <a:sym typeface="Wingdings" panose="05000000000000000000" pitchFamily="2" charset="2"/>
              </a:rPr>
              <a:t>Menggunakan bahasa pemrograman berbasis Java™</a:t>
            </a:r>
            <a:endParaRPr lang="id-ID" sz="2000"/>
          </a:p>
        </p:txBody>
      </p:sp>
      <p:grpSp>
        <p:nvGrpSpPr>
          <p:cNvPr id="2" name="Group 1">
            <a:extLst>
              <a:ext uri="{FF2B5EF4-FFF2-40B4-BE49-F238E27FC236}">
                <a16:creationId xmlns:a16="http://schemas.microsoft.com/office/drawing/2014/main" id="{A486B526-A04F-48EF-92AC-248B601E884F}"/>
              </a:ext>
            </a:extLst>
          </p:cNvPr>
          <p:cNvGrpSpPr/>
          <p:nvPr/>
        </p:nvGrpSpPr>
        <p:grpSpPr>
          <a:xfrm>
            <a:off x="6589059" y="2558472"/>
            <a:ext cx="1148241" cy="562494"/>
            <a:chOff x="6589059" y="2558472"/>
            <a:chExt cx="1148241" cy="562494"/>
          </a:xfrm>
        </p:grpSpPr>
        <p:cxnSp>
          <p:nvCxnSpPr>
            <p:cNvPr id="9" name="Straight Connector 8">
              <a:extLst>
                <a:ext uri="{FF2B5EF4-FFF2-40B4-BE49-F238E27FC236}">
                  <a16:creationId xmlns:a16="http://schemas.microsoft.com/office/drawing/2014/main" id="{81E436EE-17D2-4AA0-B021-DC13309A59C9}"/>
                </a:ext>
              </a:extLst>
            </p:cNvPr>
            <p:cNvCxnSpPr>
              <a:cxnSpLocks/>
            </p:cNvCxnSpPr>
            <p:nvPr/>
          </p:nvCxnSpPr>
          <p:spPr>
            <a:xfrm flipV="1">
              <a:off x="6589059" y="2558472"/>
              <a:ext cx="782481" cy="923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8980333-694B-4C21-A797-BCD3D07A7EB3}"/>
                </a:ext>
              </a:extLst>
            </p:cNvPr>
            <p:cNvCxnSpPr>
              <a:cxnSpLocks/>
            </p:cNvCxnSpPr>
            <p:nvPr/>
          </p:nvCxnSpPr>
          <p:spPr>
            <a:xfrm>
              <a:off x="7005780" y="3116347"/>
              <a:ext cx="365760" cy="4619"/>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1D036D8-931A-4AF8-B5E4-2482067B53F0}"/>
                </a:ext>
              </a:extLst>
            </p:cNvPr>
            <p:cNvCxnSpPr>
              <a:cxnSpLocks/>
            </p:cNvCxnSpPr>
            <p:nvPr/>
          </p:nvCxnSpPr>
          <p:spPr>
            <a:xfrm>
              <a:off x="7353068" y="2567707"/>
              <a:ext cx="0" cy="5486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A5CFC2-D549-406C-B627-25739E36A4BA}"/>
                </a:ext>
              </a:extLst>
            </p:cNvPr>
            <p:cNvCxnSpPr/>
            <p:nvPr/>
          </p:nvCxnSpPr>
          <p:spPr>
            <a:xfrm>
              <a:off x="7371540" y="2830945"/>
              <a:ext cx="36576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315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750"/>
                                        <p:tgtEl>
                                          <p:spTgt spid="6">
                                            <p:txEl>
                                              <p:pRg st="1" end="1"/>
                                            </p:txEl>
                                          </p:spTgt>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750"/>
                                        <p:tgtEl>
                                          <p:spTgt spid="6">
                                            <p:txEl>
                                              <p:pRg st="2" end="2"/>
                                            </p:txEl>
                                          </p:spTgt>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wipe(left)">
                                      <p:cBhvr>
                                        <p:cTn id="14" dur="750"/>
                                        <p:tgtEl>
                                          <p:spTgt spid="6">
                                            <p:txEl>
                                              <p:pRg st="3" end="3"/>
                                            </p:txEl>
                                          </p:spTgt>
                                        </p:tgtEl>
                                      </p:cBhvr>
                                    </p:animEffect>
                                  </p:childTnLst>
                                </p:cTn>
                              </p:par>
                            </p:childTnLst>
                          </p:cTn>
                        </p:par>
                        <p:par>
                          <p:cTn id="15" fill="hold">
                            <p:stCondLst>
                              <p:cond delay="1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22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281B73FF-80C9-2265-AA38-14A2345A6A4A}"/>
              </a:ext>
            </a:extLst>
          </p:cNvPr>
          <p:cNvSpPr txBox="1">
            <a:spLocks/>
          </p:cNvSpPr>
          <p:nvPr/>
        </p:nvSpPr>
        <p:spPr>
          <a:xfrm>
            <a:off x="2280781" y="3648475"/>
            <a:ext cx="6949440" cy="493776"/>
          </a:xfrm>
          <a:prstGeom prst="parallelogram">
            <a:avLst>
              <a:gd name="adj" fmla="val 97802"/>
            </a:avLst>
          </a:prstGeom>
          <a:solidFill>
            <a:schemeClr val="accent1">
              <a:lumMod val="50000"/>
            </a:schemeClr>
          </a:solidFill>
          <a:ln>
            <a:no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200">
                <a:solidFill>
                  <a:schemeClr val="bg1"/>
                </a:solidFill>
              </a:rPr>
              <a:t>Java Embedded</a:t>
            </a:r>
            <a:endParaRPr lang="en-US" sz="2200" dirty="0">
              <a:solidFill>
                <a:schemeClr val="bg1"/>
              </a:solidFill>
            </a:endParaRPr>
          </a:p>
        </p:txBody>
      </p:sp>
      <p:sp>
        <p:nvSpPr>
          <p:cNvPr id="6" name="Text Placeholder 8">
            <a:extLst>
              <a:ext uri="{FF2B5EF4-FFF2-40B4-BE49-F238E27FC236}">
                <a16:creationId xmlns:a16="http://schemas.microsoft.com/office/drawing/2014/main" id="{E96A6340-BD71-AECC-DD52-A788723C50C2}"/>
              </a:ext>
            </a:extLst>
          </p:cNvPr>
          <p:cNvSpPr txBox="1">
            <a:spLocks/>
          </p:cNvSpPr>
          <p:nvPr/>
        </p:nvSpPr>
        <p:spPr>
          <a:xfrm>
            <a:off x="1769796" y="4177787"/>
            <a:ext cx="6949440" cy="493776"/>
          </a:xfrm>
          <a:prstGeom prst="parallelogram">
            <a:avLst>
              <a:gd name="adj" fmla="val 97802"/>
            </a:avLst>
          </a:prstGeom>
          <a:solidFill>
            <a:schemeClr val="accent1">
              <a:lumMod val="50000"/>
            </a:schemeClr>
          </a:solidFill>
          <a:ln>
            <a:no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200">
                <a:solidFill>
                  <a:schemeClr val="bg1"/>
                </a:solidFill>
              </a:rPr>
              <a:t>Java Card</a:t>
            </a:r>
            <a:endParaRPr lang="en-US" sz="2200" dirty="0">
              <a:solidFill>
                <a:schemeClr val="bg1"/>
              </a:solidFill>
            </a:endParaRPr>
          </a:p>
        </p:txBody>
      </p:sp>
      <p:sp>
        <p:nvSpPr>
          <p:cNvPr id="10" name="Text Placeholder 8">
            <a:extLst>
              <a:ext uri="{FF2B5EF4-FFF2-40B4-BE49-F238E27FC236}">
                <a16:creationId xmlns:a16="http://schemas.microsoft.com/office/drawing/2014/main" id="{7E2F488E-98A2-FFE0-058D-F8E0FE3679CB}"/>
              </a:ext>
            </a:extLst>
          </p:cNvPr>
          <p:cNvSpPr txBox="1">
            <a:spLocks/>
          </p:cNvSpPr>
          <p:nvPr/>
        </p:nvSpPr>
        <p:spPr>
          <a:xfrm>
            <a:off x="1256037" y="4708376"/>
            <a:ext cx="6949440" cy="493776"/>
          </a:xfrm>
          <a:prstGeom prst="parallelogram">
            <a:avLst>
              <a:gd name="adj" fmla="val 97802"/>
            </a:avLst>
          </a:prstGeom>
          <a:solidFill>
            <a:schemeClr val="accent1">
              <a:lumMod val="50000"/>
            </a:schemeClr>
          </a:solidFill>
          <a:ln>
            <a:no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200">
                <a:solidFill>
                  <a:schemeClr val="bg1"/>
                </a:solidFill>
              </a:rPr>
              <a:t>Java TV</a:t>
            </a:r>
            <a:endParaRPr lang="en-US" sz="2200" dirty="0">
              <a:solidFill>
                <a:schemeClr val="bg1"/>
              </a:solidFill>
            </a:endParaRPr>
          </a:p>
        </p:txBody>
      </p:sp>
      <p:sp>
        <p:nvSpPr>
          <p:cNvPr id="11" name="Text Placeholder 8">
            <a:extLst>
              <a:ext uri="{FF2B5EF4-FFF2-40B4-BE49-F238E27FC236}">
                <a16:creationId xmlns:a16="http://schemas.microsoft.com/office/drawing/2014/main" id="{2461F838-CD04-B624-451F-29F14382C2B0}"/>
              </a:ext>
            </a:extLst>
          </p:cNvPr>
          <p:cNvSpPr txBox="1">
            <a:spLocks/>
          </p:cNvSpPr>
          <p:nvPr/>
        </p:nvSpPr>
        <p:spPr>
          <a:xfrm>
            <a:off x="724352" y="5238963"/>
            <a:ext cx="6949440" cy="493776"/>
          </a:xfrm>
          <a:prstGeom prst="parallelogram">
            <a:avLst>
              <a:gd name="adj" fmla="val 97802"/>
            </a:avLst>
          </a:prstGeom>
          <a:solidFill>
            <a:schemeClr val="accent1">
              <a:lumMod val="50000"/>
            </a:schemeClr>
          </a:solidFill>
          <a:ln>
            <a:no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200">
                <a:solidFill>
                  <a:schemeClr val="bg1"/>
                </a:solidFill>
              </a:rPr>
              <a:t>Java DB</a:t>
            </a:r>
            <a:endParaRPr lang="en-US" sz="2200" dirty="0">
              <a:solidFill>
                <a:schemeClr val="bg1"/>
              </a:solidFill>
            </a:endParaRPr>
          </a:p>
        </p:txBody>
      </p:sp>
      <p:sp>
        <p:nvSpPr>
          <p:cNvPr id="2" name="Title 1">
            <a:extLst>
              <a:ext uri="{FF2B5EF4-FFF2-40B4-BE49-F238E27FC236}">
                <a16:creationId xmlns:a16="http://schemas.microsoft.com/office/drawing/2014/main" id="{59A4C6D9-10B2-485F-9974-C0202F17402D}"/>
              </a:ext>
            </a:extLst>
          </p:cNvPr>
          <p:cNvSpPr>
            <a:spLocks noGrp="1"/>
          </p:cNvSpPr>
          <p:nvPr>
            <p:ph type="title"/>
          </p:nvPr>
        </p:nvSpPr>
        <p:spPr/>
        <p:txBody>
          <a:bodyPr/>
          <a:lstStyle/>
          <a:p>
            <a:r>
              <a:rPr lang="id-ID"/>
              <a:t>Edisi Platform Java™</a:t>
            </a:r>
          </a:p>
        </p:txBody>
      </p:sp>
      <p:sp>
        <p:nvSpPr>
          <p:cNvPr id="4" name="Text Placeholder 5">
            <a:extLst>
              <a:ext uri="{FF2B5EF4-FFF2-40B4-BE49-F238E27FC236}">
                <a16:creationId xmlns:a16="http://schemas.microsoft.com/office/drawing/2014/main" id="{E7208E8A-71D4-44B6-BFE6-387BA2F069C0}"/>
              </a:ext>
            </a:extLst>
          </p:cNvPr>
          <p:cNvSpPr txBox="1">
            <a:spLocks/>
          </p:cNvSpPr>
          <p:nvPr/>
        </p:nvSpPr>
        <p:spPr>
          <a:xfrm>
            <a:off x="3796118" y="2059994"/>
            <a:ext cx="6949440" cy="493776"/>
          </a:xfrm>
          <a:prstGeom prst="parallelogram">
            <a:avLst>
              <a:gd name="adj" fmla="val 97557"/>
            </a:avLst>
          </a:prstGeom>
          <a:solidFill>
            <a:schemeClr val="accent1">
              <a:lumMod val="50000"/>
            </a:schemeClr>
          </a:solidFill>
          <a:ln>
            <a:no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200">
                <a:solidFill>
                  <a:schemeClr val="bg1"/>
                </a:solidFill>
              </a:rPr>
              <a:t>Java SE (</a:t>
            </a:r>
            <a:r>
              <a:rPr lang="en-US" sz="2200" i="1">
                <a:solidFill>
                  <a:schemeClr val="bg1"/>
                </a:solidFill>
              </a:rPr>
              <a:t>Standard Edition</a:t>
            </a:r>
            <a:r>
              <a:rPr lang="en-US" sz="2200">
                <a:solidFill>
                  <a:schemeClr val="bg1"/>
                </a:solidFill>
              </a:rPr>
              <a:t>)</a:t>
            </a:r>
            <a:endParaRPr lang="en-US" sz="2200" dirty="0">
              <a:solidFill>
                <a:schemeClr val="bg1"/>
              </a:solidFill>
            </a:endParaRPr>
          </a:p>
        </p:txBody>
      </p:sp>
      <p:sp>
        <p:nvSpPr>
          <p:cNvPr id="5" name="Text Placeholder 6">
            <a:extLst>
              <a:ext uri="{FF2B5EF4-FFF2-40B4-BE49-F238E27FC236}">
                <a16:creationId xmlns:a16="http://schemas.microsoft.com/office/drawing/2014/main" id="{E843F1F6-6F36-46E7-ACF8-80F5EFB45471}"/>
              </a:ext>
            </a:extLst>
          </p:cNvPr>
          <p:cNvSpPr txBox="1">
            <a:spLocks/>
          </p:cNvSpPr>
          <p:nvPr/>
        </p:nvSpPr>
        <p:spPr>
          <a:xfrm>
            <a:off x="3298915" y="2587316"/>
            <a:ext cx="6949440" cy="493776"/>
          </a:xfrm>
          <a:prstGeom prst="parallelogram">
            <a:avLst>
              <a:gd name="adj" fmla="val 98430"/>
            </a:avLst>
          </a:prstGeom>
          <a:solidFill>
            <a:schemeClr val="accent1">
              <a:lumMod val="50000"/>
            </a:schemeClr>
          </a:solidFill>
          <a:ln>
            <a:no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200">
                <a:solidFill>
                  <a:schemeClr val="bg1"/>
                </a:solidFill>
              </a:rPr>
              <a:t>Java EE (</a:t>
            </a:r>
            <a:r>
              <a:rPr lang="en-US" sz="2200" i="1">
                <a:solidFill>
                  <a:schemeClr val="bg1"/>
                </a:solidFill>
              </a:rPr>
              <a:t>Enterprise Edition</a:t>
            </a:r>
            <a:r>
              <a:rPr lang="en-US" sz="2200">
                <a:solidFill>
                  <a:schemeClr val="bg1"/>
                </a:solidFill>
              </a:rPr>
              <a:t>)</a:t>
            </a:r>
            <a:endParaRPr lang="en-US" sz="2200" dirty="0">
              <a:solidFill>
                <a:schemeClr val="bg1"/>
              </a:solidFill>
            </a:endParaRPr>
          </a:p>
        </p:txBody>
      </p:sp>
      <p:sp>
        <p:nvSpPr>
          <p:cNvPr id="7" name="Text Placeholder 8">
            <a:extLst>
              <a:ext uri="{FF2B5EF4-FFF2-40B4-BE49-F238E27FC236}">
                <a16:creationId xmlns:a16="http://schemas.microsoft.com/office/drawing/2014/main" id="{95B2A8A0-5166-46C0-89BE-373FFAFAF84E}"/>
              </a:ext>
            </a:extLst>
          </p:cNvPr>
          <p:cNvSpPr txBox="1">
            <a:spLocks/>
          </p:cNvSpPr>
          <p:nvPr/>
        </p:nvSpPr>
        <p:spPr>
          <a:xfrm>
            <a:off x="2782808" y="3115275"/>
            <a:ext cx="6949440" cy="493776"/>
          </a:xfrm>
          <a:prstGeom prst="parallelogram">
            <a:avLst>
              <a:gd name="adj" fmla="val 97802"/>
            </a:avLst>
          </a:prstGeom>
          <a:solidFill>
            <a:schemeClr val="accent1">
              <a:lumMod val="50000"/>
            </a:schemeClr>
          </a:solidFill>
          <a:ln>
            <a:no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200">
                <a:solidFill>
                  <a:schemeClr val="bg1"/>
                </a:solidFill>
              </a:rPr>
              <a:t>Java ME (</a:t>
            </a:r>
            <a:r>
              <a:rPr lang="en-US" sz="2200" i="1">
                <a:solidFill>
                  <a:schemeClr val="bg1"/>
                </a:solidFill>
              </a:rPr>
              <a:t>Micro Edition</a:t>
            </a:r>
            <a:r>
              <a:rPr lang="en-US" sz="2200">
                <a:solidFill>
                  <a:schemeClr val="bg1"/>
                </a:solidFill>
              </a:rPr>
              <a:t>)</a:t>
            </a:r>
            <a:endParaRPr lang="en-US" sz="2200" dirty="0">
              <a:solidFill>
                <a:schemeClr val="bg1"/>
              </a:solidFill>
            </a:endParaRPr>
          </a:p>
        </p:txBody>
      </p:sp>
      <p:sp>
        <p:nvSpPr>
          <p:cNvPr id="8" name="Rectangle 7">
            <a:extLst>
              <a:ext uri="{FF2B5EF4-FFF2-40B4-BE49-F238E27FC236}">
                <a16:creationId xmlns:a16="http://schemas.microsoft.com/office/drawing/2014/main" id="{E67FD593-7BD6-419B-81E9-D814CA26D23D}"/>
              </a:ext>
            </a:extLst>
          </p:cNvPr>
          <p:cNvSpPr/>
          <p:nvPr/>
        </p:nvSpPr>
        <p:spPr>
          <a:xfrm>
            <a:off x="4949578" y="1641830"/>
            <a:ext cx="4800600" cy="400110"/>
          </a:xfrm>
          <a:prstGeom prst="rect">
            <a:avLst/>
          </a:prstGeom>
        </p:spPr>
        <p:txBody>
          <a:bodyPr wrap="square">
            <a:spAutoFit/>
          </a:bodyPr>
          <a:lstStyle/>
          <a:p>
            <a:pPr algn="ctr"/>
            <a:r>
              <a:rPr lang="en-US" sz="2000" dirty="0">
                <a:solidFill>
                  <a:schemeClr val="accent1">
                    <a:lumMod val="50000"/>
                  </a:schemeClr>
                </a:solidFill>
                <a:latin typeface="Arial" panose="020B0604020202020204" pitchFamily="34" charset="0"/>
                <a:cs typeface="Arial" panose="020B0604020202020204" pitchFamily="34" charset="0"/>
              </a:rPr>
              <a:t>U</a:t>
            </a:r>
            <a:r>
              <a:rPr lang="id-ID" sz="2000" dirty="0" err="1">
                <a:solidFill>
                  <a:schemeClr val="accent1">
                    <a:lumMod val="50000"/>
                  </a:schemeClr>
                </a:solidFill>
                <a:latin typeface="Arial" panose="020B0604020202020204" pitchFamily="34" charset="0"/>
                <a:cs typeface="Arial" panose="020B0604020202020204" pitchFamily="34" charset="0"/>
              </a:rPr>
              <a:t>ntuk</a:t>
            </a:r>
            <a:r>
              <a:rPr lang="id-ID"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membuat</a:t>
            </a:r>
            <a:r>
              <a:rPr lang="id-ID" sz="2000" dirty="0">
                <a:solidFill>
                  <a:schemeClr val="accent1">
                    <a:lumMod val="50000"/>
                  </a:schemeClr>
                </a:solidFill>
                <a:latin typeface="Arial" panose="020B0604020202020204" pitchFamily="34" charset="0"/>
                <a:cs typeface="Arial" panose="020B0604020202020204" pitchFamily="34" charset="0"/>
              </a:rPr>
              <a:t> </a:t>
            </a:r>
            <a:r>
              <a:rPr lang="id-ID" sz="2000">
                <a:solidFill>
                  <a:schemeClr val="accent1">
                    <a:lumMod val="50000"/>
                  </a:schemeClr>
                </a:solidFill>
                <a:latin typeface="Arial" panose="020B0604020202020204" pitchFamily="34" charset="0"/>
                <a:cs typeface="Arial" panose="020B0604020202020204" pitchFamily="34" charset="0"/>
              </a:rPr>
              <a:t>aplikasi </a:t>
            </a:r>
            <a:r>
              <a:rPr lang="id-ID" sz="2000" i="1">
                <a:solidFill>
                  <a:schemeClr val="accent1">
                    <a:lumMod val="50000"/>
                  </a:schemeClr>
                </a:solidFill>
                <a:latin typeface="Arial" panose="020B0604020202020204" pitchFamily="34" charset="0"/>
                <a:cs typeface="Arial" panose="020B0604020202020204" pitchFamily="34" charset="0"/>
              </a:rPr>
              <a:t>desktop</a:t>
            </a:r>
            <a:r>
              <a:rPr lang="en-US" sz="2000" i="1">
                <a:solidFill>
                  <a:schemeClr val="accent1">
                    <a:lumMod val="50000"/>
                  </a:schemeClr>
                </a:solidFill>
                <a:latin typeface="Arial" panose="020B0604020202020204" pitchFamily="34" charset="0"/>
                <a:cs typeface="Arial" panose="020B0604020202020204" pitchFamily="34" charset="0"/>
              </a:rPr>
              <a:t>.</a:t>
            </a:r>
            <a:endParaRPr lang="id-ID" sz="2000" dirty="0">
              <a:solidFill>
                <a:schemeClr val="accent1">
                  <a:lumMod val="50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697B4D7-F4B8-48DD-B4AC-3DF5C673A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30213"/>
            <a:ext cx="6096001" cy="6174378"/>
          </a:xfrm>
          <a:prstGeom prst="rect">
            <a:avLst/>
          </a:prstGeom>
        </p:spPr>
      </p:pic>
    </p:spTree>
    <p:extLst>
      <p:ext uri="{BB962C8B-B14F-4D97-AF65-F5344CB8AC3E}">
        <p14:creationId xmlns:p14="http://schemas.microsoft.com/office/powerpoint/2010/main" val="2491569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decel="100000" fill="hold" nodeType="clickEffect">
                                  <p:stCondLst>
                                    <p:cond delay="0"/>
                                  </p:stCondLst>
                                  <p:childTnLst>
                                    <p:animClr clrSpc="rgb" dir="cw">
                                      <p:cBhvr>
                                        <p:cTn id="6" dur="1000" fill="hold"/>
                                        <p:tgtEl>
                                          <p:spTgt spid="4"/>
                                        </p:tgtEl>
                                        <p:attrNameLst>
                                          <p:attrName>fillcolor</p:attrName>
                                        </p:attrNameLst>
                                      </p:cBhvr>
                                      <p:to>
                                        <a:srgbClr val="EA2D2E"/>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D733-03B5-445B-8361-8846110EB2D2}"/>
              </a:ext>
            </a:extLst>
          </p:cNvPr>
          <p:cNvSpPr>
            <a:spLocks noGrp="1"/>
          </p:cNvSpPr>
          <p:nvPr>
            <p:ph type="title"/>
          </p:nvPr>
        </p:nvSpPr>
        <p:spPr/>
        <p:txBody>
          <a:bodyPr/>
          <a:lstStyle/>
          <a:p>
            <a:r>
              <a:rPr lang="en-US"/>
              <a:t>Membuat Program Java™</a:t>
            </a:r>
            <a:endParaRPr lang="en-ID"/>
          </a:p>
        </p:txBody>
      </p:sp>
    </p:spTree>
    <p:extLst>
      <p:ext uri="{BB962C8B-B14F-4D97-AF65-F5344CB8AC3E}">
        <p14:creationId xmlns:p14="http://schemas.microsoft.com/office/powerpoint/2010/main" val="1122026212"/>
      </p:ext>
    </p:extLst>
  </p:cSld>
  <p:clrMapOvr>
    <a:masterClrMapping/>
  </p:clrMapOvr>
  <p:transition>
    <p:cove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5d0e8dd78514f34e655317a3b1dba39dcefd15d"/>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with DDP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with SDA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ig Area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ssignm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d3527a-fcfb-495e-8d61-d5257428f3d8">
      <Terms xmlns="http://schemas.microsoft.com/office/infopath/2007/PartnerControls"/>
    </lcf76f155ced4ddcb4097134ff3c332f>
    <TaxCatchAll xmlns="517c275d-127a-4019-983c-d74ca4bf6b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DE50B6B06D5147A1358825BF88370E" ma:contentTypeVersion="13" ma:contentTypeDescription="Create a new document." ma:contentTypeScope="" ma:versionID="cfdbdcc5d824118ee6b4bccc6c60f72e">
  <xsd:schema xmlns:xsd="http://www.w3.org/2001/XMLSchema" xmlns:xs="http://www.w3.org/2001/XMLSchema" xmlns:p="http://schemas.microsoft.com/office/2006/metadata/properties" xmlns:ns2="9ad3527a-fcfb-495e-8d61-d5257428f3d8" xmlns:ns3="517c275d-127a-4019-983c-d74ca4bf6bad" targetNamespace="http://schemas.microsoft.com/office/2006/metadata/properties" ma:root="true" ma:fieldsID="4eb2823fd071ae248c7940636e8ddaba" ns2:_="" ns3:_="">
    <xsd:import namespace="9ad3527a-fcfb-495e-8d61-d5257428f3d8"/>
    <xsd:import namespace="517c275d-127a-4019-983c-d74ca4bf6b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3527a-fcfb-495e-8d61-d5257428f3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8019201-d7fa-4ddb-9f28-dacd9c5752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7c275d-127a-4019-983c-d74ca4bf6b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6507cc0-16a7-4e37-b4db-bd6d32c3fc16}" ma:internalName="TaxCatchAll" ma:showField="CatchAllData" ma:web="517c275d-127a-4019-983c-d74ca4bf6b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9ADF8-2300-41F8-BDD9-9BDD277A6FBA}">
  <ds:schemaRefs>
    <ds:schemaRef ds:uri="http://schemas.openxmlformats.org/package/2006/metadata/core-properties"/>
    <ds:schemaRef ds:uri="9ad3527a-fcfb-495e-8d61-d5257428f3d8"/>
    <ds:schemaRef ds:uri="http://schemas.microsoft.com/office/2006/documentManagement/types"/>
    <ds:schemaRef ds:uri="http://purl.org/dc/elements/1.1/"/>
    <ds:schemaRef ds:uri="http://schemas.microsoft.com/office/infopath/2007/PartnerControls"/>
    <ds:schemaRef ds:uri="http://purl.org/dc/terms/"/>
    <ds:schemaRef ds:uri="517c275d-127a-4019-983c-d74ca4bf6bad"/>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58164BB-1154-4E94-A73F-2C082900DE96}">
  <ds:schemaRefs>
    <ds:schemaRef ds:uri="http://schemas.microsoft.com/sharepoint/v3/contenttype/forms"/>
  </ds:schemaRefs>
</ds:datastoreItem>
</file>

<file path=customXml/itemProps3.xml><?xml version="1.0" encoding="utf-8"?>
<ds:datastoreItem xmlns:ds="http://schemas.openxmlformats.org/officeDocument/2006/customXml" ds:itemID="{F0DD5062-35A8-46BF-B1B3-EC4FE7146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3527a-fcfb-495e-8d61-d5257428f3d8"/>
    <ds:schemaRef ds:uri="517c275d-127a-4019-983c-d74ca4bf6b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149d536-16c4-4738-a734-80ae686408af}" enabled="0" method="" siteId="{c149d536-16c4-4738-a734-80ae686408af}" removed="1"/>
</clbl:labelList>
</file>

<file path=docProps/app.xml><?xml version="1.0" encoding="utf-8"?>
<Properties xmlns="http://schemas.openxmlformats.org/officeDocument/2006/extended-properties" xmlns:vt="http://schemas.openxmlformats.org/officeDocument/2006/docPropsVTypes">
  <Template>Office Theme</Template>
  <TotalTime>13058</TotalTime>
  <Words>958</Words>
  <Application>Microsoft Office PowerPoint</Application>
  <PresentationFormat>Widescreen</PresentationFormat>
  <Paragraphs>163</Paragraphs>
  <Slides>23</Slides>
  <Notes>0</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23</vt:i4>
      </vt:variant>
    </vt:vector>
  </HeadingPairs>
  <TitlesOfParts>
    <vt:vector size="43" baseType="lpstr">
      <vt:lpstr>Aharoni</vt:lpstr>
      <vt:lpstr>Arial</vt:lpstr>
      <vt:lpstr>Arial Black</vt:lpstr>
      <vt:lpstr>Blackadder ITC</vt:lpstr>
      <vt:lpstr>Calibri</vt:lpstr>
      <vt:lpstr>Consolas</vt:lpstr>
      <vt:lpstr>Garamond</vt:lpstr>
      <vt:lpstr>Open Sans</vt:lpstr>
      <vt:lpstr>Times New Roman</vt:lpstr>
      <vt:lpstr>Wingdings</vt:lpstr>
      <vt:lpstr>Custom Design</vt:lpstr>
      <vt:lpstr>Title with DDP Course</vt:lpstr>
      <vt:lpstr>Title with SDA Course</vt:lpstr>
      <vt:lpstr>Title</vt:lpstr>
      <vt:lpstr>Content</vt:lpstr>
      <vt:lpstr>Big Area Content</vt:lpstr>
      <vt:lpstr>Assignments</vt:lpstr>
      <vt:lpstr>Segment</vt:lpstr>
      <vt:lpstr>Question</vt:lpstr>
      <vt:lpstr>Plain Question</vt:lpstr>
      <vt:lpstr>Struktur dan Alur Membuat Program dengan Java™</vt:lpstr>
      <vt:lpstr>PowerPoint Presentation</vt:lpstr>
      <vt:lpstr>PowerPoint Presentation</vt:lpstr>
      <vt:lpstr>Karakteristik Java™</vt:lpstr>
      <vt:lpstr>Java™</vt:lpstr>
      <vt:lpstr>Karakteristik Java™</vt:lpstr>
      <vt:lpstr>Justifikasi Memilih Java™</vt:lpstr>
      <vt:lpstr>Edisi Platform Java™</vt:lpstr>
      <vt:lpstr>Membuat Program Java™</vt:lpstr>
      <vt:lpstr>#1 – Tuliskan Kode Programnya</vt:lpstr>
      <vt:lpstr>#2 – Kompilasi dan Eksekusi</vt:lpstr>
      <vt:lpstr>1</vt:lpstr>
      <vt:lpstr>Struktur Kode Program Java™</vt:lpstr>
      <vt:lpstr>Struktur Kode Java™</vt:lpstr>
      <vt:lpstr>Struktur Kode Java™</vt:lpstr>
      <vt:lpstr>2</vt:lpstr>
      <vt:lpstr>3</vt:lpstr>
      <vt:lpstr>Struktur Kode Java™</vt:lpstr>
      <vt:lpstr>4</vt:lpstr>
      <vt:lpstr>Konvensi Identifier</vt:lpstr>
      <vt:lpstr>5</vt:lpstr>
      <vt:lpstr>Kesimpulan</vt:lpstr>
      <vt:lpstr>Kesimpulan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1290</cp:revision>
  <dcterms:created xsi:type="dcterms:W3CDTF">2019-01-03T02:16:07Z</dcterms:created>
  <dcterms:modified xsi:type="dcterms:W3CDTF">2025-09-29T04:30:20Z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0x010100EFDE50B6B06D5147A1358825BF88370E</vt:lpwstr>
  </property>
  <property fmtid="{D5CDD505-2E9C-101B-9397-08002B2CF9AE}" pid="3" name="MediaServiceImageTags">
    <vt:lpwstr/>
  </property>
</Properties>
</file>