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8"/>
  </p:notesMasterIdLst>
  <p:handoutMasterIdLst>
    <p:handoutMasterId r:id="rId19"/>
  </p:handoutMasterIdLst>
  <p:sldIdLst>
    <p:sldId id="302" r:id="rId7"/>
    <p:sldId id="332" r:id="rId8"/>
    <p:sldId id="335" r:id="rId9"/>
    <p:sldId id="336" r:id="rId10"/>
    <p:sldId id="337" r:id="rId11"/>
    <p:sldId id="339" r:id="rId12"/>
    <p:sldId id="340" r:id="rId13"/>
    <p:sldId id="341" r:id="rId14"/>
    <p:sldId id="342" r:id="rId15"/>
    <p:sldId id="333" r:id="rId16"/>
    <p:sldId id="334" r:id="rId17"/>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Task" id="{2DD6B6B6-B594-4874-A390-C860400A7677}">
          <p14:sldIdLst>
            <p14:sldId id="335"/>
            <p14:sldId id="336"/>
            <p14:sldId id="337"/>
            <p14:sldId id="339"/>
            <p14:sldId id="340"/>
            <p14:sldId id="341"/>
            <p14:sldId id="342"/>
          </p14:sldIdLst>
        </p14:section>
        <p14:section name="Submission" id="{266FCD05-97BA-4BB5-8A2E-13A3464CB632}">
          <p14:sldIdLst>
            <p14:sldId id="333"/>
            <p14:sldId id="33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3" d="100"/>
          <a:sy n="83" d="100"/>
        </p:scale>
        <p:origin x="1421"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3/25/2020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3/25/2020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707" y="2181662"/>
            <a:ext cx="2860086" cy="3360156"/>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297469" y="204297"/>
            <a:ext cx="2690113" cy="815223"/>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3980873" y="4957043"/>
            <a:ext cx="2472152" cy="584775"/>
          </a:xfrm>
          <a:prstGeom prst="rect">
            <a:avLst/>
          </a:prstGeom>
          <a:noFill/>
        </p:spPr>
        <p:txBody>
          <a:bodyPr wrap="none" rtlCol="0">
            <a:spAutoFit/>
          </a:bodyPr>
          <a:lstStyle/>
          <a:p>
            <a:pPr marL="0" indent="0">
              <a:buNone/>
            </a:pPr>
            <a:r>
              <a:rPr lang="en-US" sz="3200">
                <a:latin typeface="Blackadder ITC" panose="04020505051007020D02" pitchFamily="82" charset="0"/>
              </a:rPr>
              <a:t>to be continued... </a:t>
            </a:r>
            <a:endParaRPr lang="id-ID" sz="3200">
              <a:latin typeface="Blackadder ITC" panose="04020505051007020D02" pitchFamily="82" charset="0"/>
            </a:endParaRPr>
          </a:p>
        </p:txBody>
      </p:sp>
      <p:sp>
        <p:nvSpPr>
          <p:cNvPr id="9" name="Rectangle 8">
            <a:extLst>
              <a:ext uri="{FF2B5EF4-FFF2-40B4-BE49-F238E27FC236}">
                <a16:creationId xmlns:a16="http://schemas.microsoft.com/office/drawing/2014/main" id="{E4C96478-D583-4AB8-845D-CB0D1A66F6C4}"/>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353730262"/>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41978" y="1672879"/>
            <a:ext cx="2690113" cy="815223"/>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572000" y="4393624"/>
            <a:ext cx="2342308" cy="584775"/>
          </a:xfrm>
          <a:prstGeom prst="rect">
            <a:avLst/>
          </a:prstGeom>
          <a:noFill/>
        </p:spPr>
        <p:txBody>
          <a:bodyPr wrap="none" rtlCol="0">
            <a:spAutoFit/>
          </a:bodyPr>
          <a:lstStyle/>
          <a:p>
            <a:pPr marL="0" indent="0">
              <a:buNone/>
            </a:pPr>
            <a:r>
              <a:rPr lang="en-US" sz="3200">
                <a:latin typeface="Blackadder ITC" panose="04020505051007020D02" pitchFamily="82" charset="0"/>
              </a:rPr>
              <a:t>… The End …</a:t>
            </a:r>
            <a:endParaRPr lang="id-ID" sz="3200">
              <a:latin typeface="Blackadder ITC" panose="04020505051007020D02" pitchFamily="82" charset="0"/>
            </a:endParaRPr>
          </a:p>
        </p:txBody>
      </p:sp>
    </p:spTree>
    <p:extLst>
      <p:ext uri="{BB962C8B-B14F-4D97-AF65-F5344CB8AC3E}">
        <p14:creationId xmlns:p14="http://schemas.microsoft.com/office/powerpoint/2010/main" val="1071921334"/>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spcBef>
                <a:spcPts val="0"/>
              </a:spcBef>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microsoft.com/office/2007/relationships/hdphoto" Target="../media/hdphoto1.wdp"/><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8.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Tugas 5 – Kelas A</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DBD9B8-E40F-49CA-8F70-3B389F68BE13}"/>
              </a:ext>
            </a:extLst>
          </p:cNvPr>
          <p:cNvSpPr>
            <a:spLocks noGrp="1"/>
          </p:cNvSpPr>
          <p:nvPr>
            <p:ph type="title"/>
          </p:nvPr>
        </p:nvSpPr>
        <p:spPr>
          <a:xfrm>
            <a:off x="2958353" y="213918"/>
            <a:ext cx="5705356" cy="552101"/>
          </a:xfrm>
        </p:spPr>
        <p:txBody>
          <a:bodyPr/>
          <a:lstStyle/>
          <a:p>
            <a:r>
              <a:rPr lang="en-US"/>
              <a:t>Pengumpulan</a:t>
            </a:r>
            <a:endParaRPr lang="en-ID"/>
          </a:p>
        </p:txBody>
      </p:sp>
      <p:sp>
        <p:nvSpPr>
          <p:cNvPr id="5" name="Text Placeholder 2">
            <a:extLst>
              <a:ext uri="{FF2B5EF4-FFF2-40B4-BE49-F238E27FC236}">
                <a16:creationId xmlns:a16="http://schemas.microsoft.com/office/drawing/2014/main" id="{E22B398F-2414-4CFF-A2D5-206DBA03B6E3}"/>
              </a:ext>
            </a:extLst>
          </p:cNvPr>
          <p:cNvSpPr>
            <a:spLocks noGrp="1"/>
          </p:cNvSpPr>
          <p:nvPr>
            <p:ph type="body" sz="quarter" idx="10"/>
          </p:nvPr>
        </p:nvSpPr>
        <p:spPr>
          <a:xfrm>
            <a:off x="365760" y="1257286"/>
            <a:ext cx="7015942" cy="4778561"/>
          </a:xfrm>
        </p:spPr>
        <p:txBody>
          <a:bodyPr/>
          <a:lstStyle/>
          <a:p>
            <a:r>
              <a:rPr lang="en-ID"/>
              <a:t>Kumpulkan slide presentasi Anda ke tempat pengumpulan yang disediakan di e-learning sebelum batas akhir waktu pengumpulan. </a:t>
            </a:r>
          </a:p>
          <a:p>
            <a:endParaRPr lang="en-ID"/>
          </a:p>
          <a:p>
            <a:r>
              <a:rPr lang="en-ID"/>
              <a:t>Perhatikan panduan penilaian di slide berikutnya. </a:t>
            </a:r>
          </a:p>
        </p:txBody>
      </p:sp>
    </p:spTree>
    <p:extLst>
      <p:ext uri="{BB962C8B-B14F-4D97-AF65-F5344CB8AC3E}">
        <p14:creationId xmlns:p14="http://schemas.microsoft.com/office/powerpoint/2010/main" val="243930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25F84F-64C5-4116-88A7-8C830AF81D72}"/>
              </a:ext>
            </a:extLst>
          </p:cNvPr>
          <p:cNvSpPr>
            <a:spLocks noGrp="1"/>
          </p:cNvSpPr>
          <p:nvPr>
            <p:ph type="title"/>
          </p:nvPr>
        </p:nvSpPr>
        <p:spPr>
          <a:xfrm>
            <a:off x="2958353" y="213918"/>
            <a:ext cx="5705356" cy="552101"/>
          </a:xfrm>
        </p:spPr>
        <p:txBody>
          <a:bodyPr/>
          <a:lstStyle/>
          <a:p>
            <a:r>
              <a:rPr lang="en-US"/>
              <a:t>Penilaian</a:t>
            </a:r>
            <a:endParaRPr lang="en-ID"/>
          </a:p>
        </p:txBody>
      </p:sp>
      <p:graphicFrame>
        <p:nvGraphicFramePr>
          <p:cNvPr id="6" name="Table 5">
            <a:extLst>
              <a:ext uri="{FF2B5EF4-FFF2-40B4-BE49-F238E27FC236}">
                <a16:creationId xmlns:a16="http://schemas.microsoft.com/office/drawing/2014/main" id="{FAEE5E2A-D96B-41F3-9B4B-8D42DC8BA3A2}"/>
              </a:ext>
            </a:extLst>
          </p:cNvPr>
          <p:cNvGraphicFramePr>
            <a:graphicFrameLocks noGrp="1"/>
          </p:cNvGraphicFramePr>
          <p:nvPr>
            <p:extLst>
              <p:ext uri="{D42A27DB-BD31-4B8C-83A1-F6EECF244321}">
                <p14:modId xmlns:p14="http://schemas.microsoft.com/office/powerpoint/2010/main" val="4279576551"/>
              </p:ext>
            </p:extLst>
          </p:nvPr>
        </p:nvGraphicFramePr>
        <p:xfrm>
          <a:off x="1776549" y="1252360"/>
          <a:ext cx="7236822" cy="4765040"/>
        </p:xfrm>
        <a:graphic>
          <a:graphicData uri="http://schemas.openxmlformats.org/drawingml/2006/table">
            <a:tbl>
              <a:tblPr firstRow="1" bandRow="1">
                <a:tableStyleId>{EB344D84-9AFB-497E-A393-DC336BA19D2E}</a:tableStyleId>
              </a:tblPr>
              <a:tblGrid>
                <a:gridCol w="799017">
                  <a:extLst>
                    <a:ext uri="{9D8B030D-6E8A-4147-A177-3AD203B41FA5}">
                      <a16:colId xmlns:a16="http://schemas.microsoft.com/office/drawing/2014/main" val="1559748516"/>
                    </a:ext>
                  </a:extLst>
                </a:gridCol>
                <a:gridCol w="6437805">
                  <a:extLst>
                    <a:ext uri="{9D8B030D-6E8A-4147-A177-3AD203B41FA5}">
                      <a16:colId xmlns:a16="http://schemas.microsoft.com/office/drawing/2014/main" val="2197654118"/>
                    </a:ext>
                  </a:extLst>
                </a:gridCol>
              </a:tblGrid>
              <a:tr h="370840">
                <a:tc>
                  <a:txBody>
                    <a:bodyPr/>
                    <a:lstStyle/>
                    <a:p>
                      <a:pPr algn="ctr"/>
                      <a:r>
                        <a:rPr lang="en-US" sz="1800" dirty="0" err="1"/>
                        <a:t>Nilai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err="1"/>
                        <a:t>Kriteria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9568576"/>
                  </a:ext>
                </a:extLst>
              </a:tr>
              <a:tr h="370840">
                <a:tc>
                  <a:txBody>
                    <a:bodyPr/>
                    <a:lstStyle/>
                    <a:p>
                      <a:pPr algn="ctr"/>
                      <a:r>
                        <a:rPr lang="en-US" sz="1600" dirty="0"/>
                        <a:t>100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Anda</a:t>
                      </a:r>
                      <a:r>
                        <a:rPr lang="en-US" sz="1600" dirty="0"/>
                        <a:t> </a:t>
                      </a:r>
                      <a:r>
                        <a:rPr lang="en-US" sz="1600" dirty="0" err="1"/>
                        <a:t>berhasil</a:t>
                      </a:r>
                      <a:r>
                        <a:rPr lang="en-US" sz="1600" dirty="0"/>
                        <a:t> </a:t>
                      </a:r>
                      <a:r>
                        <a:rPr lang="en-US" sz="1600" dirty="0" err="1"/>
                        <a:t>memenuhi</a:t>
                      </a:r>
                      <a:r>
                        <a:rPr lang="en-US" sz="1600" dirty="0"/>
                        <a:t> </a:t>
                      </a:r>
                      <a:r>
                        <a:rPr lang="en-US" sz="1600" dirty="0" err="1"/>
                        <a:t>setiap</a:t>
                      </a:r>
                      <a:r>
                        <a:rPr lang="en-US" sz="1600" dirty="0"/>
                        <a:t> </a:t>
                      </a:r>
                      <a:r>
                        <a:rPr lang="en-US" sz="1600" dirty="0" err="1"/>
                        <a:t>kriteria</a:t>
                      </a:r>
                      <a:r>
                        <a:rPr lang="en-US" sz="1600" dirty="0"/>
                        <a:t> yang </a:t>
                      </a:r>
                      <a:r>
                        <a:rPr lang="en-US" sz="1600" dirty="0" err="1"/>
                        <a:t>diberikan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357314903"/>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ada</a:t>
                      </a:r>
                      <a:r>
                        <a:rPr lang="en-US" sz="1600" dirty="0"/>
                        <a:t> </a:t>
                      </a:r>
                      <a:r>
                        <a:rPr lang="en-US" sz="1600" dirty="0" err="1"/>
                        <a:t>indikasi</a:t>
                      </a:r>
                      <a:r>
                        <a:rPr lang="en-US" sz="1600" dirty="0"/>
                        <a:t> </a:t>
                      </a:r>
                      <a:r>
                        <a:rPr lang="en-US" sz="1600" dirty="0" err="1"/>
                        <a:t>plagiat</a:t>
                      </a:r>
                      <a:r>
                        <a:rPr lang="en-US" sz="1600" dirty="0"/>
                        <a:t>;</a:t>
                      </a:r>
                      <a:r>
                        <a:rPr lang="en-US" sz="1600" baseline="0" dirty="0"/>
                        <a:t> </a:t>
                      </a:r>
                      <a:r>
                        <a:rPr lang="en-US" sz="1600" baseline="0" dirty="0" err="1"/>
                        <a:t>nilai</a:t>
                      </a:r>
                      <a:r>
                        <a:rPr lang="en-US" sz="1600" baseline="0" dirty="0"/>
                        <a:t> </a:t>
                      </a:r>
                      <a:r>
                        <a:rPr lang="en-US" sz="1600" baseline="0" err="1"/>
                        <a:t>sikap</a:t>
                      </a:r>
                      <a:r>
                        <a:rPr lang="en-US" sz="1600" baseline="0"/>
                        <a:t> juga dikurangi </a:t>
                      </a:r>
                      <a:r>
                        <a:rPr lang="en-US" sz="1600" baseline="0" err="1"/>
                        <a:t>sebesar</a:t>
                      </a:r>
                      <a:r>
                        <a:rPr lang="en-US" sz="1600" baseline="0"/>
                        <a:t> 25 </a:t>
                      </a:r>
                      <a:r>
                        <a:rPr lang="en-US" sz="1600" baseline="0" dirty="0" err="1"/>
                        <a:t>poin</a:t>
                      </a:r>
                      <a:r>
                        <a:rPr lang="en-US" sz="1600" baseline="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521957565"/>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berkas</a:t>
                      </a:r>
                      <a:r>
                        <a:rPr lang="en-US" sz="1600"/>
                        <a:t> tidak </a:t>
                      </a:r>
                      <a:r>
                        <a:rPr lang="en-US" sz="1600" dirty="0" err="1"/>
                        <a:t>menjawab</a:t>
                      </a:r>
                      <a:r>
                        <a:rPr lang="en-US" sz="1600" dirty="0"/>
                        <a:t> </a:t>
                      </a:r>
                      <a:r>
                        <a:rPr lang="en-US" sz="1600" dirty="0" err="1"/>
                        <a:t>pertanyaan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651718588"/>
                  </a:ext>
                </a:extLst>
              </a:tr>
              <a:tr h="370840">
                <a:tc>
                  <a:txBody>
                    <a:bodyPr/>
                    <a:lstStyle/>
                    <a:p>
                      <a:pPr algn="ctr"/>
                      <a:r>
                        <a:rPr lang="id-ID"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nama</a:t>
                      </a:r>
                      <a:r>
                        <a:rPr lang="en-US" sz="1600"/>
                        <a:t> berkas </a:t>
                      </a:r>
                      <a:r>
                        <a:rPr lang="en-US" sz="1600" dirty="0" err="1"/>
                        <a:t>tidak</a:t>
                      </a:r>
                      <a:r>
                        <a:rPr lang="en-US" sz="1600" dirty="0"/>
                        <a:t> </a:t>
                      </a:r>
                      <a:r>
                        <a:rPr lang="en-US" sz="1600" dirty="0" err="1"/>
                        <a:t>sesuai</a:t>
                      </a:r>
                      <a:r>
                        <a:rPr lang="en-US" sz="1600" dirty="0"/>
                        <a:t> </a:t>
                      </a:r>
                      <a:r>
                        <a:rPr lang="en-US" sz="1600" dirty="0" err="1"/>
                        <a:t>dengan</a:t>
                      </a:r>
                      <a:r>
                        <a:rPr lang="id-ID" sz="1600" dirty="0"/>
                        <a:t> format</a:t>
                      </a:r>
                      <a:r>
                        <a:rPr lang="en-US" sz="1600" dirty="0"/>
                        <a:t> yang </a:t>
                      </a:r>
                      <a:r>
                        <a:rPr lang="en-US" sz="1600"/>
                        <a:t>di tentukan.</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en-US" sz="1600">
                          <a:latin typeface="+mn-lt"/>
                          <a:cs typeface="Times New Roman" panose="02020603050405020304" pitchFamily="18" charset="0"/>
                        </a:rPr>
                        <a:t>-15</a:t>
                      </a:r>
                      <a:endParaRPr lang="en-US" sz="1600" dirty="0">
                        <a:latin typeface="+mn-lt"/>
                        <a:cs typeface="Times New Roman" panose="02020603050405020304" pitchFamily="18" charset="0"/>
                      </a:endParaRPr>
                    </a:p>
                  </a:txBody>
                  <a:tcPr/>
                </a:tc>
                <a:tc>
                  <a:txBody>
                    <a:bodyPr/>
                    <a:lstStyle/>
                    <a:p>
                      <a:r>
                        <a:rPr lang="en-US" sz="1600">
                          <a:latin typeface="+mn-lt"/>
                          <a:cs typeface="Times New Roman" panose="02020603050405020304" pitchFamily="18" charset="0"/>
                        </a:rPr>
                        <a:t>Jika program tidak menggunakan struktur ArrayList atau LinkedList.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005090654"/>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r>
                        <a:rPr lang="en-US" sz="1600"/>
                        <a:t>Jika kode program tidak memiliki komentar berisi nama lengkap dan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867142776"/>
                  </a:ext>
                </a:extLst>
              </a:tr>
              <a:tr h="370840">
                <a:tc>
                  <a:txBody>
                    <a:bodyPr/>
                    <a:lstStyle/>
                    <a:p>
                      <a:pPr algn="ctr"/>
                      <a:r>
                        <a:rPr lang="en-US" sz="1600">
                          <a:latin typeface="+mn-lt"/>
                          <a:cs typeface="Times New Roman" panose="02020603050405020304" pitchFamily="18" charset="0"/>
                        </a:rPr>
                        <a:t>-10</a:t>
                      </a:r>
                      <a:endParaRPr lang="en-US" sz="1600" dirty="0">
                        <a:latin typeface="+mn-lt"/>
                        <a:cs typeface="Times New Roman" panose="02020603050405020304" pitchFamily="18" charset="0"/>
                      </a:endParaRPr>
                    </a:p>
                  </a:txBody>
                  <a:tcPr/>
                </a:tc>
                <a:tc>
                  <a:txBody>
                    <a:bodyPr/>
                    <a:lstStyle/>
                    <a:p>
                      <a:r>
                        <a:rPr lang="en-US" sz="1600">
                          <a:latin typeface="+mn-lt"/>
                          <a:cs typeface="Times New Roman" panose="02020603050405020304" pitchFamily="18" charset="0"/>
                        </a:rPr>
                        <a:t>Jika program tidak mencetak nama lengkap atau NPM. </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916375950"/>
                  </a:ext>
                </a:extLst>
              </a:tr>
              <a:tr h="370840">
                <a:tc>
                  <a:txBody>
                    <a:bodyPr/>
                    <a:lstStyle/>
                    <a:p>
                      <a:pPr algn="ctr"/>
                      <a:r>
                        <a:rPr lang="en-US" sz="1600" dirty="0"/>
                        <a:t>-5</a:t>
                      </a:r>
                      <a:endParaRPr lang="en-US" sz="1600" dirty="0">
                        <a:latin typeface="+mn-lt"/>
                        <a:cs typeface="Times New Roman" panose="02020603050405020304" pitchFamily="18" charset="0"/>
                      </a:endParaRPr>
                    </a:p>
                  </a:txBody>
                  <a:tcPr/>
                </a:tc>
                <a:tc>
                  <a:txBody>
                    <a:bodyPr/>
                    <a:lstStyle/>
                    <a:p>
                      <a:pPr marL="342900" indent="-342900">
                        <a:buFont typeface="+mj-lt"/>
                        <a:buAutoNum type="arabicPeriod"/>
                      </a:pPr>
                      <a:r>
                        <a:rPr lang="en-US" sz="1600" dirty="0" err="1"/>
                        <a:t>Jika</a:t>
                      </a:r>
                      <a:r>
                        <a:rPr lang="en-US" sz="1600" dirty="0"/>
                        <a:t> </a:t>
                      </a:r>
                      <a:r>
                        <a:rPr lang="en-US" sz="1600" dirty="0" err="1"/>
                        <a:t>mencetak</a:t>
                      </a:r>
                      <a:r>
                        <a:rPr lang="en-US" sz="1600" dirty="0"/>
                        <a:t> </a:t>
                      </a:r>
                      <a:r>
                        <a:rPr lang="en-US" sz="1600" dirty="0" err="1"/>
                        <a:t>spasi</a:t>
                      </a:r>
                      <a:r>
                        <a:rPr lang="en-US" sz="1600" dirty="0"/>
                        <a:t> (“ ”)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setelah</a:t>
                      </a:r>
                      <a:r>
                        <a:rPr lang="en-US" sz="1600" dirty="0"/>
                        <a:t> </a:t>
                      </a:r>
                      <a:r>
                        <a:rPr lang="en-US" sz="1600" dirty="0" err="1"/>
                        <a:t>tanda</a:t>
                      </a:r>
                      <a:r>
                        <a:rPr lang="en-US" sz="1600" dirty="0"/>
                        <a:t> </a:t>
                      </a:r>
                      <a:r>
                        <a:rPr lang="en-US" sz="1600" dirty="0" err="1"/>
                        <a:t>kurung</a:t>
                      </a:r>
                      <a:r>
                        <a:rPr lang="en-US" sz="1600" dirty="0"/>
                        <a:t> </a:t>
                      </a:r>
                      <a:r>
                        <a:rPr lang="en-US" sz="1600" dirty="0" err="1"/>
                        <a:t>buka</a:t>
                      </a:r>
                      <a:r>
                        <a:rPr lang="en-US" sz="1600" dirty="0"/>
                        <a:t> (“( ”) </a:t>
                      </a:r>
                      <a:r>
                        <a:rPr lang="en-US" sz="1600" dirty="0" err="1"/>
                        <a:t>atau</a:t>
                      </a:r>
                      <a:r>
                        <a:rPr lang="en-US" sz="1600" dirty="0"/>
                        <a:t> </a:t>
                      </a:r>
                      <a:r>
                        <a:rPr lang="en-US" sz="1600" dirty="0" err="1"/>
                        <a:t>sebelum</a:t>
                      </a:r>
                      <a:r>
                        <a:rPr lang="en-US" sz="1600" dirty="0"/>
                        <a:t> </a:t>
                      </a:r>
                      <a:r>
                        <a:rPr lang="en-US" sz="1600" dirty="0" err="1"/>
                        <a:t>tanda</a:t>
                      </a:r>
                      <a:r>
                        <a:rPr lang="en-US" sz="1600" dirty="0"/>
                        <a:t> </a:t>
                      </a:r>
                      <a:r>
                        <a:rPr lang="en-US" sz="1600" dirty="0" err="1"/>
                        <a:t>kurung</a:t>
                      </a:r>
                      <a:r>
                        <a:rPr lang="en-US" sz="1600" dirty="0"/>
                        <a:t> </a:t>
                      </a:r>
                      <a:r>
                        <a:rPr lang="en-US" sz="1600" dirty="0" err="1"/>
                        <a:t>tutup</a:t>
                      </a:r>
                      <a:r>
                        <a:rPr lang="en-US" sz="1600" dirty="0"/>
                        <a:t> (“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sebelum</a:t>
                      </a:r>
                      <a:r>
                        <a:rPr lang="en-US" sz="1600" dirty="0"/>
                        <a:t>/</a:t>
                      </a:r>
                      <a:r>
                        <a:rPr lang="en-US" sz="1600" dirty="0" err="1"/>
                        <a:t>sesudah</a:t>
                      </a:r>
                      <a:r>
                        <a:rPr lang="en-US" sz="1600" dirty="0"/>
                        <a:t> </a:t>
                      </a:r>
                      <a:r>
                        <a:rPr lang="en-US" sz="1600" dirty="0" err="1"/>
                        <a:t>tanda</a:t>
                      </a:r>
                      <a:r>
                        <a:rPr lang="en-US" sz="1600" dirty="0"/>
                        <a:t> strip (“ - ”).</a:t>
                      </a:r>
                    </a:p>
                    <a:p>
                      <a:r>
                        <a:rPr lang="en-US" sz="1600" dirty="0" err="1"/>
                        <a:t>Penggunaan</a:t>
                      </a:r>
                      <a:r>
                        <a:rPr lang="en-US" sz="1600" dirty="0"/>
                        <a:t> </a:t>
                      </a:r>
                      <a:r>
                        <a:rPr lang="en-US" sz="1600" dirty="0" err="1"/>
                        <a:t>spasi</a:t>
                      </a:r>
                      <a:r>
                        <a:rPr lang="en-US" sz="1600" dirty="0"/>
                        <a:t>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diperbolehkan</a:t>
                      </a:r>
                      <a:r>
                        <a:rPr lang="en-US" sz="1600" dirty="0"/>
                        <a:t> </a:t>
                      </a:r>
                      <a:r>
                        <a:rPr lang="en-US" sz="1600" dirty="0" err="1"/>
                        <a:t>untuk</a:t>
                      </a:r>
                      <a:r>
                        <a:rPr lang="en-US" sz="1600" dirty="0"/>
                        <a:t> </a:t>
                      </a:r>
                      <a:r>
                        <a:rPr lang="en-US" sz="1600" dirty="0" err="1"/>
                        <a:t>keperluan</a:t>
                      </a:r>
                      <a:r>
                        <a:rPr lang="en-US" sz="1600" dirty="0"/>
                        <a:t> formatting, </a:t>
                      </a:r>
                      <a:r>
                        <a:rPr lang="en-US" sz="1600" err="1"/>
                        <a:t>contoh</a:t>
                      </a:r>
                      <a:r>
                        <a:rPr lang="en-US" sz="1600"/>
                        <a:t>: Anda </a:t>
                      </a:r>
                      <a:r>
                        <a:rPr lang="en-US" sz="1600" dirty="0" err="1"/>
                        <a:t>mau</a:t>
                      </a:r>
                      <a:r>
                        <a:rPr lang="en-US" sz="1600" dirty="0"/>
                        <a:t> </a:t>
                      </a:r>
                      <a:r>
                        <a:rPr lang="en-US" sz="1600" dirty="0" err="1"/>
                        <a:t>mengatur</a:t>
                      </a:r>
                      <a:r>
                        <a:rPr lang="en-US" sz="1600" dirty="0"/>
                        <a:t> agar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dicetak</a:t>
                      </a:r>
                      <a:r>
                        <a:rPr lang="en-US" sz="1600" dirty="0"/>
                        <a:t> </a:t>
                      </a:r>
                      <a:r>
                        <a:rPr lang="en-US" sz="1600" dirty="0" err="1"/>
                        <a:t>pada</a:t>
                      </a:r>
                      <a:r>
                        <a:rPr lang="en-US" sz="1600" dirty="0"/>
                        <a:t> </a:t>
                      </a:r>
                      <a:r>
                        <a:rPr lang="en-US" sz="1600" dirty="0" err="1"/>
                        <a:t>posisi</a:t>
                      </a:r>
                      <a:r>
                        <a:rPr lang="en-US" sz="1600" dirty="0"/>
                        <a:t> yang </a:t>
                      </a:r>
                      <a:r>
                        <a:rPr lang="en-US" sz="1600" dirty="0" err="1"/>
                        <a:t>sama</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80486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3FA5-2677-435B-8523-EA202A46C7E9}"/>
              </a:ext>
            </a:extLst>
          </p:cNvPr>
          <p:cNvSpPr>
            <a:spLocks noGrp="1"/>
          </p:cNvSpPr>
          <p:nvPr>
            <p:ph type="title"/>
          </p:nvPr>
        </p:nvSpPr>
        <p:spPr/>
        <p:txBody>
          <a:bodyPr/>
          <a:lstStyle/>
          <a:p>
            <a:r>
              <a:rPr lang="en-US"/>
              <a:t>Filter Point</a:t>
            </a:r>
            <a:endParaRPr lang="id-ID"/>
          </a:p>
        </p:txBody>
      </p:sp>
    </p:spTree>
    <p:extLst>
      <p:ext uri="{BB962C8B-B14F-4D97-AF65-F5344CB8AC3E}">
        <p14:creationId xmlns:p14="http://schemas.microsoft.com/office/powerpoint/2010/main" val="182320130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90A015-5C04-4531-9F86-04B26002FD19}"/>
              </a:ext>
            </a:extLst>
          </p:cNvPr>
          <p:cNvSpPr>
            <a:spLocks noGrp="1"/>
          </p:cNvSpPr>
          <p:nvPr>
            <p:ph type="title"/>
          </p:nvPr>
        </p:nvSpPr>
        <p:spPr>
          <a:xfrm>
            <a:off x="2958353" y="213918"/>
            <a:ext cx="5715002" cy="552101"/>
          </a:xfrm>
        </p:spPr>
        <p:txBody>
          <a:bodyPr/>
          <a:lstStyle/>
          <a:p>
            <a:r>
              <a:rPr lang="id-ID"/>
              <a:t>Kebutuhan</a:t>
            </a:r>
            <a:endParaRPr lang="en-ID"/>
          </a:p>
        </p:txBody>
      </p:sp>
      <p:sp>
        <p:nvSpPr>
          <p:cNvPr id="7" name="Text Placeholder 2">
            <a:extLst>
              <a:ext uri="{FF2B5EF4-FFF2-40B4-BE49-F238E27FC236}">
                <a16:creationId xmlns:a16="http://schemas.microsoft.com/office/drawing/2014/main" id="{12421781-FE21-4338-88DC-EE69FEB74CAB}"/>
              </a:ext>
            </a:extLst>
          </p:cNvPr>
          <p:cNvSpPr>
            <a:spLocks noGrp="1"/>
          </p:cNvSpPr>
          <p:nvPr>
            <p:ph type="body" sz="quarter" idx="10"/>
          </p:nvPr>
        </p:nvSpPr>
        <p:spPr>
          <a:xfrm>
            <a:off x="416860" y="1196789"/>
            <a:ext cx="8256494" cy="1502868"/>
          </a:xfrm>
        </p:spPr>
        <p:txBody>
          <a:bodyPr>
            <a:normAutofit/>
          </a:bodyPr>
          <a:lstStyle/>
          <a:p>
            <a:pPr marL="0" indent="0">
              <a:lnSpc>
                <a:spcPct val="150000"/>
              </a:lnSpc>
              <a:buNone/>
            </a:pPr>
            <a:r>
              <a:rPr lang="en-US" sz="2000"/>
              <a:t>Program akan menerima dua argumen bilangan bulat positif, yaitu banyaknya nilai yang akan dibuat secara acak dan nilai bonus yang akan ditambahkan. Contoh:</a:t>
            </a:r>
          </a:p>
        </p:txBody>
      </p:sp>
      <p:sp>
        <p:nvSpPr>
          <p:cNvPr id="8" name="TextBox 7">
            <a:extLst>
              <a:ext uri="{FF2B5EF4-FFF2-40B4-BE49-F238E27FC236}">
                <a16:creationId xmlns:a16="http://schemas.microsoft.com/office/drawing/2014/main" id="{33E82685-BD03-4799-A6C7-6CB288AF9A48}"/>
              </a:ext>
            </a:extLst>
          </p:cNvPr>
          <p:cNvSpPr txBox="1"/>
          <p:nvPr/>
        </p:nvSpPr>
        <p:spPr>
          <a:xfrm>
            <a:off x="342494" y="2618800"/>
            <a:ext cx="8279408" cy="473206"/>
          </a:xfrm>
          <a:prstGeom prst="rect">
            <a:avLst/>
          </a:prstGeom>
          <a:noFill/>
          <a:ln>
            <a:noFill/>
          </a:ln>
        </p:spPr>
        <p:txBody>
          <a:bodyPr wrap="square" rtlCol="0">
            <a:spAutoFit/>
          </a:bodyPr>
          <a:lstStyle/>
          <a:p>
            <a:pPr algn="ctr" defTabSz="914400">
              <a:lnSpc>
                <a:spcPct val="150000"/>
              </a:lnSpc>
              <a:spcBef>
                <a:spcPts val="600"/>
              </a:spcBef>
              <a:spcAft>
                <a:spcPts val="600"/>
              </a:spcAft>
            </a:pPr>
            <a:r>
              <a:rPr lang="id-ID">
                <a:solidFill>
                  <a:schemeClr val="tx2"/>
                </a:solidFill>
                <a:latin typeface="Courier New" pitchFamily="49" charset="0"/>
                <a:cs typeface="Courier New" pitchFamily="49" charset="0"/>
              </a:rPr>
              <a:t>java </a:t>
            </a:r>
            <a:r>
              <a:rPr lang="en-US">
                <a:solidFill>
                  <a:schemeClr val="tx2"/>
                </a:solidFill>
                <a:latin typeface="Courier New" pitchFamily="49" charset="0"/>
                <a:cs typeface="Courier New" pitchFamily="49" charset="0"/>
              </a:rPr>
              <a:t>FilterPoint_</a:t>
            </a:r>
            <a:r>
              <a:rPr lang="id-ID">
                <a:solidFill>
                  <a:schemeClr val="tx2"/>
                </a:solidFill>
                <a:latin typeface="Courier New" pitchFamily="49" charset="0"/>
                <a:cs typeface="Courier New" pitchFamily="49" charset="0"/>
              </a:rPr>
              <a:t>1402019</a:t>
            </a:r>
            <a:r>
              <a:rPr lang="en-US">
                <a:solidFill>
                  <a:schemeClr val="tx2"/>
                </a:solidFill>
                <a:latin typeface="Courier New" pitchFamily="49" charset="0"/>
                <a:cs typeface="Courier New" pitchFamily="49" charset="0"/>
              </a:rPr>
              <a:t>000</a:t>
            </a:r>
            <a:r>
              <a:rPr lang="id-ID">
                <a:solidFill>
                  <a:schemeClr val="tx2"/>
                </a:solidFill>
                <a:latin typeface="Courier New" pitchFamily="49" charset="0"/>
                <a:cs typeface="Courier New" pitchFamily="49" charset="0"/>
              </a:rPr>
              <a:t> </a:t>
            </a:r>
            <a:r>
              <a:rPr lang="en-US">
                <a:solidFill>
                  <a:schemeClr val="dk1"/>
                </a:solidFill>
                <a:highlight>
                  <a:srgbClr val="FFFF00"/>
                </a:highlight>
                <a:latin typeface="Courier New" pitchFamily="49" charset="0"/>
                <a:cs typeface="Courier New" pitchFamily="49" charset="0"/>
              </a:rPr>
              <a:t>10</a:t>
            </a:r>
            <a:r>
              <a:rPr lang="en-US">
                <a:solidFill>
                  <a:schemeClr val="dk1"/>
                </a:solidFill>
                <a:latin typeface="Courier New" pitchFamily="49" charset="0"/>
                <a:cs typeface="Courier New" pitchFamily="49" charset="0"/>
              </a:rPr>
              <a:t> </a:t>
            </a:r>
            <a:r>
              <a:rPr lang="en-US">
                <a:solidFill>
                  <a:schemeClr val="dk1"/>
                </a:solidFill>
                <a:highlight>
                  <a:srgbClr val="FFFF00"/>
                </a:highlight>
                <a:latin typeface="Courier New" pitchFamily="49" charset="0"/>
                <a:cs typeface="Courier New" pitchFamily="49" charset="0"/>
              </a:rPr>
              <a:t>5</a:t>
            </a:r>
            <a:endParaRPr lang="id-ID" dirty="0">
              <a:solidFill>
                <a:schemeClr val="dk1"/>
              </a:solidFill>
              <a:highlight>
                <a:srgbClr val="FFFF00"/>
              </a:highlight>
              <a:latin typeface="Courier New" pitchFamily="49" charset="0"/>
              <a:cs typeface="Courier New" pitchFamily="49" charset="0"/>
            </a:endParaRPr>
          </a:p>
        </p:txBody>
      </p:sp>
      <p:sp>
        <p:nvSpPr>
          <p:cNvPr id="9" name="TextBox 8">
            <a:extLst>
              <a:ext uri="{FF2B5EF4-FFF2-40B4-BE49-F238E27FC236}">
                <a16:creationId xmlns:a16="http://schemas.microsoft.com/office/drawing/2014/main" id="{BD8E099F-ED55-4152-B3F2-DBAAADC8B9BC}"/>
              </a:ext>
            </a:extLst>
          </p:cNvPr>
          <p:cNvSpPr txBox="1"/>
          <p:nvPr/>
        </p:nvSpPr>
        <p:spPr>
          <a:xfrm>
            <a:off x="387394" y="3499629"/>
            <a:ext cx="8436097" cy="3046988"/>
          </a:xfrm>
          <a:prstGeom prst="rect">
            <a:avLst/>
          </a:prstGeom>
          <a:noFill/>
        </p:spPr>
        <p:txBody>
          <a:bodyPr wrap="square" rtlCol="0">
            <a:spAutoFit/>
          </a:bodyPr>
          <a:lstStyle/>
          <a:p>
            <a:pPr>
              <a:tabLst>
                <a:tab pos="3595688" algn="l"/>
              </a:tabLst>
            </a:pPr>
            <a:r>
              <a:rPr lang="en-US" sz="1600">
                <a:solidFill>
                  <a:schemeClr val="accent1">
                    <a:lumMod val="50000"/>
                  </a:schemeClr>
                </a:solidFill>
                <a:latin typeface="Courier New" pitchFamily="49" charset="0"/>
                <a:cs typeface="Courier New" pitchFamily="49" charset="0"/>
              </a:rPr>
              <a:t>---------------------------------------</a:t>
            </a:r>
          </a:p>
          <a:p>
            <a:pPr>
              <a:tabLst>
                <a:tab pos="3595688" algn="l"/>
              </a:tabLst>
            </a:pPr>
            <a:r>
              <a:rPr lang="en-US" sz="1600">
                <a:solidFill>
                  <a:schemeClr val="accent1">
                    <a:lumMod val="50000"/>
                  </a:schemeClr>
                </a:solidFill>
                <a:latin typeface="Courier New" pitchFamily="49" charset="0"/>
                <a:cs typeface="Courier New" pitchFamily="49" charset="0"/>
              </a:rPr>
              <a:t>            Filter Point</a:t>
            </a:r>
          </a:p>
          <a:p>
            <a:pPr>
              <a:tabLst>
                <a:tab pos="3595688" algn="l"/>
              </a:tabLst>
            </a:pPr>
            <a:r>
              <a:rPr lang="en-US" sz="1600">
                <a:solidFill>
                  <a:schemeClr val="accent1">
                    <a:lumMod val="50000"/>
                  </a:schemeClr>
                </a:solidFill>
                <a:latin typeface="Courier New" pitchFamily="49" charset="0"/>
                <a:cs typeface="Courier New" pitchFamily="49" charset="0"/>
              </a:rPr>
              <a:t>           Bit/1402019000</a:t>
            </a:r>
          </a:p>
          <a:p>
            <a:pPr>
              <a:tabLst>
                <a:tab pos="3595688" algn="l"/>
              </a:tabLst>
            </a:pPr>
            <a:r>
              <a:rPr lang="en-US" sz="1600">
                <a:solidFill>
                  <a:schemeClr val="accent1">
                    <a:lumMod val="50000"/>
                  </a:schemeClr>
                </a:solidFill>
                <a:latin typeface="Courier New" pitchFamily="49" charset="0"/>
                <a:cs typeface="Courier New" pitchFamily="49" charset="0"/>
              </a:rPr>
              <a:t>---------------------------------------</a:t>
            </a:r>
          </a:p>
          <a:p>
            <a:pPr>
              <a:tabLst>
                <a:tab pos="1606550" algn="l"/>
                <a:tab pos="3595688" algn="l"/>
              </a:tabLst>
            </a:pPr>
            <a:r>
              <a:rPr lang="fi-FI" sz="1600">
                <a:solidFill>
                  <a:schemeClr val="dk1"/>
                </a:solidFill>
                <a:latin typeface="Courier New" pitchFamily="49" charset="0"/>
                <a:cs typeface="Courier New" pitchFamily="49" charset="0"/>
              </a:rPr>
              <a:t>Nilai	: </a:t>
            </a:r>
            <a:r>
              <a:rPr lang="fi-FI" sz="1600">
                <a:solidFill>
                  <a:schemeClr val="dk1"/>
                </a:solidFill>
                <a:highlight>
                  <a:srgbClr val="00FFFF"/>
                </a:highlight>
                <a:latin typeface="Courier New" pitchFamily="49" charset="0"/>
                <a:cs typeface="Courier New" pitchFamily="49" charset="0"/>
              </a:rPr>
              <a:t>[60, 50, 61, 94, 52, 55, 100, 82, 53, 59]</a:t>
            </a:r>
          </a:p>
          <a:p>
            <a:pPr>
              <a:tabLst>
                <a:tab pos="1606550" algn="l"/>
                <a:tab pos="3595688" algn="l"/>
              </a:tabLst>
            </a:pPr>
            <a:r>
              <a:rPr lang="fi-FI" sz="1600">
                <a:solidFill>
                  <a:schemeClr val="dk1"/>
                </a:solidFill>
                <a:latin typeface="Courier New" pitchFamily="49" charset="0"/>
                <a:cs typeface="Courier New" pitchFamily="49" charset="0"/>
              </a:rPr>
              <a:t>Nilai + bonus	: </a:t>
            </a:r>
            <a:r>
              <a:rPr lang="fi-FI" sz="1600">
                <a:solidFill>
                  <a:schemeClr val="dk1"/>
                </a:solidFill>
                <a:highlight>
                  <a:srgbClr val="00FFFF"/>
                </a:highlight>
                <a:latin typeface="Courier New" pitchFamily="49" charset="0"/>
                <a:cs typeface="Courier New" pitchFamily="49" charset="0"/>
              </a:rPr>
              <a:t>[65, 55, 66, 99, 57, 60, 100, 87, 58, 64]</a:t>
            </a:r>
          </a:p>
          <a:p>
            <a:pPr>
              <a:tabLst>
                <a:tab pos="4460875" algn="l"/>
              </a:tabLst>
            </a:pPr>
            <a:r>
              <a:rPr lang="fi-FI" sz="1600">
                <a:solidFill>
                  <a:schemeClr val="dk1"/>
                </a:solidFill>
                <a:highlight>
                  <a:srgbClr val="00FFFF"/>
                </a:highlight>
                <a:latin typeface="Courier New" pitchFamily="49" charset="0"/>
                <a:cs typeface="Courier New" pitchFamily="49" charset="0"/>
              </a:rPr>
              <a:t>(1) Nilai yang lulus	: [99, 87, 100]</a:t>
            </a:r>
          </a:p>
          <a:p>
            <a:pPr>
              <a:tabLst>
                <a:tab pos="4460875" algn="l"/>
              </a:tabLst>
            </a:pPr>
            <a:r>
              <a:rPr lang="fi-FI" sz="1600">
                <a:solidFill>
                  <a:schemeClr val="dk1"/>
                </a:solidFill>
                <a:highlight>
                  <a:srgbClr val="00FFFF"/>
                </a:highlight>
                <a:latin typeface="Courier New" pitchFamily="49" charset="0"/>
                <a:cs typeface="Courier New" pitchFamily="49" charset="0"/>
              </a:rPr>
              <a:t>    Jumlah peserta yang lulus	: 3 peserta</a:t>
            </a:r>
          </a:p>
          <a:p>
            <a:pPr>
              <a:tabLst>
                <a:tab pos="4460875" algn="l"/>
              </a:tabLst>
            </a:pPr>
            <a:r>
              <a:rPr lang="fi-FI" sz="1600">
                <a:solidFill>
                  <a:schemeClr val="dk1"/>
                </a:solidFill>
                <a:highlight>
                  <a:srgbClr val="00FFFF"/>
                </a:highlight>
                <a:latin typeface="Courier New" pitchFamily="49" charset="0"/>
                <a:cs typeface="Courier New" pitchFamily="49" charset="0"/>
              </a:rPr>
              <a:t>(2) Nilai yang tidak lulus	: [65, 55, 66, 57, 60, 58, 64]</a:t>
            </a:r>
          </a:p>
          <a:p>
            <a:pPr>
              <a:tabLst>
                <a:tab pos="4460875" algn="l"/>
              </a:tabLst>
            </a:pPr>
            <a:r>
              <a:rPr lang="fi-FI" sz="1600">
                <a:solidFill>
                  <a:schemeClr val="dk1"/>
                </a:solidFill>
                <a:highlight>
                  <a:srgbClr val="00FFFF"/>
                </a:highlight>
                <a:latin typeface="Courier New" pitchFamily="49" charset="0"/>
                <a:cs typeface="Courier New" pitchFamily="49" charset="0"/>
              </a:rPr>
              <a:t>    Jumlah peserta yang tidak lulus	: 7 peserta</a:t>
            </a:r>
          </a:p>
          <a:p>
            <a:pPr>
              <a:tabLst>
                <a:tab pos="4460875" algn="l"/>
              </a:tabLst>
            </a:pPr>
            <a:r>
              <a:rPr lang="fi-FI" sz="1600">
                <a:solidFill>
                  <a:schemeClr val="dk1"/>
                </a:solidFill>
                <a:highlight>
                  <a:srgbClr val="00FFFF"/>
                </a:highlight>
                <a:latin typeface="Courier New" pitchFamily="49" charset="0"/>
                <a:cs typeface="Courier New" pitchFamily="49" charset="0"/>
              </a:rPr>
              <a:t>(3) Nilai yang sempurna	: [100]</a:t>
            </a:r>
          </a:p>
          <a:p>
            <a:pPr>
              <a:tabLst>
                <a:tab pos="4460875" algn="l"/>
              </a:tabLst>
            </a:pPr>
            <a:r>
              <a:rPr lang="fi-FI" sz="1600">
                <a:solidFill>
                  <a:schemeClr val="dk1"/>
                </a:solidFill>
                <a:highlight>
                  <a:srgbClr val="00FFFF"/>
                </a:highlight>
                <a:latin typeface="Courier New" pitchFamily="49" charset="0"/>
                <a:cs typeface="Courier New" pitchFamily="49" charset="0"/>
              </a:rPr>
              <a:t>    Jumlah peserta yang mendapat 100	: 1 peserta</a:t>
            </a:r>
          </a:p>
        </p:txBody>
      </p:sp>
      <p:sp>
        <p:nvSpPr>
          <p:cNvPr id="10" name="Text Placeholder 2">
            <a:extLst>
              <a:ext uri="{FF2B5EF4-FFF2-40B4-BE49-F238E27FC236}">
                <a16:creationId xmlns:a16="http://schemas.microsoft.com/office/drawing/2014/main" id="{5B1A56CE-3AAB-4477-8463-2EC24AD5F2E2}"/>
              </a:ext>
            </a:extLst>
          </p:cNvPr>
          <p:cNvSpPr txBox="1">
            <a:spLocks/>
          </p:cNvSpPr>
          <p:nvPr/>
        </p:nvSpPr>
        <p:spPr>
          <a:xfrm>
            <a:off x="320509" y="3104717"/>
            <a:ext cx="8256494" cy="5486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Program</a:t>
            </a:r>
            <a:r>
              <a:rPr lang="id-ID" sz="2000" i="1"/>
              <a:t> </a:t>
            </a:r>
            <a:r>
              <a:rPr lang="id-ID" sz="2000"/>
              <a:t>akan mengeluarkan</a:t>
            </a:r>
            <a:r>
              <a:rPr lang="en-US" sz="2000"/>
              <a:t>:</a:t>
            </a:r>
            <a:endParaRPr lang="id-ID" sz="2000" dirty="0"/>
          </a:p>
        </p:txBody>
      </p:sp>
    </p:spTree>
    <p:extLst>
      <p:ext uri="{BB962C8B-B14F-4D97-AF65-F5344CB8AC3E}">
        <p14:creationId xmlns:p14="http://schemas.microsoft.com/office/powerpoint/2010/main" val="385282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01CF2A-1D46-4D2A-8CE4-FF6087C02426}"/>
              </a:ext>
            </a:extLst>
          </p:cNvPr>
          <p:cNvSpPr>
            <a:spLocks noGrp="1"/>
          </p:cNvSpPr>
          <p:nvPr>
            <p:ph type="title"/>
          </p:nvPr>
        </p:nvSpPr>
        <p:spPr>
          <a:xfrm>
            <a:off x="2958353" y="213918"/>
            <a:ext cx="5715002" cy="552101"/>
          </a:xfrm>
        </p:spPr>
        <p:txBody>
          <a:bodyPr/>
          <a:lstStyle/>
          <a:p>
            <a:r>
              <a:rPr lang="en-US"/>
              <a:t>Prilaku Program</a:t>
            </a:r>
            <a:endParaRPr lang="en-ID"/>
          </a:p>
        </p:txBody>
      </p:sp>
      <p:sp>
        <p:nvSpPr>
          <p:cNvPr id="5" name="Text Placeholder 2">
            <a:extLst>
              <a:ext uri="{FF2B5EF4-FFF2-40B4-BE49-F238E27FC236}">
                <a16:creationId xmlns:a16="http://schemas.microsoft.com/office/drawing/2014/main" id="{58A1A692-CA45-499C-8FB2-4CF4B66AC995}"/>
              </a:ext>
            </a:extLst>
          </p:cNvPr>
          <p:cNvSpPr>
            <a:spLocks noGrp="1"/>
          </p:cNvSpPr>
          <p:nvPr>
            <p:ph type="body" sz="quarter" idx="10"/>
          </p:nvPr>
        </p:nvSpPr>
        <p:spPr>
          <a:xfrm>
            <a:off x="416860" y="1196789"/>
            <a:ext cx="8256494" cy="5230137"/>
          </a:xfrm>
        </p:spPr>
        <p:txBody>
          <a:bodyPr>
            <a:normAutofit lnSpcReduction="10000"/>
          </a:bodyPr>
          <a:lstStyle/>
          <a:p>
            <a:pPr marL="0" indent="0">
              <a:lnSpc>
                <a:spcPct val="150000"/>
              </a:lnSpc>
              <a:buNone/>
            </a:pPr>
            <a:r>
              <a:rPr lang="en-US" sz="2000"/>
              <a:t>Range argumen pertama adalah [1, 10], sedangkan argumen kedua adalah [0, 5]. Program akan menentukan sejumlah nilai secara acak, sebanyak yang diberikan pada argumen pertama, dan kemudian menyimpannya dalam ArrayList atau LinkedList. Setelah nilai mentah ini dicetak, program akan menambahkan nilai bonus dan memeriksa status kelulusan, dengan aturan:</a:t>
            </a:r>
          </a:p>
          <a:p>
            <a:pPr lvl="1">
              <a:lnSpc>
                <a:spcPct val="150000"/>
              </a:lnSpc>
            </a:pPr>
            <a:r>
              <a:rPr lang="en-US" sz="2000"/>
              <a:t>Mahasiswa tidak lulus jika nilainya di bawah 75 poin.</a:t>
            </a:r>
          </a:p>
          <a:p>
            <a:pPr lvl="1">
              <a:lnSpc>
                <a:spcPct val="150000"/>
              </a:lnSpc>
            </a:pPr>
            <a:r>
              <a:rPr lang="en-US" sz="2000"/>
              <a:t>Mahasiswa lulus jika nilainya lebih besar atau sama dengan 75 poin.</a:t>
            </a:r>
          </a:p>
          <a:p>
            <a:pPr lvl="1">
              <a:lnSpc>
                <a:spcPct val="150000"/>
              </a:lnSpc>
            </a:pPr>
            <a:r>
              <a:rPr lang="en-US" sz="2000"/>
              <a:t>Mahasiswa memiliki nilai sempurna ketika memperoleh 100 poin. </a:t>
            </a:r>
          </a:p>
          <a:p>
            <a:pPr marL="0" indent="0">
              <a:lnSpc>
                <a:spcPct val="150000"/>
              </a:lnSpc>
              <a:buNone/>
            </a:pPr>
            <a:r>
              <a:rPr lang="en-US" sz="2000"/>
              <a:t>Program kemudian mencetak status kelulusan setiap nilai yang tersimpan dalam ArrayList atau LinkedList.</a:t>
            </a:r>
          </a:p>
        </p:txBody>
      </p:sp>
    </p:spTree>
    <p:extLst>
      <p:ext uri="{BB962C8B-B14F-4D97-AF65-F5344CB8AC3E}">
        <p14:creationId xmlns:p14="http://schemas.microsoft.com/office/powerpoint/2010/main" val="46979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41CC-8653-4D4A-89EB-3FAB968F29D8}"/>
              </a:ext>
            </a:extLst>
          </p:cNvPr>
          <p:cNvSpPr>
            <a:spLocks noGrp="1"/>
          </p:cNvSpPr>
          <p:nvPr>
            <p:ph type="title"/>
          </p:nvPr>
        </p:nvSpPr>
        <p:spPr/>
        <p:txBody>
          <a:bodyPr/>
          <a:lstStyle/>
          <a:p>
            <a:r>
              <a:rPr lang="en-US"/>
              <a:t>Kriteria Lainnya #1</a:t>
            </a:r>
            <a:endParaRPr lang="en-ID"/>
          </a:p>
        </p:txBody>
      </p:sp>
      <p:sp>
        <p:nvSpPr>
          <p:cNvPr id="3" name="Text Placeholder 2">
            <a:extLst>
              <a:ext uri="{FF2B5EF4-FFF2-40B4-BE49-F238E27FC236}">
                <a16:creationId xmlns:a16="http://schemas.microsoft.com/office/drawing/2014/main" id="{721F848E-AF9F-48EB-BED5-B8EFAEAC6BAD}"/>
              </a:ext>
            </a:extLst>
          </p:cNvPr>
          <p:cNvSpPr>
            <a:spLocks noGrp="1"/>
          </p:cNvSpPr>
          <p:nvPr>
            <p:ph type="body" sz="quarter" idx="10"/>
          </p:nvPr>
        </p:nvSpPr>
        <p:spPr/>
        <p:txBody>
          <a:bodyPr>
            <a:normAutofit/>
          </a:bodyPr>
          <a:lstStyle/>
          <a:p>
            <a:pPr marL="0" indent="0">
              <a:lnSpc>
                <a:spcPct val="150000"/>
              </a:lnSpc>
              <a:buNone/>
            </a:pPr>
            <a:r>
              <a:rPr lang="id-ID" sz="2000">
                <a:highlight>
                  <a:srgbClr val="FFFF00"/>
                </a:highlight>
                <a:ea typeface="Calibri" panose="020F0502020204030204" pitchFamily="34" charset="0"/>
              </a:rPr>
              <a:t>Teks dengan warna belakang kuning</a:t>
            </a:r>
            <a:r>
              <a:rPr lang="id-ID" sz="2000">
                <a:ea typeface="Calibri" panose="020F0502020204030204" pitchFamily="34" charset="0"/>
              </a:rPr>
              <a:t> merupakan masukan dari pengguna.</a:t>
            </a:r>
            <a:r>
              <a:rPr lang="en-US" sz="2000">
                <a:ea typeface="Calibri" panose="020F0502020204030204" pitchFamily="34" charset="0"/>
              </a:rPr>
              <a:t> </a:t>
            </a:r>
            <a:r>
              <a:rPr lang="id-ID" sz="2000">
                <a:ea typeface="Calibri" panose="020F0502020204030204" pitchFamily="34" charset="0"/>
              </a:rPr>
              <a:t>Setiap implementasi masukan yang terlewat akan membuat nilai Anda </a:t>
            </a:r>
            <a:r>
              <a:rPr lang="id-ID" sz="2000">
                <a:solidFill>
                  <a:srgbClr val="00B050"/>
                </a:solidFill>
                <a:ea typeface="Calibri" panose="020F0502020204030204" pitchFamily="34" charset="0"/>
              </a:rPr>
              <a:t>berkurang satu poin</a:t>
            </a:r>
            <a:r>
              <a:rPr lang="id-ID" sz="2000">
                <a:ea typeface="Calibri" panose="020F0502020204030204" pitchFamily="34" charset="0"/>
              </a:rPr>
              <a:t>. </a:t>
            </a:r>
            <a:r>
              <a:rPr lang="id-ID" sz="2000">
                <a:highlight>
                  <a:srgbClr val="00FFFF"/>
                </a:highlight>
                <a:ea typeface="Calibri" panose="020F0502020204030204" pitchFamily="34" charset="0"/>
              </a:rPr>
              <a:t>Teks yang berwarna biru</a:t>
            </a:r>
            <a:r>
              <a:rPr lang="id-ID" sz="2000">
                <a:ea typeface="Calibri" panose="020F0502020204030204" pitchFamily="34" charset="0"/>
              </a:rPr>
              <a:t> merupakan teks dinamis yang selalu berubah-ubah sesuai dengan masukan pengguna dan harus ditampilkan dalam program yang Anda buat. Setiap teks biru yang terlewat atau tidak sesuai akan membuat nilai Anda </a:t>
            </a:r>
            <a:r>
              <a:rPr lang="id-ID" sz="2000">
                <a:solidFill>
                  <a:srgbClr val="00B050"/>
                </a:solidFill>
                <a:ea typeface="Calibri" panose="020F0502020204030204" pitchFamily="34" charset="0"/>
              </a:rPr>
              <a:t>berkurang satu poin</a:t>
            </a:r>
            <a:r>
              <a:rPr lang="en-US" sz="2000">
                <a:solidFill>
                  <a:srgbClr val="00B050"/>
                </a:solidFill>
                <a:ea typeface="Calibri" panose="020F0502020204030204" pitchFamily="34" charset="0"/>
              </a:rPr>
              <a:t>.</a:t>
            </a:r>
            <a:endParaRPr lang="en-US" sz="2000"/>
          </a:p>
        </p:txBody>
      </p:sp>
    </p:spTree>
    <p:extLst>
      <p:ext uri="{BB962C8B-B14F-4D97-AF65-F5344CB8AC3E}">
        <p14:creationId xmlns:p14="http://schemas.microsoft.com/office/powerpoint/2010/main" val="297004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6629-2272-4953-A397-A4BAC8F1FDA9}"/>
              </a:ext>
            </a:extLst>
          </p:cNvPr>
          <p:cNvSpPr>
            <a:spLocks noGrp="1"/>
          </p:cNvSpPr>
          <p:nvPr>
            <p:ph type="title"/>
          </p:nvPr>
        </p:nvSpPr>
        <p:spPr/>
        <p:txBody>
          <a:bodyPr/>
          <a:lstStyle/>
          <a:p>
            <a:r>
              <a:rPr lang="en-US"/>
              <a:t>Kriteria Lainnya #2</a:t>
            </a:r>
            <a:endParaRPr lang="en-ID"/>
          </a:p>
        </p:txBody>
      </p:sp>
      <p:sp>
        <p:nvSpPr>
          <p:cNvPr id="3" name="Text Placeholder 2">
            <a:extLst>
              <a:ext uri="{FF2B5EF4-FFF2-40B4-BE49-F238E27FC236}">
                <a16:creationId xmlns:a16="http://schemas.microsoft.com/office/drawing/2014/main" id="{D55E59DC-786E-44CF-9D92-747B1483F964}"/>
              </a:ext>
            </a:extLst>
          </p:cNvPr>
          <p:cNvSpPr>
            <a:spLocks noGrp="1"/>
          </p:cNvSpPr>
          <p:nvPr>
            <p:ph type="body" sz="quarter" idx="10"/>
          </p:nvPr>
        </p:nvSpPr>
        <p:spPr/>
        <p:txBody>
          <a:bodyPr>
            <a:normAutofit/>
          </a:bodyPr>
          <a:lstStyle/>
          <a:p>
            <a:pPr>
              <a:lnSpc>
                <a:spcPct val="150000"/>
              </a:lnSpc>
            </a:pPr>
            <a:r>
              <a:rPr lang="en-US" sz="2000">
                <a:solidFill>
                  <a:srgbClr val="FF0000"/>
                </a:solidFill>
              </a:rPr>
              <a:t>[20 poin]</a:t>
            </a:r>
            <a:r>
              <a:rPr lang="en-US" sz="2000"/>
              <a:t> Anda boleh mengubah tampilan luaran program selama memiliki informasi: nilai argumen dan label keluaran.</a:t>
            </a:r>
          </a:p>
          <a:p>
            <a:pPr>
              <a:lnSpc>
                <a:spcPct val="150000"/>
              </a:lnSpc>
            </a:pPr>
            <a:r>
              <a:rPr lang="en-US" sz="2000">
                <a:solidFill>
                  <a:srgbClr val="FF0000"/>
                </a:solidFill>
              </a:rPr>
              <a:t>[10 poin]</a:t>
            </a:r>
            <a:r>
              <a:rPr lang="en-US" sz="2000"/>
              <a:t> Setiap method yang dibuat memiliki dokumentasi (i.e., komentar) JavaDoc. </a:t>
            </a:r>
          </a:p>
          <a:p>
            <a:pPr>
              <a:lnSpc>
                <a:spcPct val="150000"/>
              </a:lnSpc>
            </a:pPr>
            <a:r>
              <a:rPr lang="en-US" sz="2000"/>
              <a:t>Nama berkas yang dikumpulkan harus dengan nama FilterPoint_[NPM].java</a:t>
            </a:r>
            <a:br>
              <a:rPr lang="en-US" sz="2000"/>
            </a:br>
            <a:r>
              <a:rPr lang="en-US" sz="2000"/>
              <a:t>(e.g., FilterPoint_1402019000.java).</a:t>
            </a:r>
          </a:p>
        </p:txBody>
      </p:sp>
    </p:spTree>
    <p:extLst>
      <p:ext uri="{BB962C8B-B14F-4D97-AF65-F5344CB8AC3E}">
        <p14:creationId xmlns:p14="http://schemas.microsoft.com/office/powerpoint/2010/main" val="367717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70C-21E7-47F1-883D-6FEE38B004B7}"/>
              </a:ext>
            </a:extLst>
          </p:cNvPr>
          <p:cNvSpPr>
            <a:spLocks noGrp="1"/>
          </p:cNvSpPr>
          <p:nvPr>
            <p:ph type="title"/>
          </p:nvPr>
        </p:nvSpPr>
        <p:spPr/>
        <p:txBody>
          <a:bodyPr/>
          <a:lstStyle/>
          <a:p>
            <a:r>
              <a:rPr lang="en-US"/>
              <a:t>Kasus Uji </a:t>
            </a:r>
            <a:r>
              <a:rPr lang="en-US">
                <a:solidFill>
                  <a:srgbClr val="FF0000"/>
                </a:solidFill>
              </a:rPr>
              <a:t>[70 poin]</a:t>
            </a:r>
            <a:endParaRPr lang="en-ID"/>
          </a:p>
        </p:txBody>
      </p:sp>
      <p:graphicFrame>
        <p:nvGraphicFramePr>
          <p:cNvPr id="4" name="Table 3">
            <a:extLst>
              <a:ext uri="{FF2B5EF4-FFF2-40B4-BE49-F238E27FC236}">
                <a16:creationId xmlns:a16="http://schemas.microsoft.com/office/drawing/2014/main" id="{40ED1D17-BDCE-4B1F-AAF5-0C0FAE06F488}"/>
              </a:ext>
            </a:extLst>
          </p:cNvPr>
          <p:cNvGraphicFramePr>
            <a:graphicFrameLocks noGrp="1"/>
          </p:cNvGraphicFramePr>
          <p:nvPr>
            <p:extLst>
              <p:ext uri="{D42A27DB-BD31-4B8C-83A1-F6EECF244321}">
                <p14:modId xmlns:p14="http://schemas.microsoft.com/office/powerpoint/2010/main" val="624293472"/>
              </p:ext>
            </p:extLst>
          </p:nvPr>
        </p:nvGraphicFramePr>
        <p:xfrm>
          <a:off x="777240" y="1308099"/>
          <a:ext cx="7589520" cy="3795708"/>
        </p:xfrm>
        <a:graphic>
          <a:graphicData uri="http://schemas.openxmlformats.org/drawingml/2006/table">
            <a:tbl>
              <a:tblPr firstRow="1" bandRow="1">
                <a:tableStyleId>{8EC20E35-A176-4012-BC5E-935CFFF8708E}</a:tableStyleId>
              </a:tblPr>
              <a:tblGrid>
                <a:gridCol w="118872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30201">
                <a:tc>
                  <a:txBody>
                    <a:bodyPr/>
                    <a:lstStyle/>
                    <a:p>
                      <a:r>
                        <a:rPr lang="id-ID" sz="1600">
                          <a:latin typeface="Arial" panose="020B0604020202020204" pitchFamily="34" charset="0"/>
                          <a:cs typeface="Arial" panose="020B0604020202020204" pitchFamily="34" charset="0"/>
                        </a:rPr>
                        <a:t>Argumen</a:t>
                      </a:r>
                      <a:endParaRPr lang="en-US" sz="1600" dirty="0">
                        <a:latin typeface="Arial" panose="020B0604020202020204" pitchFamily="34" charset="0"/>
                        <a:cs typeface="Arial" panose="020B0604020202020204" pitchFamily="34" charset="0"/>
                      </a:endParaRPr>
                    </a:p>
                  </a:txBody>
                  <a:tcPr/>
                </a:tc>
                <a:tc>
                  <a:txBody>
                    <a:bodyPr/>
                    <a:lstStyle/>
                    <a:p>
                      <a:r>
                        <a:rPr lang="id-ID" sz="1600" dirty="0">
                          <a:latin typeface="Arial" panose="020B0604020202020204" pitchFamily="34" charset="0"/>
                          <a:cs typeface="Arial" panose="020B0604020202020204" pitchFamily="34" charset="0"/>
                        </a:rPr>
                        <a:t>Keluaran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54849">
                <a:tc>
                  <a:txBody>
                    <a:bodyPr/>
                    <a:lstStyle/>
                    <a:p>
                      <a:r>
                        <a:rPr lang="en-US" sz="1600" kern="1200" dirty="0">
                          <a:solidFill>
                            <a:schemeClr val="dk1"/>
                          </a:solidFill>
                          <a:highlight>
                            <a:srgbClr val="FFFF00"/>
                          </a:highlight>
                          <a:latin typeface="Arial" panose="020B0604020202020204" pitchFamily="34" charset="0"/>
                          <a:ea typeface="+mn-ea"/>
                          <a:cs typeface="Arial" panose="020B0604020202020204" pitchFamily="34" charset="0"/>
                        </a:rPr>
                        <a:t>0</a:t>
                      </a:r>
                      <a:r>
                        <a:rPr lang="en-US" sz="1600" kern="1200" dirty="0">
                          <a:solidFill>
                            <a:schemeClr val="dk1"/>
                          </a:solidFill>
                          <a:latin typeface="Arial" panose="020B0604020202020204" pitchFamily="34" charset="0"/>
                          <a:ea typeface="+mn-ea"/>
                          <a:cs typeface="Arial" panose="020B0604020202020204" pitchFamily="34" charset="0"/>
                        </a:rPr>
                        <a:t> </a:t>
                      </a:r>
                      <a:r>
                        <a:rPr lang="en-US" sz="1600" kern="1200" dirty="0">
                          <a:solidFill>
                            <a:schemeClr val="dk1"/>
                          </a:solidFill>
                          <a:highlight>
                            <a:srgbClr val="FFFF00"/>
                          </a:highlight>
                          <a:latin typeface="Arial" panose="020B0604020202020204" pitchFamily="34" charset="0"/>
                          <a:ea typeface="+mn-ea"/>
                          <a:cs typeface="Arial" panose="020B0604020202020204" pitchFamily="34" charset="0"/>
                        </a:rPr>
                        <a:t>5</a:t>
                      </a:r>
                    </a:p>
                  </a:txBody>
                  <a:tcPr/>
                </a:tc>
                <a:tc>
                  <a:txBody>
                    <a:bodyPr/>
                    <a:lstStyle/>
                    <a:p>
                      <a:pPr marL="0" algn="l" defTabSz="914400" rtl="0" eaLnBrk="1" latinLnBrk="0" hangingPunct="1"/>
                      <a:r>
                        <a:rPr lang="en-US" sz="1600" kern="1200">
                          <a:solidFill>
                            <a:schemeClr val="dk1"/>
                          </a:solidFill>
                          <a:highlight>
                            <a:srgbClr val="00FFFF"/>
                          </a:highlight>
                          <a:latin typeface="Arial" panose="020B0604020202020204" pitchFamily="34" charset="0"/>
                          <a:ea typeface="+mn-ea"/>
                          <a:cs typeface="Arial" panose="020B0604020202020204" pitchFamily="34" charset="0"/>
                        </a:rPr>
                        <a:t>Argumen pertama tidak sesuai range.</a:t>
                      </a:r>
                      <a:endParaRPr lang="en-US"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354473">
                <a:tc>
                  <a:txBody>
                    <a:bodyPr/>
                    <a:lstStyle/>
                    <a:p>
                      <a:r>
                        <a:rPr lang="en-US" sz="1600" kern="1200" dirty="0">
                          <a:solidFill>
                            <a:schemeClr val="dk1"/>
                          </a:solidFill>
                          <a:highlight>
                            <a:srgbClr val="FFFF00"/>
                          </a:highlight>
                          <a:latin typeface="Arial" panose="020B0604020202020204" pitchFamily="34" charset="0"/>
                          <a:ea typeface="+mn-ea"/>
                          <a:cs typeface="Arial" panose="020B0604020202020204" pitchFamily="34" charset="0"/>
                        </a:rPr>
                        <a:t>11</a:t>
                      </a:r>
                      <a:r>
                        <a:rPr lang="en-US" sz="1600" kern="1200" dirty="0">
                          <a:solidFill>
                            <a:schemeClr val="dk1"/>
                          </a:solidFill>
                          <a:latin typeface="Arial" panose="020B0604020202020204" pitchFamily="34" charset="0"/>
                          <a:ea typeface="+mn-ea"/>
                          <a:cs typeface="Arial" panose="020B0604020202020204" pitchFamily="34" charset="0"/>
                        </a:rPr>
                        <a:t> </a:t>
                      </a:r>
                      <a:r>
                        <a:rPr lang="en-US" sz="1600" kern="1200" dirty="0">
                          <a:solidFill>
                            <a:schemeClr val="dk1"/>
                          </a:solidFill>
                          <a:highlight>
                            <a:srgbClr val="FFFF00"/>
                          </a:highlight>
                          <a:latin typeface="Arial" panose="020B0604020202020204" pitchFamily="34" charset="0"/>
                          <a:ea typeface="+mn-ea"/>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highlight>
                            <a:srgbClr val="00FFFF"/>
                          </a:highlight>
                          <a:latin typeface="Arial" panose="020B0604020202020204" pitchFamily="34" charset="0"/>
                          <a:ea typeface="+mn-ea"/>
                          <a:cs typeface="Arial" panose="020B0604020202020204" pitchFamily="34" charset="0"/>
                        </a:rPr>
                        <a:t>Argumen pertama tidak sesuai range.</a:t>
                      </a:r>
                    </a:p>
                  </a:txBody>
                  <a:tcPr/>
                </a:tc>
                <a:extLst>
                  <a:ext uri="{0D108BD9-81ED-4DB2-BD59-A6C34878D82A}">
                    <a16:rowId xmlns:a16="http://schemas.microsoft.com/office/drawing/2014/main" val="10003"/>
                  </a:ext>
                </a:extLst>
              </a:tr>
              <a:tr h="354473">
                <a:tc>
                  <a:txBody>
                    <a:bodyPr/>
                    <a:lstStyle/>
                    <a:p>
                      <a:r>
                        <a:rPr lang="en-US" sz="1600" kern="1200">
                          <a:solidFill>
                            <a:schemeClr val="dk1"/>
                          </a:solidFill>
                          <a:highlight>
                            <a:srgbClr val="FFFF00"/>
                          </a:highlight>
                          <a:latin typeface="Arial" panose="020B0604020202020204" pitchFamily="34" charset="0"/>
                          <a:ea typeface="+mn-ea"/>
                          <a:cs typeface="Arial" panose="020B0604020202020204" pitchFamily="34" charset="0"/>
                        </a:rPr>
                        <a:t>10</a:t>
                      </a:r>
                      <a:r>
                        <a:rPr lang="en-US" sz="1600" kern="1200">
                          <a:solidFill>
                            <a:schemeClr val="dk1"/>
                          </a:solidFill>
                          <a:latin typeface="Arial" panose="020B0604020202020204" pitchFamily="34" charset="0"/>
                          <a:ea typeface="+mn-ea"/>
                          <a:cs typeface="Arial" panose="020B0604020202020204" pitchFamily="34" charset="0"/>
                        </a:rPr>
                        <a:t> </a:t>
                      </a:r>
                      <a:r>
                        <a:rPr lang="en-US" sz="1600" kern="1200">
                          <a:solidFill>
                            <a:schemeClr val="dk1"/>
                          </a:solidFill>
                          <a:highlight>
                            <a:srgbClr val="FFFF00"/>
                          </a:highlight>
                          <a:latin typeface="Arial" panose="020B0604020202020204" pitchFamily="34" charset="0"/>
                          <a:ea typeface="+mn-ea"/>
                          <a:cs typeface="Arial" panose="020B0604020202020204" pitchFamily="34" charset="0"/>
                        </a:rPr>
                        <a:t>-</a:t>
                      </a:r>
                      <a:r>
                        <a:rPr lang="en-US" sz="1600" kern="1200" dirty="0">
                          <a:solidFill>
                            <a:schemeClr val="dk1"/>
                          </a:solidFill>
                          <a:highlight>
                            <a:srgbClr val="FFFF00"/>
                          </a:highlight>
                          <a:latin typeface="Arial" panose="020B0604020202020204" pitchFamily="34" charset="0"/>
                          <a:ea typeface="+mn-ea"/>
                          <a:cs typeface="Arial" panose="020B0604020202020204" pitchFamily="34" charset="0"/>
                        </a:rPr>
                        <a:t>1</a:t>
                      </a:r>
                    </a:p>
                  </a:txBody>
                  <a:tcPr/>
                </a:tc>
                <a:tc>
                  <a:txBody>
                    <a:bodyPr/>
                    <a:lstStyle/>
                    <a:p>
                      <a:pPr marL="0" algn="l" defTabSz="914400" rtl="0" eaLnBrk="1" latinLnBrk="0" hangingPunct="1"/>
                      <a:r>
                        <a:rPr lang="en-US" sz="1600" kern="1200">
                          <a:solidFill>
                            <a:schemeClr val="dk1"/>
                          </a:solidFill>
                          <a:highlight>
                            <a:srgbClr val="00FFFF"/>
                          </a:highlight>
                          <a:latin typeface="Arial" panose="020B0604020202020204" pitchFamily="34" charset="0"/>
                          <a:ea typeface="+mn-ea"/>
                          <a:cs typeface="Arial" panose="020B0604020202020204" pitchFamily="34" charset="0"/>
                        </a:rPr>
                        <a:t>Argumen kedua tidak sesuai range.</a:t>
                      </a:r>
                      <a:endParaRPr lang="en-US"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2118576"/>
                  </a:ext>
                </a:extLst>
              </a:tr>
              <a:tr h="354473">
                <a:tc>
                  <a:txBody>
                    <a:bodyPr/>
                    <a:lstStyle/>
                    <a:p>
                      <a:r>
                        <a:rPr lang="en-US" sz="1600" kern="1200">
                          <a:solidFill>
                            <a:schemeClr val="dk1"/>
                          </a:solidFill>
                          <a:highlight>
                            <a:srgbClr val="FFFF00"/>
                          </a:highlight>
                          <a:latin typeface="Arial" panose="020B0604020202020204" pitchFamily="34" charset="0"/>
                          <a:ea typeface="+mn-ea"/>
                          <a:cs typeface="Arial" panose="020B0604020202020204" pitchFamily="34" charset="0"/>
                        </a:rPr>
                        <a:t>5</a:t>
                      </a:r>
                      <a:r>
                        <a:rPr lang="en-US" sz="1600" kern="1200">
                          <a:solidFill>
                            <a:schemeClr val="dk1"/>
                          </a:solidFill>
                          <a:latin typeface="Arial" panose="020B0604020202020204" pitchFamily="34" charset="0"/>
                          <a:ea typeface="+mn-ea"/>
                          <a:cs typeface="Arial" panose="020B0604020202020204" pitchFamily="34" charset="0"/>
                        </a:rPr>
                        <a:t> </a:t>
                      </a:r>
                      <a:r>
                        <a:rPr lang="en-US" sz="1600" kern="1200">
                          <a:solidFill>
                            <a:schemeClr val="dk1"/>
                          </a:solidFill>
                          <a:highlight>
                            <a:srgbClr val="FFFF00"/>
                          </a:highlight>
                          <a:latin typeface="Arial" panose="020B0604020202020204" pitchFamily="34" charset="0"/>
                          <a:ea typeface="+mn-ea"/>
                          <a:cs typeface="Arial" panose="020B0604020202020204" pitchFamily="34" charset="0"/>
                        </a:rPr>
                        <a:t>6</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highlight>
                            <a:srgbClr val="00FFFF"/>
                          </a:highlight>
                          <a:latin typeface="Arial" panose="020B0604020202020204" pitchFamily="34" charset="0"/>
                          <a:ea typeface="+mn-ea"/>
                          <a:cs typeface="Arial" panose="020B0604020202020204" pitchFamily="34" charset="0"/>
                        </a:rPr>
                        <a:t>Argumen kedua tidak sesuai range.</a:t>
                      </a:r>
                    </a:p>
                  </a:txBody>
                  <a:tcPr/>
                </a:tc>
                <a:extLst>
                  <a:ext uri="{0D108BD9-81ED-4DB2-BD59-A6C34878D82A}">
                    <a16:rowId xmlns:a16="http://schemas.microsoft.com/office/drawing/2014/main" val="269577700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highlight>
                            <a:srgbClr val="FFFF00"/>
                          </a:highlight>
                          <a:latin typeface="Arial" panose="020B0604020202020204" pitchFamily="34" charset="0"/>
                          <a:ea typeface="+mn-ea"/>
                          <a:cs typeface="Arial" panose="020B0604020202020204" pitchFamily="34" charset="0"/>
                        </a:rPr>
                        <a:t>10 5</a:t>
                      </a:r>
                    </a:p>
                  </a:txBody>
                  <a:tcPr/>
                </a:tc>
                <a:tc>
                  <a:txBody>
                    <a:bodyPr/>
                    <a:lstStyle/>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Nilai	: [60, 50, 61, 94, 52, 55, 100, 82, 53, 59]</a:t>
                      </a:r>
                    </a:p>
                    <a:p>
                      <a:pPr>
                        <a:tabLst>
                          <a:tab pos="1200150" algn="l"/>
                          <a:tab pos="3546475" algn="l"/>
                        </a:tabLst>
                      </a:pPr>
                      <a:r>
                        <a:rPr lang="fi-FI" sz="1600" kern="1200">
                          <a:solidFill>
                            <a:schemeClr val="dk1"/>
                          </a:solidFill>
                          <a:highlight>
                            <a:srgbClr val="00FFFF"/>
                          </a:highlight>
                          <a:latin typeface="Arial" panose="020B0604020202020204" pitchFamily="34" charset="0"/>
                          <a:ea typeface="+mn-ea"/>
                          <a:cs typeface="Arial" panose="020B0604020202020204" pitchFamily="34" charset="0"/>
                        </a:rPr>
                        <a:t>Nilai</a:t>
                      </a:r>
                      <a:r>
                        <a:rPr lang="fi-FI" sz="1600">
                          <a:solidFill>
                            <a:schemeClr val="dk1"/>
                          </a:solidFill>
                          <a:highlight>
                            <a:srgbClr val="00FFFF"/>
                          </a:highlight>
                          <a:latin typeface="Arial" panose="020B0604020202020204" pitchFamily="34" charset="0"/>
                          <a:cs typeface="Arial" panose="020B0604020202020204" pitchFamily="34" charset="0"/>
                        </a:rPr>
                        <a:t> + bonus	: [65, 55, 66, 99, 57, 60, 100, 87, 58, 64]</a:t>
                      </a: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(1) Nilai yang lulus	: [99, 87, 100]</a:t>
                      </a: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    Jumlah peserta yang lulus	: 3 peserta</a:t>
                      </a: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(2) Nilai yang tidak lulus	: [65, 55, 66, 57, 60, 58, 64]</a:t>
                      </a: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    Jumlah peserta yang tidak lulus	: 7 peserta</a:t>
                      </a: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(3) Nilai yang sempurna	: [100]</a:t>
                      </a: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    Jumlah peserta yang mendapat 100	: 1 peserta</a:t>
                      </a:r>
                      <a:endParaRPr lang="id-ID"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08257929"/>
                  </a:ext>
                </a:extLst>
              </a:tr>
            </a:tbl>
          </a:graphicData>
        </a:graphic>
      </p:graphicFrame>
    </p:spTree>
    <p:extLst>
      <p:ext uri="{BB962C8B-B14F-4D97-AF65-F5344CB8AC3E}">
        <p14:creationId xmlns:p14="http://schemas.microsoft.com/office/powerpoint/2010/main" val="399505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70C-21E7-47F1-883D-6FEE38B004B7}"/>
              </a:ext>
            </a:extLst>
          </p:cNvPr>
          <p:cNvSpPr>
            <a:spLocks noGrp="1"/>
          </p:cNvSpPr>
          <p:nvPr>
            <p:ph type="title"/>
          </p:nvPr>
        </p:nvSpPr>
        <p:spPr/>
        <p:txBody>
          <a:bodyPr/>
          <a:lstStyle/>
          <a:p>
            <a:endParaRPr lang="en-ID"/>
          </a:p>
        </p:txBody>
      </p:sp>
      <p:graphicFrame>
        <p:nvGraphicFramePr>
          <p:cNvPr id="4" name="Table 3">
            <a:extLst>
              <a:ext uri="{FF2B5EF4-FFF2-40B4-BE49-F238E27FC236}">
                <a16:creationId xmlns:a16="http://schemas.microsoft.com/office/drawing/2014/main" id="{40ED1D17-BDCE-4B1F-AAF5-0C0FAE06F488}"/>
              </a:ext>
            </a:extLst>
          </p:cNvPr>
          <p:cNvGraphicFramePr>
            <a:graphicFrameLocks noGrp="1"/>
          </p:cNvGraphicFramePr>
          <p:nvPr>
            <p:extLst>
              <p:ext uri="{D42A27DB-BD31-4B8C-83A1-F6EECF244321}">
                <p14:modId xmlns:p14="http://schemas.microsoft.com/office/powerpoint/2010/main" val="2769579128"/>
              </p:ext>
            </p:extLst>
          </p:nvPr>
        </p:nvGraphicFramePr>
        <p:xfrm>
          <a:off x="777240" y="1308099"/>
          <a:ext cx="7589520" cy="2377440"/>
        </p:xfrm>
        <a:graphic>
          <a:graphicData uri="http://schemas.openxmlformats.org/drawingml/2006/table">
            <a:tbl>
              <a:tblPr firstRow="1" bandRow="1">
                <a:tableStyleId>{8EC20E35-A176-4012-BC5E-935CFFF8708E}</a:tableStyleId>
              </a:tblPr>
              <a:tblGrid>
                <a:gridCol w="118872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30201">
                <a:tc>
                  <a:txBody>
                    <a:bodyPr/>
                    <a:lstStyle/>
                    <a:p>
                      <a:r>
                        <a:rPr lang="id-ID" sz="1600">
                          <a:latin typeface="Arial" panose="020B0604020202020204" pitchFamily="34" charset="0"/>
                          <a:cs typeface="Arial" panose="020B0604020202020204" pitchFamily="34" charset="0"/>
                        </a:rPr>
                        <a:t>Argumen</a:t>
                      </a:r>
                      <a:endParaRPr lang="en-US" sz="1600" dirty="0">
                        <a:latin typeface="Arial" panose="020B0604020202020204" pitchFamily="34" charset="0"/>
                        <a:cs typeface="Arial" panose="020B0604020202020204" pitchFamily="34" charset="0"/>
                      </a:endParaRPr>
                    </a:p>
                  </a:txBody>
                  <a:tcPr/>
                </a:tc>
                <a:tc>
                  <a:txBody>
                    <a:bodyPr/>
                    <a:lstStyle/>
                    <a:p>
                      <a:r>
                        <a:rPr lang="id-ID" sz="1600" dirty="0">
                          <a:latin typeface="Arial" panose="020B0604020202020204" pitchFamily="34" charset="0"/>
                          <a:cs typeface="Arial" panose="020B0604020202020204" pitchFamily="34" charset="0"/>
                        </a:rPr>
                        <a:t>Keluaran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highlight>
                            <a:srgbClr val="FFFF00"/>
                          </a:highlight>
                          <a:latin typeface="Arial" panose="020B0604020202020204" pitchFamily="34" charset="0"/>
                          <a:ea typeface="+mn-ea"/>
                          <a:cs typeface="Arial" panose="020B0604020202020204" pitchFamily="34" charset="0"/>
                        </a:rPr>
                        <a:t>9 2</a:t>
                      </a:r>
                    </a:p>
                  </a:txBody>
                  <a:tcPr/>
                </a:tc>
                <a:tc>
                  <a:txBody>
                    <a:bodyPr/>
                    <a:lstStyle/>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Nilai	: </a:t>
                      </a:r>
                      <a:r>
                        <a:rPr lang="en-US" sz="1600" kern="1200">
                          <a:solidFill>
                            <a:schemeClr val="dk1"/>
                          </a:solidFill>
                          <a:highlight>
                            <a:srgbClr val="00FFFF"/>
                          </a:highlight>
                          <a:latin typeface="Arial" panose="020B0604020202020204" pitchFamily="34" charset="0"/>
                          <a:ea typeface="+mn-ea"/>
                          <a:cs typeface="Arial" panose="020B0604020202020204" pitchFamily="34" charset="0"/>
                        </a:rPr>
                        <a:t>[98, 60, 61, 48, 54, 80, 94, 52, 100]</a:t>
                      </a:r>
                      <a:endParaRPr lang="fi-FI" sz="1600">
                        <a:solidFill>
                          <a:schemeClr val="dk1"/>
                        </a:solidFill>
                        <a:highlight>
                          <a:srgbClr val="00FFFF"/>
                        </a:highlight>
                        <a:latin typeface="Arial" panose="020B0604020202020204" pitchFamily="34" charset="0"/>
                        <a:cs typeface="Arial" panose="020B0604020202020204" pitchFamily="34" charset="0"/>
                      </a:endParaRP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Nilai + bonus	: </a:t>
                      </a:r>
                      <a:r>
                        <a:rPr lang="en-US" sz="1600" kern="1200">
                          <a:solidFill>
                            <a:schemeClr val="dk1"/>
                          </a:solidFill>
                          <a:highlight>
                            <a:srgbClr val="00FFFF"/>
                          </a:highlight>
                          <a:latin typeface="Arial" panose="020B0604020202020204" pitchFamily="34" charset="0"/>
                          <a:ea typeface="+mn-ea"/>
                          <a:cs typeface="Arial" panose="020B0604020202020204" pitchFamily="34" charset="0"/>
                        </a:rPr>
                        <a:t>[100, 62, 63, 50, 56, 82, 96, 54, 100]</a:t>
                      </a:r>
                      <a:endParaRPr lang="fi-FI" sz="1600">
                        <a:solidFill>
                          <a:schemeClr val="dk1"/>
                        </a:solidFill>
                        <a:highlight>
                          <a:srgbClr val="00FFFF"/>
                        </a:highlight>
                        <a:latin typeface="Arial" panose="020B0604020202020204" pitchFamily="34" charset="0"/>
                        <a:cs typeface="Arial" panose="020B0604020202020204" pitchFamily="34" charset="0"/>
                      </a:endParaRP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(1) Nilai yang lulus	: </a:t>
                      </a:r>
                      <a:r>
                        <a:rPr lang="en-US" sz="1600" kern="1200">
                          <a:solidFill>
                            <a:schemeClr val="dk1"/>
                          </a:solidFill>
                          <a:highlight>
                            <a:srgbClr val="00FFFF"/>
                          </a:highlight>
                          <a:latin typeface="Arial" panose="020B0604020202020204" pitchFamily="34" charset="0"/>
                          <a:ea typeface="+mn-ea"/>
                          <a:cs typeface="Arial" panose="020B0604020202020204" pitchFamily="34" charset="0"/>
                        </a:rPr>
                        <a:t>[82, 96, 100, 100]</a:t>
                      </a:r>
                      <a:endParaRPr lang="fi-FI" sz="1600">
                        <a:solidFill>
                          <a:schemeClr val="dk1"/>
                        </a:solidFill>
                        <a:highlight>
                          <a:srgbClr val="00FFFF"/>
                        </a:highlight>
                        <a:latin typeface="Arial" panose="020B0604020202020204" pitchFamily="34" charset="0"/>
                        <a:cs typeface="Arial" panose="020B0604020202020204" pitchFamily="34" charset="0"/>
                      </a:endParaRP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    Jumlah peserta yang lulus	: 4 peserta</a:t>
                      </a: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(2) Nilai yang tidak lulus	: </a:t>
                      </a:r>
                      <a:r>
                        <a:rPr lang="en-US" sz="1600" kern="1200">
                          <a:solidFill>
                            <a:schemeClr val="dk1"/>
                          </a:solidFill>
                          <a:highlight>
                            <a:srgbClr val="00FFFF"/>
                          </a:highlight>
                          <a:latin typeface="Arial" panose="020B0604020202020204" pitchFamily="34" charset="0"/>
                          <a:ea typeface="+mn-ea"/>
                          <a:cs typeface="Arial" panose="020B0604020202020204" pitchFamily="34" charset="0"/>
                        </a:rPr>
                        <a:t>[62, 63, 50, 56, 54]</a:t>
                      </a:r>
                      <a:endParaRPr lang="fi-FI" sz="1600">
                        <a:solidFill>
                          <a:schemeClr val="dk1"/>
                        </a:solidFill>
                        <a:highlight>
                          <a:srgbClr val="00FFFF"/>
                        </a:highlight>
                        <a:latin typeface="Arial" panose="020B0604020202020204" pitchFamily="34" charset="0"/>
                        <a:cs typeface="Arial" panose="020B0604020202020204" pitchFamily="34" charset="0"/>
                      </a:endParaRP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    Jumlah peserta yang tidak lulus	: 5 peserta</a:t>
                      </a: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(3) Nilai yang sempurna	: [100, 100]</a:t>
                      </a:r>
                    </a:p>
                    <a:p>
                      <a:pPr>
                        <a:tabLst>
                          <a:tab pos="1200150" algn="l"/>
                          <a:tab pos="3546475" algn="l"/>
                        </a:tabLst>
                      </a:pPr>
                      <a:r>
                        <a:rPr lang="fi-FI" sz="1600">
                          <a:solidFill>
                            <a:schemeClr val="dk1"/>
                          </a:solidFill>
                          <a:highlight>
                            <a:srgbClr val="00FFFF"/>
                          </a:highlight>
                          <a:latin typeface="Arial" panose="020B0604020202020204" pitchFamily="34" charset="0"/>
                          <a:cs typeface="Arial" panose="020B0604020202020204" pitchFamily="34" charset="0"/>
                        </a:rPr>
                        <a:t>    Jumlah peserta yang mendapat 100	: 2 peserta</a:t>
                      </a:r>
                      <a:endParaRPr lang="id-ID"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08257929"/>
                  </a:ext>
                </a:extLst>
              </a:tr>
            </a:tbl>
          </a:graphicData>
        </a:graphic>
      </p:graphicFrame>
    </p:spTree>
    <p:extLst>
      <p:ext uri="{BB962C8B-B14F-4D97-AF65-F5344CB8AC3E}">
        <p14:creationId xmlns:p14="http://schemas.microsoft.com/office/powerpoint/2010/main" val="2502053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6104</TotalTime>
  <Words>896</Words>
  <Application>Microsoft Office PowerPoint</Application>
  <PresentationFormat>On-screen Show (4:3)</PresentationFormat>
  <Paragraphs>87</Paragraphs>
  <Slides>11</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11</vt:i4>
      </vt:variant>
    </vt:vector>
  </HeadingPairs>
  <TitlesOfParts>
    <vt:vector size="26" baseType="lpstr">
      <vt:lpstr>Aharoni</vt:lpstr>
      <vt:lpstr>Arial</vt:lpstr>
      <vt:lpstr>Arial Black</vt:lpstr>
      <vt:lpstr>Blackadder ITC</vt:lpstr>
      <vt:lpstr>Calibri</vt:lpstr>
      <vt:lpstr>Consolas</vt:lpstr>
      <vt:lpstr>Courier New</vt:lpstr>
      <vt:lpstr>Times New Roman</vt:lpstr>
      <vt:lpstr>Wingdings</vt:lpstr>
      <vt:lpstr>Custom Design</vt:lpstr>
      <vt:lpstr>Title</vt:lpstr>
      <vt:lpstr>Content</vt:lpstr>
      <vt:lpstr>Segment</vt:lpstr>
      <vt:lpstr>Question</vt:lpstr>
      <vt:lpstr>Plain Question</vt:lpstr>
      <vt:lpstr>Tugas 5 – Kelas A</vt:lpstr>
      <vt:lpstr>PowerPoint Presentation</vt:lpstr>
      <vt:lpstr>Filter Point</vt:lpstr>
      <vt:lpstr>Kebutuhan</vt:lpstr>
      <vt:lpstr>Prilaku Program</vt:lpstr>
      <vt:lpstr>Kriteria Lainnya #1</vt:lpstr>
      <vt:lpstr>Kriteria Lainnya #2</vt:lpstr>
      <vt:lpstr>Kasus Uji [70 poin]</vt:lpstr>
      <vt:lpstr>PowerPoint Presentation</vt:lpstr>
      <vt:lpstr>Pengumpulan</vt:lpstr>
      <vt:lpstr>Penilaian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590</cp:revision>
  <dcterms:created xsi:type="dcterms:W3CDTF">2019-01-03T02:16:07Z</dcterms:created>
  <dcterms:modified xsi:type="dcterms:W3CDTF">2020-03-25T03:29:01Z</dcterms:modified>
</cp:coreProperties>
</file>