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3" r:id="rId9"/>
    <p:sldId id="334" r:id="rId10"/>
    <p:sldId id="342" r:id="rId11"/>
    <p:sldId id="337" r:id="rId12"/>
    <p:sldId id="338" r:id="rId13"/>
    <p:sldId id="339" r:id="rId14"/>
    <p:sldId id="340" r:id="rId15"/>
    <p:sldId id="341"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B340D9F-B1F7-4540-BF42-9140C79DD333}">
          <p14:sldIdLst>
            <p14:sldId id="302"/>
            <p14:sldId id="332"/>
          </p14:sldIdLst>
        </p14:section>
        <p14:section name="Problem" id="{3FECBF92-DA7A-46D8-8D81-D87D9F39BD24}">
          <p14:sldIdLst>
            <p14:sldId id="333"/>
            <p14:sldId id="334"/>
            <p14:sldId id="342"/>
            <p14:sldId id="337"/>
            <p14:sldId id="338"/>
            <p14:sldId id="339"/>
          </p14:sldIdLst>
        </p14:section>
        <p14:section name="Submission" id="{4652BFB3-15E5-4571-A3B2-7A39669B8EEF}">
          <p14:sldIdLst>
            <p14:sldId id="340"/>
            <p14:sldId id="34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110" d="100"/>
          <a:sy n="110" d="100"/>
        </p:scale>
        <p:origin x="1620"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id-ID"/>
              <a:t>Tugas 3 – Kelas </a:t>
            </a:r>
            <a:r>
              <a:rPr lang="en-US"/>
              <a:t>C</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1484-9543-4B73-B575-F1B8B7EBB652}"/>
              </a:ext>
            </a:extLst>
          </p:cNvPr>
          <p:cNvSpPr>
            <a:spLocks noGrp="1"/>
          </p:cNvSpPr>
          <p:nvPr>
            <p:ph type="title"/>
          </p:nvPr>
        </p:nvSpPr>
        <p:spPr/>
        <p:txBody>
          <a:bodyPr/>
          <a:lstStyle/>
          <a:p>
            <a:r>
              <a:rPr lang="en-US"/>
              <a:t>Penilaian</a:t>
            </a:r>
            <a:endParaRPr lang="en-ID"/>
          </a:p>
        </p:txBody>
      </p:sp>
      <p:graphicFrame>
        <p:nvGraphicFramePr>
          <p:cNvPr id="5" name="Table 4">
            <a:extLst>
              <a:ext uri="{FF2B5EF4-FFF2-40B4-BE49-F238E27FC236}">
                <a16:creationId xmlns:a16="http://schemas.microsoft.com/office/drawing/2014/main" id="{6601FAAD-39E6-4A6D-AA8F-888F81CFB66E}"/>
              </a:ext>
            </a:extLst>
          </p:cNvPr>
          <p:cNvGraphicFramePr>
            <a:graphicFrameLocks noGrp="1"/>
          </p:cNvGraphicFramePr>
          <p:nvPr>
            <p:extLst>
              <p:ext uri="{D42A27DB-BD31-4B8C-83A1-F6EECF244321}">
                <p14:modId xmlns:p14="http://schemas.microsoft.com/office/powerpoint/2010/main" val="3026609703"/>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a16="http://schemas.microsoft.com/office/drawing/2014/main" val="1559748516"/>
                    </a:ext>
                  </a:extLst>
                </a:gridCol>
                <a:gridCol w="6437805">
                  <a:extLst>
                    <a:ext uri="{9D8B030D-6E8A-4147-A177-3AD203B41FA5}">
                      <a16:colId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651718588"/>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err="1"/>
                        <a:t>Jika</a:t>
                      </a:r>
                      <a:r>
                        <a:rPr lang="en-US" sz="1600"/>
                        <a:t> program tidak </a:t>
                      </a:r>
                      <a:r>
                        <a:rPr lang="id-ID" sz="1600" dirty="0"/>
                        <a:t>terdapat cara</a:t>
                      </a:r>
                      <a:r>
                        <a:rPr lang="id-ID" sz="1600" baseline="0" dirty="0"/>
                        <a:t> iteratif dan rekursif</a:t>
                      </a:r>
                      <a:r>
                        <a:rPr lang="en-US" sz="1600" baseline="0" dirty="0"/>
                        <a:t>. </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nama</a:t>
                      </a:r>
                      <a:r>
                        <a:rPr lang="en-US" sz="1600"/>
                        <a:t> berkas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a:t>
                      </a:r>
                      <a:r>
                        <a:rPr lang="en-US" sz="1600"/>
                        <a:t>di tentukan.</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program tidak </a:t>
                      </a:r>
                      <a:r>
                        <a:rPr lang="en-US" sz="1600" dirty="0" err="1"/>
                        <a:t>memiliki</a:t>
                      </a:r>
                      <a:r>
                        <a:rPr lang="en-US" sz="1600" dirty="0"/>
                        <a:t> </a:t>
                      </a:r>
                      <a:r>
                        <a:rPr lang="en-US" sz="1600" dirty="0" err="1"/>
                        <a:t>komentar</a:t>
                      </a:r>
                      <a:r>
                        <a:rPr lang="en-US" sz="1600" dirty="0"/>
                        <a:t> </a:t>
                      </a:r>
                      <a:r>
                        <a:rPr lang="en-US" sz="1600" dirty="0" err="1"/>
                        <a:t>berisi</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867142776"/>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Jika program tidak </a:t>
                      </a:r>
                      <a:r>
                        <a:rPr lang="en-US" sz="1600" dirty="0" err="1"/>
                        <a:t>mencetak</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260984169"/>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dirty="0" err="1"/>
                        <a:t>contoh:Anda</a:t>
                      </a:r>
                      <a:r>
                        <a:rPr lang="en-US" sz="1600" dirty="0"/>
                        <a:t>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281911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3966-EB10-44BF-8E34-15287E77191F}"/>
              </a:ext>
            </a:extLst>
          </p:cNvPr>
          <p:cNvSpPr>
            <a:spLocks noGrp="1"/>
          </p:cNvSpPr>
          <p:nvPr>
            <p:ph type="title"/>
          </p:nvPr>
        </p:nvSpPr>
        <p:spPr/>
        <p:txBody>
          <a:bodyPr/>
          <a:lstStyle/>
          <a:p>
            <a:r>
              <a:rPr lang="en-US"/>
              <a:t> </a:t>
            </a:r>
            <a:r>
              <a:rPr lang="id-ID"/>
              <a:t>Change Vocal</a:t>
            </a:r>
            <a:endParaRPr lang="en-ID"/>
          </a:p>
        </p:txBody>
      </p:sp>
    </p:spTree>
    <p:extLst>
      <p:ext uri="{BB962C8B-B14F-4D97-AF65-F5344CB8AC3E}">
        <p14:creationId xmlns:p14="http://schemas.microsoft.com/office/powerpoint/2010/main" val="350970102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5B92-6AEA-43E4-823D-758F6F4961BF}"/>
              </a:ext>
            </a:extLst>
          </p:cNvPr>
          <p:cNvSpPr>
            <a:spLocks noGrp="1"/>
          </p:cNvSpPr>
          <p:nvPr>
            <p:ph type="title"/>
          </p:nvPr>
        </p:nvSpPr>
        <p:spPr/>
        <p:txBody>
          <a:bodyPr/>
          <a:lstStyle/>
          <a:p>
            <a:r>
              <a:rPr lang="id-ID"/>
              <a:t>Kebutuhan</a:t>
            </a:r>
            <a:endParaRPr lang="en-ID"/>
          </a:p>
        </p:txBody>
      </p:sp>
      <p:sp>
        <p:nvSpPr>
          <p:cNvPr id="3" name="Text Placeholder 2">
            <a:extLst>
              <a:ext uri="{FF2B5EF4-FFF2-40B4-BE49-F238E27FC236}">
                <a16:creationId xmlns:a16="http://schemas.microsoft.com/office/drawing/2014/main" id="{3BFE8C66-2223-49A0-9B26-8D3ABA767D68}"/>
              </a:ext>
            </a:extLst>
          </p:cNvPr>
          <p:cNvSpPr>
            <a:spLocks noGrp="1"/>
          </p:cNvSpPr>
          <p:nvPr>
            <p:ph type="body" sz="quarter" idx="10"/>
          </p:nvPr>
        </p:nvSpPr>
        <p:spPr>
          <a:xfrm>
            <a:off x="416860" y="1196789"/>
            <a:ext cx="8256494" cy="1502868"/>
          </a:xfrm>
        </p:spPr>
        <p:txBody>
          <a:bodyPr>
            <a:normAutofit/>
          </a:bodyPr>
          <a:lstStyle/>
          <a:p>
            <a:pPr marL="0" indent="0">
              <a:lnSpc>
                <a:spcPct val="150000"/>
              </a:lnSpc>
              <a:buNone/>
            </a:pPr>
            <a:r>
              <a:rPr lang="en-US" sz="2000"/>
              <a:t>Program menerima dua argumen berupa kalimat dan karakter pengganti, dan akan mengganti karakter vokal</a:t>
            </a:r>
            <a:r>
              <a:rPr lang="id-ID" sz="2000"/>
              <a:t> </a:t>
            </a:r>
            <a:r>
              <a:rPr lang="en-US" sz="2000"/>
              <a:t>(a, i, u, e, o, A, I, U, E, O) pada kalimat dengan karakter pengganti</a:t>
            </a:r>
            <a:r>
              <a:rPr lang="id-ID" sz="2000"/>
              <a:t> yang</a:t>
            </a:r>
            <a:r>
              <a:rPr lang="en-US" sz="2000"/>
              <a:t> diberikan.</a:t>
            </a:r>
            <a:r>
              <a:rPr lang="id-ID" sz="2000"/>
              <a:t> Contoh:</a:t>
            </a:r>
            <a:endParaRPr lang="id-ID" sz="2000" dirty="0"/>
          </a:p>
        </p:txBody>
      </p:sp>
      <p:sp>
        <p:nvSpPr>
          <p:cNvPr id="4" name="TextBox 3">
            <a:extLst>
              <a:ext uri="{FF2B5EF4-FFF2-40B4-BE49-F238E27FC236}">
                <a16:creationId xmlns:a16="http://schemas.microsoft.com/office/drawing/2014/main" id="{BD3F16BC-58FD-4E37-9200-DB40E9589FC0}"/>
              </a:ext>
            </a:extLst>
          </p:cNvPr>
          <p:cNvSpPr txBox="1"/>
          <p:nvPr/>
        </p:nvSpPr>
        <p:spPr>
          <a:xfrm>
            <a:off x="342494" y="2779439"/>
            <a:ext cx="8279408" cy="888705"/>
          </a:xfrm>
          <a:prstGeom prst="rect">
            <a:avLst/>
          </a:prstGeom>
          <a:noFill/>
          <a:ln>
            <a:noFill/>
          </a:ln>
        </p:spPr>
        <p:txBody>
          <a:bodyPr wrap="square" rtlCol="0">
            <a:spAutoFit/>
          </a:bodyPr>
          <a:lstStyle/>
          <a:p>
            <a:pPr algn="ctr">
              <a:lnSpc>
                <a:spcPct val="150000"/>
              </a:lnSpc>
              <a:spcBef>
                <a:spcPts val="600"/>
              </a:spcBef>
              <a:spcAft>
                <a:spcPts val="600"/>
              </a:spcAft>
            </a:pPr>
            <a:r>
              <a:rPr lang="id-ID">
                <a:solidFill>
                  <a:srgbClr val="203864"/>
                </a:solidFill>
                <a:latin typeface="Courier New" pitchFamily="49" charset="0"/>
                <a:cs typeface="Courier New" pitchFamily="49" charset="0"/>
              </a:rPr>
              <a:t>java ChangeVocal_1402019123 </a:t>
            </a:r>
            <a:r>
              <a:rPr lang="id-ID">
                <a:solidFill>
                  <a:schemeClr val="dk1"/>
                </a:solidFill>
                <a:highlight>
                  <a:srgbClr val="FFFF00"/>
                </a:highlight>
                <a:latin typeface="Courier New" pitchFamily="49" charset="0"/>
                <a:cs typeface="Courier New" pitchFamily="49" charset="0"/>
              </a:rPr>
              <a:t>"Kami yakin kak, angkatan kami sanggup!"</a:t>
            </a:r>
            <a:r>
              <a:rPr lang="id-ID">
                <a:solidFill>
                  <a:srgbClr val="203864"/>
                </a:solidFill>
                <a:latin typeface="Courier New" pitchFamily="49" charset="0"/>
                <a:cs typeface="Courier New" pitchFamily="49" charset="0"/>
              </a:rPr>
              <a:t> </a:t>
            </a:r>
            <a:r>
              <a:rPr lang="id-ID">
                <a:solidFill>
                  <a:schemeClr val="dk1"/>
                </a:solidFill>
                <a:highlight>
                  <a:srgbClr val="FFFF00"/>
                </a:highlight>
                <a:latin typeface="Courier New" pitchFamily="49" charset="0"/>
                <a:cs typeface="Courier New" pitchFamily="49" charset="0"/>
              </a:rPr>
              <a:t>i</a:t>
            </a:r>
            <a:endParaRPr lang="id-ID" dirty="0">
              <a:solidFill>
                <a:schemeClr val="dk1"/>
              </a:solidFill>
              <a:highlight>
                <a:srgbClr val="FFFF00"/>
              </a:highlight>
              <a:latin typeface="Courier New" pitchFamily="49" charset="0"/>
              <a:cs typeface="Courier New" pitchFamily="49" charset="0"/>
            </a:endParaRPr>
          </a:p>
        </p:txBody>
      </p:sp>
      <p:sp>
        <p:nvSpPr>
          <p:cNvPr id="5" name="TextBox 4">
            <a:extLst>
              <a:ext uri="{FF2B5EF4-FFF2-40B4-BE49-F238E27FC236}">
                <a16:creationId xmlns:a16="http://schemas.microsoft.com/office/drawing/2014/main" id="{79042813-7936-4E48-ABCD-5D1C39160881}"/>
              </a:ext>
            </a:extLst>
          </p:cNvPr>
          <p:cNvSpPr txBox="1"/>
          <p:nvPr/>
        </p:nvSpPr>
        <p:spPr>
          <a:xfrm>
            <a:off x="387394" y="4401684"/>
            <a:ext cx="8189609" cy="1450397"/>
          </a:xfrm>
          <a:prstGeom prst="rect">
            <a:avLst/>
          </a:prstGeom>
          <a:noFill/>
        </p:spPr>
        <p:txBody>
          <a:bodyPr wrap="square" rtlCol="0">
            <a:spAutoFit/>
          </a:bodyPr>
          <a:lstStyle/>
          <a:p>
            <a:r>
              <a:rPr lang="sv-SE" sz="1600">
                <a:solidFill>
                  <a:schemeClr val="accent1">
                    <a:lumMod val="50000"/>
                  </a:schemeClr>
                </a:solidFill>
                <a:latin typeface="Courier New" pitchFamily="49" charset="0"/>
                <a:cs typeface="Courier New" pitchFamily="49" charset="0"/>
              </a:rPr>
              <a:t>---------------------------------------</a:t>
            </a:r>
          </a:p>
          <a:p>
            <a:r>
              <a:rPr lang="sv-SE" sz="1600">
                <a:solidFill>
                  <a:schemeClr val="accent1">
                    <a:lumMod val="50000"/>
                  </a:schemeClr>
                </a:solidFill>
                <a:latin typeface="Courier New" pitchFamily="49" charset="0"/>
                <a:cs typeface="Courier New" pitchFamily="49" charset="0"/>
              </a:rPr>
              <a:t>            Change Vocal</a:t>
            </a:r>
          </a:p>
          <a:p>
            <a:r>
              <a:rPr lang="sv-SE" sz="1600">
                <a:solidFill>
                  <a:schemeClr val="accent1">
                    <a:lumMod val="50000"/>
                  </a:schemeClr>
                </a:solidFill>
                <a:latin typeface="Courier New" pitchFamily="49" charset="0"/>
                <a:cs typeface="Courier New" pitchFamily="49" charset="0"/>
              </a:rPr>
              <a:t>           Bit/1402019000</a:t>
            </a:r>
          </a:p>
          <a:p>
            <a:r>
              <a:rPr lang="sv-SE" sz="1600">
                <a:solidFill>
                  <a:schemeClr val="accent1">
                    <a:lumMod val="50000"/>
                  </a:schemeClr>
                </a:solidFill>
                <a:latin typeface="Courier New" pitchFamily="49" charset="0"/>
                <a:cs typeface="Courier New" pitchFamily="49" charset="0"/>
              </a:rPr>
              <a:t>---------------------------------------</a:t>
            </a:r>
            <a:endParaRPr lang="sv-SE" sz="1600">
              <a:solidFill>
                <a:schemeClr val="dk1"/>
              </a:solidFill>
              <a:highlight>
                <a:srgbClr val="FFFF00"/>
              </a:highlight>
              <a:latin typeface="Courier New" pitchFamily="49" charset="0"/>
              <a:cs typeface="Courier New" pitchFamily="49" charset="0"/>
            </a:endParaRPr>
          </a:p>
          <a:p>
            <a:pPr>
              <a:lnSpc>
                <a:spcPct val="150000"/>
              </a:lnSpc>
              <a:spcBef>
                <a:spcPts val="600"/>
              </a:spcBef>
              <a:spcAft>
                <a:spcPts val="600"/>
              </a:spcAft>
            </a:pPr>
            <a:r>
              <a:rPr lang="sv-SE" sz="1400">
                <a:solidFill>
                  <a:schemeClr val="dk1"/>
                </a:solidFill>
                <a:highlight>
                  <a:srgbClr val="00FFFF"/>
                </a:highlight>
                <a:latin typeface="Courier New" pitchFamily="49" charset="0"/>
                <a:cs typeface="Courier New" pitchFamily="49" charset="0"/>
              </a:rPr>
              <a:t>Kimi yikin kik, ingkitin kimi singgip</a:t>
            </a:r>
            <a:endParaRPr lang="sv-SE" sz="1400" dirty="0">
              <a:solidFill>
                <a:schemeClr val="dk1"/>
              </a:solidFill>
              <a:highlight>
                <a:srgbClr val="00FFFF"/>
              </a:highlight>
              <a:latin typeface="Courier New" pitchFamily="49" charset="0"/>
              <a:cs typeface="Courier New" pitchFamily="49" charset="0"/>
            </a:endParaRPr>
          </a:p>
        </p:txBody>
      </p:sp>
      <p:sp>
        <p:nvSpPr>
          <p:cNvPr id="6" name="Text Placeholder 2">
            <a:extLst>
              <a:ext uri="{FF2B5EF4-FFF2-40B4-BE49-F238E27FC236}">
                <a16:creationId xmlns:a16="http://schemas.microsoft.com/office/drawing/2014/main" id="{DB6C62C3-8E9D-441E-AC24-78B51794EDDD}"/>
              </a:ext>
            </a:extLst>
          </p:cNvPr>
          <p:cNvSpPr txBox="1">
            <a:spLocks/>
          </p:cNvSpPr>
          <p:nvPr/>
        </p:nvSpPr>
        <p:spPr>
          <a:xfrm>
            <a:off x="320509" y="3944982"/>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Program</a:t>
            </a:r>
            <a:r>
              <a:rPr lang="id-ID" sz="2000" i="1"/>
              <a:t> </a:t>
            </a:r>
            <a:r>
              <a:rPr lang="id-ID" sz="2000" dirty="0"/>
              <a:t>akan mengeluarkan</a:t>
            </a:r>
          </a:p>
        </p:txBody>
      </p:sp>
    </p:spTree>
    <p:extLst>
      <p:ext uri="{BB962C8B-B14F-4D97-AF65-F5344CB8AC3E}">
        <p14:creationId xmlns:p14="http://schemas.microsoft.com/office/powerpoint/2010/main" val="151496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a16="http://schemas.microsoft.com/office/drawing/2014/main" id="{62754B6E-4015-4C3E-AEC2-ED0E6E12380C}"/>
              </a:ext>
            </a:extLst>
          </p:cNvPr>
          <p:cNvSpPr>
            <a:spLocks noGrp="1"/>
          </p:cNvSpPr>
          <p:nvPr>
            <p:ph type="body" sz="quarter" idx="10"/>
          </p:nvPr>
        </p:nvSpPr>
        <p:spPr>
          <a:xfrm>
            <a:off x="416860" y="1196789"/>
            <a:ext cx="8256494" cy="5230137"/>
          </a:xfrm>
        </p:spPr>
        <p:txBody>
          <a:bodyPr>
            <a:normAutofit/>
          </a:bodyPr>
          <a:lstStyle/>
          <a:p>
            <a:pPr marL="0" indent="0">
              <a:lnSpc>
                <a:spcPct val="150000"/>
              </a:lnSpc>
              <a:buNone/>
            </a:pPr>
            <a:r>
              <a:rPr lang="id-ID" sz="2000"/>
              <a:t>Gunakan perbandingan karakter dengan menggunakan</a:t>
            </a:r>
            <a:r>
              <a:rPr lang="en-US" sz="2000"/>
              <a:t> method</a:t>
            </a:r>
            <a:r>
              <a:rPr lang="id-ID" sz="2000"/>
              <a:t> charAt</a:t>
            </a:r>
            <a:r>
              <a:rPr lang="en-US" sz="2000"/>
              <a:t>()</a:t>
            </a:r>
            <a:r>
              <a:rPr lang="id-ID" sz="2000"/>
              <a:t> untuk mengetahui </a:t>
            </a:r>
            <a:r>
              <a:rPr lang="en-US" sz="2000"/>
              <a:t>apakah suatu </a:t>
            </a:r>
            <a:r>
              <a:rPr lang="id-ID" sz="2000"/>
              <a:t>huruf </a:t>
            </a:r>
            <a:r>
              <a:rPr lang="en-US" sz="2000"/>
              <a:t>termasuk karakter </a:t>
            </a:r>
            <a:r>
              <a:rPr lang="id-ID" sz="2000"/>
              <a:t>vo</a:t>
            </a:r>
            <a:r>
              <a:rPr lang="en-US" sz="2000"/>
              <a:t>k</a:t>
            </a:r>
            <a:r>
              <a:rPr lang="id-ID" sz="2000"/>
              <a:t>al atau bukan.</a:t>
            </a:r>
          </a:p>
          <a:p>
            <a:pPr marL="0" indent="0">
              <a:lnSpc>
                <a:spcPct val="150000"/>
              </a:lnSpc>
              <a:buNone/>
            </a:pPr>
            <a:endParaRPr lang="en-ID" sz="2000"/>
          </a:p>
          <a:p>
            <a:pPr marL="0" indent="0">
              <a:lnSpc>
                <a:spcPct val="150000"/>
              </a:lnSpc>
              <a:buNone/>
            </a:pPr>
            <a:r>
              <a:rPr lang="en-ID" sz="2000">
                <a:solidFill>
                  <a:schemeClr val="accent2">
                    <a:lumMod val="75000"/>
                  </a:schemeClr>
                </a:solidFill>
              </a:rPr>
              <a:t>Buatlah program menggunakan cara iteratif dan rekursif! </a:t>
            </a:r>
            <a:r>
              <a:rPr lang="en-ID" sz="2000"/>
              <a:t>Jika kesulitan, selesaikan kasus ini secara iteratif terlebih dahulu dengan menggunakan struktur pengulangan for, while, atau do-while, setelah itu ubah ke rekursif.</a:t>
            </a:r>
          </a:p>
        </p:txBody>
      </p:sp>
    </p:spTree>
    <p:extLst>
      <p:ext uri="{BB962C8B-B14F-4D97-AF65-F5344CB8AC3E}">
        <p14:creationId xmlns:p14="http://schemas.microsoft.com/office/powerpoint/2010/main" val="355503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a16="http://schemas.microsoft.com/office/drawing/2014/main"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a:highlight>
                  <a:srgbClr val="FFFF00"/>
                </a:highlight>
                <a:ea typeface="Calibri" panose="020F0502020204030204" pitchFamily="34" charset="0"/>
              </a:rPr>
              <a:t>Teks dengan warna belakang kuning</a:t>
            </a:r>
            <a:r>
              <a:rPr lang="id-ID" sz="2000">
                <a:ea typeface="Calibri" panose="020F0502020204030204" pitchFamily="34" charset="0"/>
              </a:rPr>
              <a:t> merupakan masukan dari pengguna.</a:t>
            </a:r>
            <a:r>
              <a:rPr lang="en-US" sz="2000">
                <a:ea typeface="Calibri" panose="020F0502020204030204" pitchFamily="34" charset="0"/>
              </a:rPr>
              <a:t> </a:t>
            </a:r>
            <a:r>
              <a:rPr lang="id-ID" sz="2000">
                <a:ea typeface="Calibri" panose="020F0502020204030204" pitchFamily="34" charset="0"/>
              </a:rPr>
              <a:t>Setiap implementasi masukan yang terlewat akan membuat nilai Anda </a:t>
            </a:r>
            <a:r>
              <a:rPr lang="id-ID" sz="2000">
                <a:solidFill>
                  <a:srgbClr val="00B050"/>
                </a:solidFill>
                <a:ea typeface="Calibri" panose="020F0502020204030204" pitchFamily="34" charset="0"/>
              </a:rPr>
              <a:t>berkurang satu poin</a:t>
            </a:r>
            <a:r>
              <a:rPr lang="id-ID" sz="2000">
                <a:ea typeface="Calibri" panose="020F0502020204030204" pitchFamily="34" charset="0"/>
              </a:rPr>
              <a:t>. </a:t>
            </a:r>
            <a:r>
              <a:rPr lang="id-ID" sz="2000">
                <a:highlight>
                  <a:srgbClr val="00FFFF"/>
                </a:highlight>
                <a:ea typeface="Calibri" panose="020F0502020204030204" pitchFamily="34" charset="0"/>
              </a:rPr>
              <a:t>Teks yang berwarna biru</a:t>
            </a:r>
            <a:r>
              <a:rPr lang="id-ID" sz="200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a:solidFill>
                  <a:srgbClr val="00B050"/>
                </a:solidFill>
                <a:ea typeface="Calibri" panose="020F0502020204030204" pitchFamily="34" charset="0"/>
              </a:rPr>
              <a:t>berkurang satu poin</a:t>
            </a:r>
            <a:r>
              <a:rPr lang="en-US" sz="2000">
                <a:solidFill>
                  <a:srgbClr val="00B050"/>
                </a:solidFill>
                <a:ea typeface="Calibri" panose="020F0502020204030204" pitchFamily="34" charset="0"/>
              </a:rPr>
              <a:t>.</a:t>
            </a:r>
            <a:endParaRPr lang="en-US" sz="2000"/>
          </a:p>
        </p:txBody>
      </p:sp>
    </p:spTree>
    <p:extLst>
      <p:ext uri="{BB962C8B-B14F-4D97-AF65-F5344CB8AC3E}">
        <p14:creationId xmlns:p14="http://schemas.microsoft.com/office/powerpoint/2010/main" val="297004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a16="http://schemas.microsoft.com/office/drawing/2014/main" id="{D55E59DC-786E-44CF-9D92-747B1483F964}"/>
              </a:ext>
            </a:extLst>
          </p:cNvPr>
          <p:cNvSpPr>
            <a:spLocks noGrp="1"/>
          </p:cNvSpPr>
          <p:nvPr>
            <p:ph type="body" sz="quarter" idx="10"/>
          </p:nvPr>
        </p:nvSpPr>
        <p:spPr/>
        <p:txBody>
          <a:bodyPr>
            <a:normAutofit/>
          </a:bodyPr>
          <a:lstStyle/>
          <a:p>
            <a:pPr>
              <a:lnSpc>
                <a:spcPct val="150000"/>
              </a:lnSpc>
            </a:pPr>
            <a:r>
              <a:rPr lang="en-US" sz="2000">
                <a:solidFill>
                  <a:srgbClr val="FF0000"/>
                </a:solidFill>
              </a:rPr>
              <a:t>[5 poin]</a:t>
            </a:r>
            <a:r>
              <a:rPr lang="en-US" sz="2000">
                <a:solidFill>
                  <a:srgbClr val="203864"/>
                </a:solidFill>
              </a:rPr>
              <a:t> P</a:t>
            </a:r>
            <a:r>
              <a:rPr lang="sv-SE" sz="2000">
                <a:solidFill>
                  <a:srgbClr val="203864"/>
                </a:solidFill>
              </a:rPr>
              <a:t>rogram memiliki method yang menggunakan teknik iteratif.</a:t>
            </a:r>
          </a:p>
          <a:p>
            <a:pPr>
              <a:lnSpc>
                <a:spcPct val="150000"/>
              </a:lnSpc>
            </a:pPr>
            <a:r>
              <a:rPr lang="sv-SE" sz="2000">
                <a:solidFill>
                  <a:srgbClr val="FF0000"/>
                </a:solidFill>
              </a:rPr>
              <a:t>[15 poin]</a:t>
            </a:r>
            <a:r>
              <a:rPr lang="sv-SE" sz="2000">
                <a:solidFill>
                  <a:srgbClr val="203864"/>
                </a:solidFill>
              </a:rPr>
              <a:t> Program memiliki method yang menggunakan teknik rekursif. </a:t>
            </a:r>
            <a:endParaRPr lang="en-US" sz="2000">
              <a:solidFill>
                <a:srgbClr val="203864"/>
              </a:solidFill>
            </a:endParaRPr>
          </a:p>
          <a:p>
            <a:pPr>
              <a:lnSpc>
                <a:spcPct val="150000"/>
              </a:lnSpc>
            </a:pPr>
            <a:r>
              <a:rPr lang="en-US" sz="2000">
                <a:solidFill>
                  <a:srgbClr val="FF0000"/>
                </a:solidFill>
              </a:rPr>
              <a:t>[10 poin]</a:t>
            </a:r>
            <a:r>
              <a:rPr lang="en-US" sz="2000"/>
              <a:t> Anda boleh mengubah tampilan luaran program selama memiliki informasi: nilai argumen dan label keluaran.</a:t>
            </a:r>
          </a:p>
          <a:p>
            <a:pPr>
              <a:lnSpc>
                <a:spcPct val="150000"/>
              </a:lnSpc>
            </a:pPr>
            <a:r>
              <a:rPr lang="en-US" sz="2000">
                <a:solidFill>
                  <a:srgbClr val="FF0000"/>
                </a:solidFill>
              </a:rPr>
              <a:t>[10 poin]</a:t>
            </a:r>
            <a:r>
              <a:rPr lang="en-US" sz="2000"/>
              <a:t> Setiap method yang dibuat memiliki dokumentasi (i.e., komentar) JavaDoc. </a:t>
            </a:r>
          </a:p>
          <a:p>
            <a:pPr>
              <a:lnSpc>
                <a:spcPct val="150000"/>
              </a:lnSpc>
            </a:pPr>
            <a:r>
              <a:rPr lang="en-US" sz="2000"/>
              <a:t>Nama berkas yang dikumpulkan harus dengan nama </a:t>
            </a:r>
            <a:r>
              <a:rPr lang="id-ID" sz="2000"/>
              <a:t>ChangeVocal_NPM</a:t>
            </a:r>
            <a:r>
              <a:rPr lang="en-US" sz="2000"/>
              <a:t> (e.g., C</a:t>
            </a:r>
            <a:r>
              <a:rPr lang="id-ID" sz="2000"/>
              <a:t>hangeVocal</a:t>
            </a:r>
            <a:r>
              <a:rPr lang="en-US" sz="2000"/>
              <a:t>_140201</a:t>
            </a:r>
            <a:r>
              <a:rPr lang="id-ID" sz="2000"/>
              <a:t>9</a:t>
            </a:r>
            <a:r>
              <a:rPr lang="en-US" sz="2000"/>
              <a:t>123.java).</a:t>
            </a:r>
          </a:p>
        </p:txBody>
      </p:sp>
    </p:spTree>
    <p:extLst>
      <p:ext uri="{BB962C8B-B14F-4D97-AF65-F5344CB8AC3E}">
        <p14:creationId xmlns:p14="http://schemas.microsoft.com/office/powerpoint/2010/main" val="367717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r>
              <a:rPr lang="en-US"/>
              <a:t>Kasus Uji </a:t>
            </a:r>
            <a:r>
              <a:rPr lang="en-US">
                <a:solidFill>
                  <a:srgbClr val="FF0000"/>
                </a:solidFill>
              </a:rPr>
              <a:t>[60 poin]</a:t>
            </a:r>
            <a:endParaRPr lang="en-ID"/>
          </a:p>
        </p:txBody>
      </p:sp>
      <p:graphicFrame>
        <p:nvGraphicFramePr>
          <p:cNvPr id="4" name="Table 3">
            <a:extLst>
              <a:ext uri="{FF2B5EF4-FFF2-40B4-BE49-F238E27FC236}">
                <a16:creationId xmlns:a16="http://schemas.microsoft.com/office/drawing/2014/main" id="{40ED1D17-BDCE-4B1F-AAF5-0C0FAE06F488}"/>
              </a:ext>
            </a:extLst>
          </p:cNvPr>
          <p:cNvGraphicFramePr>
            <a:graphicFrameLocks noGrp="1"/>
          </p:cNvGraphicFramePr>
          <p:nvPr>
            <p:extLst>
              <p:ext uri="{D42A27DB-BD31-4B8C-83A1-F6EECF244321}">
                <p14:modId xmlns:p14="http://schemas.microsoft.com/office/powerpoint/2010/main" val="625948677"/>
              </p:ext>
            </p:extLst>
          </p:nvPr>
        </p:nvGraphicFramePr>
        <p:xfrm>
          <a:off x="640080" y="1308099"/>
          <a:ext cx="7863840" cy="2170110"/>
        </p:xfrm>
        <a:graphic>
          <a:graphicData uri="http://schemas.openxmlformats.org/drawingml/2006/table">
            <a:tbl>
              <a:tblPr firstRow="1" bandRow="1">
                <a:tableStyleId>{8EC20E35-A176-4012-BC5E-935CFFF8708E}</a:tableStyleId>
              </a:tblPr>
              <a:tblGrid>
                <a:gridCol w="4297680">
                  <a:extLst>
                    <a:ext uri="{9D8B030D-6E8A-4147-A177-3AD203B41FA5}">
                      <a16:colId xmlns:a16="http://schemas.microsoft.com/office/drawing/2014/main" val="20000"/>
                    </a:ext>
                  </a:extLst>
                </a:gridCol>
                <a:gridCol w="3566160">
                  <a:extLst>
                    <a:ext uri="{9D8B030D-6E8A-4147-A177-3AD203B41FA5}">
                      <a16:colId xmlns:a16="http://schemas.microsoft.com/office/drawing/2014/main" val="20001"/>
                    </a:ext>
                  </a:extLst>
                </a:gridCol>
              </a:tblGrid>
              <a:tr h="330201">
                <a:tc>
                  <a:txBody>
                    <a:bodyPr/>
                    <a:lstStyle/>
                    <a:p>
                      <a:r>
                        <a:rPr lang="id-ID" sz="1600">
                          <a:latin typeface="Arial" panose="020B0604020202020204" pitchFamily="34" charset="0"/>
                          <a:cs typeface="Arial" panose="020B0604020202020204" pitchFamily="34" charset="0"/>
                        </a:rPr>
                        <a:t>Argumen</a:t>
                      </a:r>
                      <a:endParaRPr lang="en-US" sz="1600" dirty="0">
                        <a:latin typeface="Arial" panose="020B0604020202020204" pitchFamily="34" charset="0"/>
                        <a:cs typeface="Arial" panose="020B0604020202020204" pitchFamily="34" charset="0"/>
                      </a:endParaRPr>
                    </a:p>
                  </a:txBody>
                  <a:tcPr/>
                </a:tc>
                <a:tc>
                  <a:txBody>
                    <a:bodyPr/>
                    <a:lstStyle/>
                    <a:p>
                      <a:r>
                        <a:rPr lang="id-ID" sz="1600" dirty="0">
                          <a:latin typeface="Arial" panose="020B0604020202020204" pitchFamily="34" charset="0"/>
                          <a:cs typeface="Arial" panose="020B0604020202020204" pitchFamily="34" charset="0"/>
                        </a:rPr>
                        <a:t>Keluaran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67925">
                <a:tc>
                  <a:txBody>
                    <a:bodyPr/>
                    <a:lstStyle/>
                    <a:p>
                      <a:pPr marL="0" algn="l" defTabSz="914400" rtl="0" eaLnBrk="1" latinLnBrk="0" hangingPunct="1"/>
                      <a:r>
                        <a:rPr lang="en-US" sz="1600" kern="1200" dirty="0">
                          <a:highlight>
                            <a:srgbClr val="FFFF00"/>
                          </a:highlight>
                          <a:latin typeface="Arial" panose="020B0604020202020204" pitchFamily="34" charset="0"/>
                          <a:cs typeface="Arial" panose="020B0604020202020204" pitchFamily="34" charset="0"/>
                        </a:rPr>
                        <a:t>"</a:t>
                      </a:r>
                      <a:r>
                        <a:rPr lang="en-US" sz="1600" kern="1200" err="1">
                          <a:highlight>
                            <a:srgbClr val="FFFF00"/>
                          </a:highlight>
                          <a:latin typeface="Arial" panose="020B0604020202020204" pitchFamily="34" charset="0"/>
                          <a:cs typeface="Arial" panose="020B0604020202020204" pitchFamily="34" charset="0"/>
                        </a:rPr>
                        <a:t>Universitas</a:t>
                      </a:r>
                      <a:r>
                        <a:rPr lang="en-US" sz="1600" kern="1200">
                          <a:highlight>
                            <a:srgbClr val="FFFF00"/>
                          </a:highlight>
                          <a:latin typeface="Arial" panose="020B0604020202020204" pitchFamily="34" charset="0"/>
                          <a:cs typeface="Arial" panose="020B0604020202020204" pitchFamily="34" charset="0"/>
                        </a:rPr>
                        <a:t> Yarsi"</a:t>
                      </a:r>
                      <a:r>
                        <a:rPr lang="id-ID" sz="1600" kern="1200">
                          <a:highlight>
                            <a:srgbClr val="FFFF00"/>
                          </a:highlight>
                          <a:latin typeface="Arial" panose="020B0604020202020204" pitchFamily="34" charset="0"/>
                          <a:cs typeface="Arial" panose="020B0604020202020204" pitchFamily="34" charset="0"/>
                        </a:rPr>
                        <a:t> </a:t>
                      </a:r>
                      <a:r>
                        <a:rPr lang="en-US" sz="1600" kern="1200" dirty="0">
                          <a:highlight>
                            <a:srgbClr val="FFFF00"/>
                          </a:highlight>
                          <a:latin typeface="Arial" panose="020B0604020202020204" pitchFamily="34" charset="0"/>
                          <a:cs typeface="Arial" panose="020B0604020202020204" pitchFamily="34" charset="0"/>
                        </a:rPr>
                        <a:t>X</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600" kern="1200" dirty="0" err="1">
                          <a:highlight>
                            <a:srgbClr val="00FFFF"/>
                          </a:highlight>
                          <a:latin typeface="Arial" panose="020B0604020202020204" pitchFamily="34" charset="0"/>
                          <a:cs typeface="Arial" panose="020B0604020202020204" pitchFamily="34" charset="0"/>
                        </a:rPr>
                        <a:t>XnXvXrsXtXs</a:t>
                      </a:r>
                      <a:r>
                        <a:rPr lang="en-US" sz="1600" kern="1200" dirty="0">
                          <a:highlight>
                            <a:srgbClr val="00FFFF"/>
                          </a:highlight>
                          <a:latin typeface="Arial" panose="020B0604020202020204" pitchFamily="34" charset="0"/>
                          <a:cs typeface="Arial" panose="020B0604020202020204" pitchFamily="34" charset="0"/>
                        </a:rPr>
                        <a:t> </a:t>
                      </a:r>
                      <a:r>
                        <a:rPr lang="en-US" sz="1600" kern="1200" dirty="0" err="1">
                          <a:highlight>
                            <a:srgbClr val="00FFFF"/>
                          </a:highlight>
                          <a:latin typeface="Arial" panose="020B0604020202020204" pitchFamily="34" charset="0"/>
                          <a:cs typeface="Arial" panose="020B0604020202020204" pitchFamily="34" charset="0"/>
                        </a:rPr>
                        <a:t>YXrsX</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354849">
                <a:tc>
                  <a:txBody>
                    <a:bodyPr/>
                    <a:lstStyle/>
                    <a:p>
                      <a:pPr marL="0" algn="l" defTabSz="914400" rtl="0" eaLnBrk="1" latinLnBrk="0" hangingPunct="1"/>
                      <a:r>
                        <a:rPr lang="en-US" sz="1600" kern="1200" dirty="0">
                          <a:highlight>
                            <a:srgbClr val="FFFF00"/>
                          </a:highlight>
                          <a:latin typeface="Arial" panose="020B0604020202020204" pitchFamily="34" charset="0"/>
                          <a:cs typeface="Arial" panose="020B0604020202020204" pitchFamily="34" charset="0"/>
                        </a:rPr>
                        <a:t>"</a:t>
                      </a:r>
                      <a:r>
                        <a:rPr lang="en-US" sz="1600" kern="1200" dirty="0" err="1">
                          <a:highlight>
                            <a:srgbClr val="FFFF00"/>
                          </a:highlight>
                          <a:latin typeface="Arial" panose="020B0604020202020204" pitchFamily="34" charset="0"/>
                          <a:cs typeface="Arial" panose="020B0604020202020204" pitchFamily="34" charset="0"/>
                        </a:rPr>
                        <a:t>Struktur</a:t>
                      </a:r>
                      <a:r>
                        <a:rPr lang="en-US" sz="1600" kern="1200" dirty="0">
                          <a:highlight>
                            <a:srgbClr val="FFFF00"/>
                          </a:highlight>
                          <a:latin typeface="Arial" panose="020B0604020202020204" pitchFamily="34" charset="0"/>
                          <a:cs typeface="Arial" panose="020B0604020202020204" pitchFamily="34" charset="0"/>
                        </a:rPr>
                        <a:t> </a:t>
                      </a:r>
                      <a:r>
                        <a:rPr lang="en-US" sz="1600" kern="1200">
                          <a:highlight>
                            <a:srgbClr val="FFFF00"/>
                          </a:highlight>
                          <a:latin typeface="Arial" panose="020B0604020202020204" pitchFamily="34" charset="0"/>
                          <a:cs typeface="Arial" panose="020B0604020202020204" pitchFamily="34" charset="0"/>
                        </a:rPr>
                        <a:t>Data Algoritma"</a:t>
                      </a:r>
                      <a:r>
                        <a:rPr lang="id-ID" sz="1600" kern="1200">
                          <a:highlight>
                            <a:srgbClr val="FFFF00"/>
                          </a:highlight>
                          <a:latin typeface="Arial" panose="020B0604020202020204" pitchFamily="34" charset="0"/>
                          <a:cs typeface="Arial" panose="020B0604020202020204" pitchFamily="34" charset="0"/>
                        </a:rPr>
                        <a:t> </a:t>
                      </a:r>
                      <a:r>
                        <a:rPr lang="en-US" sz="1600" kern="1200" dirty="0">
                          <a:highlight>
                            <a:srgbClr val="FFFF00"/>
                          </a:highlight>
                          <a:latin typeface="Arial" panose="020B0604020202020204" pitchFamily="34" charset="0"/>
                          <a:cs typeface="Arial" panose="020B0604020202020204" pitchFamily="34" charset="0"/>
                        </a:rPr>
                        <a:t>-</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600" kern="1200" dirty="0" err="1">
                          <a:highlight>
                            <a:srgbClr val="00FFFF"/>
                          </a:highlight>
                          <a:latin typeface="Arial" panose="020B0604020202020204" pitchFamily="34" charset="0"/>
                          <a:cs typeface="Arial" panose="020B0604020202020204" pitchFamily="34" charset="0"/>
                        </a:rPr>
                        <a:t>Str</a:t>
                      </a:r>
                      <a:r>
                        <a:rPr lang="en-US" sz="1600" kern="1200" dirty="0">
                          <a:highlight>
                            <a:srgbClr val="00FFFF"/>
                          </a:highlight>
                          <a:latin typeface="Arial" panose="020B0604020202020204" pitchFamily="34" charset="0"/>
                          <a:cs typeface="Arial" panose="020B0604020202020204" pitchFamily="34" charset="0"/>
                        </a:rPr>
                        <a:t>-</a:t>
                      </a:r>
                      <a:r>
                        <a:rPr lang="en-US" sz="1600" kern="1200" dirty="0" err="1">
                          <a:highlight>
                            <a:srgbClr val="00FFFF"/>
                          </a:highlight>
                          <a:latin typeface="Arial" panose="020B0604020202020204" pitchFamily="34" charset="0"/>
                          <a:cs typeface="Arial" panose="020B0604020202020204" pitchFamily="34" charset="0"/>
                        </a:rPr>
                        <a:t>kt</a:t>
                      </a:r>
                      <a:r>
                        <a:rPr lang="en-US" sz="1600" kern="1200" dirty="0">
                          <a:highlight>
                            <a:srgbClr val="00FFFF"/>
                          </a:highlight>
                          <a:latin typeface="Arial" panose="020B0604020202020204" pitchFamily="34" charset="0"/>
                          <a:cs typeface="Arial" panose="020B0604020202020204" pitchFamily="34" charset="0"/>
                        </a:rPr>
                        <a:t>-r D-t- -</a:t>
                      </a:r>
                      <a:r>
                        <a:rPr lang="en-US" sz="1600" kern="1200" dirty="0" err="1">
                          <a:highlight>
                            <a:srgbClr val="00FFFF"/>
                          </a:highlight>
                          <a:latin typeface="Arial" panose="020B0604020202020204" pitchFamily="34" charset="0"/>
                          <a:cs typeface="Arial" panose="020B0604020202020204" pitchFamily="34" charset="0"/>
                        </a:rPr>
                        <a:t>lg</a:t>
                      </a:r>
                      <a:r>
                        <a:rPr lang="en-US" sz="1600" kern="1200" dirty="0">
                          <a:highlight>
                            <a:srgbClr val="00FFFF"/>
                          </a:highlight>
                          <a:latin typeface="Arial" panose="020B0604020202020204" pitchFamily="34" charset="0"/>
                          <a:cs typeface="Arial" panose="020B0604020202020204" pitchFamily="34" charset="0"/>
                        </a:rPr>
                        <a:t>-r-tm-</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354473">
                <a:tc>
                  <a:txBody>
                    <a:bodyPr/>
                    <a:lstStyle/>
                    <a:p>
                      <a:pPr marL="0" algn="l" defTabSz="914400" rtl="0" eaLnBrk="1" latinLnBrk="0" hangingPunct="1"/>
                      <a:r>
                        <a:rPr lang="en-US" sz="1600" kern="1200" dirty="0">
                          <a:highlight>
                            <a:srgbClr val="FFFF00"/>
                          </a:highlight>
                          <a:latin typeface="Arial" panose="020B0604020202020204" pitchFamily="34" charset="0"/>
                          <a:cs typeface="Arial" panose="020B0604020202020204" pitchFamily="34" charset="0"/>
                        </a:rPr>
                        <a:t>"</a:t>
                      </a:r>
                      <a:r>
                        <a:rPr lang="en-US" sz="1600" kern="1200">
                          <a:highlight>
                            <a:srgbClr val="FFFF00"/>
                          </a:highlight>
                          <a:latin typeface="Arial" panose="020B0604020202020204" pitchFamily="34" charset="0"/>
                          <a:cs typeface="Arial" panose="020B0604020202020204" pitchFamily="34" charset="0"/>
                        </a:rPr>
                        <a:t>Information Technology"</a:t>
                      </a:r>
                      <a:r>
                        <a:rPr lang="id-ID" sz="1600" kern="1200">
                          <a:highlight>
                            <a:srgbClr val="FFFF00"/>
                          </a:highlight>
                          <a:latin typeface="Arial" panose="020B0604020202020204" pitchFamily="34" charset="0"/>
                          <a:cs typeface="Arial" panose="020B0604020202020204" pitchFamily="34" charset="0"/>
                        </a:rPr>
                        <a:t> </a:t>
                      </a:r>
                      <a:r>
                        <a:rPr lang="en-US" sz="1600" kern="1200" dirty="0">
                          <a:highlight>
                            <a:srgbClr val="FFFF00"/>
                          </a:highlight>
                          <a:latin typeface="Arial" panose="020B0604020202020204" pitchFamily="34" charset="0"/>
                          <a:cs typeface="Arial" panose="020B0604020202020204" pitchFamily="34" charset="0"/>
                        </a:rPr>
                        <a:t>?</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600" kern="1200" dirty="0">
                          <a:highlight>
                            <a:srgbClr val="00FFFF"/>
                          </a:highlight>
                          <a:latin typeface="Arial" panose="020B0604020202020204" pitchFamily="34" charset="0"/>
                          <a:cs typeface="Arial" panose="020B0604020202020204" pitchFamily="34" charset="0"/>
                        </a:rPr>
                        <a:t>?</a:t>
                      </a:r>
                      <a:r>
                        <a:rPr lang="en-US" sz="1600" kern="1200" dirty="0" err="1">
                          <a:highlight>
                            <a:srgbClr val="00FFFF"/>
                          </a:highlight>
                          <a:latin typeface="Arial" panose="020B0604020202020204" pitchFamily="34" charset="0"/>
                          <a:cs typeface="Arial" panose="020B0604020202020204" pitchFamily="34" charset="0"/>
                        </a:rPr>
                        <a:t>nf?rm?t</a:t>
                      </a:r>
                      <a:r>
                        <a:rPr lang="en-US" sz="1600" kern="1200" dirty="0">
                          <a:highlight>
                            <a:srgbClr val="00FFFF"/>
                          </a:highlight>
                          <a:latin typeface="Arial" panose="020B0604020202020204" pitchFamily="34" charset="0"/>
                          <a:cs typeface="Arial" panose="020B0604020202020204" pitchFamily="34" charset="0"/>
                        </a:rPr>
                        <a:t>??n </a:t>
                      </a:r>
                      <a:r>
                        <a:rPr lang="en-US" sz="1600" kern="1200" dirty="0" err="1">
                          <a:highlight>
                            <a:srgbClr val="00FFFF"/>
                          </a:highlight>
                          <a:latin typeface="Arial" panose="020B0604020202020204" pitchFamily="34" charset="0"/>
                          <a:cs typeface="Arial" panose="020B0604020202020204" pitchFamily="34" charset="0"/>
                        </a:rPr>
                        <a:t>T?chn?l?gy</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391823">
                <a:tc>
                  <a:txBody>
                    <a:bodyPr/>
                    <a:lstStyle/>
                    <a:p>
                      <a:pPr marL="0" algn="l" defTabSz="914400" rtl="0" eaLnBrk="1" latinLnBrk="0" hangingPunct="1"/>
                      <a:r>
                        <a:rPr lang="en-US" sz="1600" kern="1200" dirty="0">
                          <a:highlight>
                            <a:srgbClr val="FFFF00"/>
                          </a:highlight>
                          <a:latin typeface="Arial" panose="020B0604020202020204" pitchFamily="34" charset="0"/>
                          <a:cs typeface="Arial" panose="020B0604020202020204" pitchFamily="34" charset="0"/>
                        </a:rPr>
                        <a:t>h3yiouaj4ng4naouaeaooauaoepl4g14t!oi</a:t>
                      </a:r>
                      <a:r>
                        <a:rPr lang="id-ID" sz="1600" kern="1200" dirty="0">
                          <a:highlight>
                            <a:srgbClr val="FFFF00"/>
                          </a:highlight>
                          <a:latin typeface="Arial" panose="020B0604020202020204" pitchFamily="34" charset="0"/>
                          <a:cs typeface="Arial" panose="020B0604020202020204" pitchFamily="34" charset="0"/>
                        </a:rPr>
                        <a:t> </a:t>
                      </a:r>
                      <a:r>
                        <a:rPr lang="en-US" sz="1600" kern="1200" dirty="0">
                          <a:highlight>
                            <a:srgbClr val="FFFF00"/>
                          </a:highlight>
                          <a:latin typeface="Arial" panose="020B0604020202020204" pitchFamily="34" charset="0"/>
                          <a:cs typeface="Arial" panose="020B0604020202020204" pitchFamily="34" charset="0"/>
                        </a:rPr>
                        <a:t>" "</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600" kern="1200" dirty="0">
                          <a:highlight>
                            <a:srgbClr val="00FFFF"/>
                          </a:highlight>
                          <a:latin typeface="Arial" panose="020B0604020202020204" pitchFamily="34" charset="0"/>
                          <a:cs typeface="Arial" panose="020B0604020202020204" pitchFamily="34" charset="0"/>
                        </a:rPr>
                        <a:t>h3y    j4ng4n             pl4g14t!</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365760">
                <a:tc>
                  <a:txBody>
                    <a:bodyPr/>
                    <a:lstStyle/>
                    <a:p>
                      <a:pPr marL="0" algn="l" defTabSz="914400" rtl="0" eaLnBrk="1" latinLnBrk="0" hangingPunct="1"/>
                      <a:r>
                        <a:rPr lang="en-US" sz="1600" kern="1200" dirty="0">
                          <a:highlight>
                            <a:srgbClr val="FFFF00"/>
                          </a:highlight>
                          <a:latin typeface="Arial" panose="020B0604020202020204" pitchFamily="34" charset="0"/>
                          <a:cs typeface="Arial" panose="020B0604020202020204" pitchFamily="34" charset="0"/>
                        </a:rPr>
                        <a:t>Java-Python-C-Ruby-PHP-Pascal</a:t>
                      </a:r>
                      <a:r>
                        <a:rPr lang="id-ID" sz="1600" kern="1200" dirty="0">
                          <a:highlight>
                            <a:srgbClr val="FFFF00"/>
                          </a:highlight>
                          <a:latin typeface="Arial" panose="020B0604020202020204" pitchFamily="34" charset="0"/>
                          <a:cs typeface="Arial" panose="020B0604020202020204" pitchFamily="34" charset="0"/>
                        </a:rPr>
                        <a:t> </a:t>
                      </a:r>
                      <a:r>
                        <a:rPr lang="en-US" sz="1600" kern="1200" dirty="0">
                          <a:highlight>
                            <a:srgbClr val="FFFF00"/>
                          </a:highlight>
                          <a:latin typeface="Arial" panose="020B0604020202020204" pitchFamily="34" charset="0"/>
                          <a:cs typeface="Arial" panose="020B0604020202020204" pitchFamily="34" charset="0"/>
                        </a:rPr>
                        <a:t>0</a:t>
                      </a:r>
                      <a:endParaRPr lang="en-US" sz="16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600" kern="1200" dirty="0">
                          <a:highlight>
                            <a:srgbClr val="00FFFF"/>
                          </a:highlight>
                          <a:latin typeface="Arial" panose="020B0604020202020204" pitchFamily="34" charset="0"/>
                          <a:cs typeface="Arial" panose="020B0604020202020204" pitchFamily="34" charset="0"/>
                        </a:rPr>
                        <a:t>J0v0-Pyth0n-C-R0by-PHP-P0sc0l</a:t>
                      </a:r>
                      <a:endParaRPr lang="en-US" sz="16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9505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CF6C-FB6D-43F4-9F34-74CE9B74543B}"/>
              </a:ext>
            </a:extLst>
          </p:cNvPr>
          <p:cNvSpPr>
            <a:spLocks noGrp="1"/>
          </p:cNvSpPr>
          <p:nvPr>
            <p:ph type="title"/>
          </p:nvPr>
        </p:nvSpPr>
        <p:spPr/>
        <p:txBody>
          <a:bodyPr/>
          <a:lstStyle/>
          <a:p>
            <a:r>
              <a:rPr lang="en-US"/>
              <a:t>Pengumpulan</a:t>
            </a:r>
            <a:endParaRPr lang="en-ID"/>
          </a:p>
        </p:txBody>
      </p:sp>
      <p:sp>
        <p:nvSpPr>
          <p:cNvPr id="3" name="Text Placeholder 2">
            <a:extLst>
              <a:ext uri="{FF2B5EF4-FFF2-40B4-BE49-F238E27FC236}">
                <a16:creationId xmlns:a16="http://schemas.microsoft.com/office/drawing/2014/main" id="{2387C70C-C83A-46F4-B5B6-9D3FD1949FF3}"/>
              </a:ext>
            </a:extLst>
          </p:cNvPr>
          <p:cNvSpPr>
            <a:spLocks noGrp="1"/>
          </p:cNvSpPr>
          <p:nvPr>
            <p:ph type="body" sz="quarter" idx="10"/>
          </p:nvPr>
        </p:nvSpPr>
        <p:spPr/>
        <p:txBody>
          <a:bodyPr/>
          <a:lstStyle/>
          <a:p>
            <a:r>
              <a:rPr lang="en-ID"/>
              <a:t>Kumpulkan berkas kode Java (i.e., *.java)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4247834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6066</TotalTime>
  <Words>540</Words>
  <Application>Microsoft Office PowerPoint</Application>
  <PresentationFormat>On-screen Show (4:3)</PresentationFormat>
  <Paragraphs>62</Paragraphs>
  <Slides>10</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Aharoni</vt:lpstr>
      <vt:lpstr>Arial</vt:lpstr>
      <vt:lpstr>Arial Black</vt:lpstr>
      <vt:lpstr>Calibri</vt:lpstr>
      <vt:lpstr>Consolas</vt:lpstr>
      <vt:lpstr>Courier New</vt:lpstr>
      <vt:lpstr>Times New Roman</vt:lpstr>
      <vt:lpstr>Wingdings</vt:lpstr>
      <vt:lpstr>Custom Design</vt:lpstr>
      <vt:lpstr>Title</vt:lpstr>
      <vt:lpstr>Content</vt:lpstr>
      <vt:lpstr>Segment</vt:lpstr>
      <vt:lpstr>Question</vt:lpstr>
      <vt:lpstr>Plain Question</vt:lpstr>
      <vt:lpstr>Tugas 3 – Kelas C</vt:lpstr>
      <vt:lpstr>PowerPoint Presentation</vt:lpstr>
      <vt:lpstr> Change Vocal</vt:lpstr>
      <vt:lpstr>Kebutuhan</vt:lpstr>
      <vt:lpstr>Prilaku Program</vt:lpstr>
      <vt:lpstr>Kriteria Lainnya #1</vt:lpstr>
      <vt:lpstr>Kriteria Lainnya #2</vt:lpstr>
      <vt:lpstr>Kasus Uji [60 poin]</vt:lpstr>
      <vt:lpstr>Pengumpulan</vt:lpstr>
      <vt:lpstr>Penilaian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570</cp:revision>
  <dcterms:created xsi:type="dcterms:W3CDTF">2019-01-03T02:16:07Z</dcterms:created>
  <dcterms:modified xsi:type="dcterms:W3CDTF">2020-02-09T10:32:45Z</dcterms:modified>
</cp:coreProperties>
</file>