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61" r:id="rId15"/>
    <p:sldId id="262" r:id="rId16"/>
  </p:sldIdLst>
  <p:sldSz cx="5321300" cy="3784600"/>
  <p:notesSz cx="5321300" cy="3784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/>
    <p:restoredTop sz="94686"/>
  </p:normalViewPr>
  <p:slideViewPr>
    <p:cSldViewPr>
      <p:cViewPr varScale="1">
        <p:scale>
          <a:sx n="123" d="100"/>
          <a:sy n="123" d="100"/>
        </p:scale>
        <p:origin x="133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324475" cy="3781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6035" y="124566"/>
            <a:ext cx="772336" cy="8255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8969" y="2959957"/>
            <a:ext cx="825561" cy="7723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459609" y="147169"/>
            <a:ext cx="825561" cy="772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559424" y="2914262"/>
            <a:ext cx="745856" cy="8360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02204" y="1625492"/>
            <a:ext cx="3509345" cy="19740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3349" y="141767"/>
            <a:ext cx="5200950" cy="428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99147" y="2119376"/>
            <a:ext cx="3729355" cy="946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9" name="push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324475" cy="3781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6035" y="124566"/>
            <a:ext cx="772336" cy="8255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8969" y="2959957"/>
            <a:ext cx="825561" cy="7723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459609" y="147169"/>
            <a:ext cx="825561" cy="772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559424" y="2914262"/>
            <a:ext cx="745856" cy="8360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50" b="0" i="1">
                <a:solidFill>
                  <a:srgbClr val="40240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8" name="push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50" b="0" i="1">
                <a:solidFill>
                  <a:srgbClr val="40240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66382" y="870458"/>
            <a:ext cx="2317527" cy="24978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743739" y="870458"/>
            <a:ext cx="2317527" cy="24978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324475" cy="3781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842022"/>
            <a:ext cx="2542540" cy="2452370"/>
          </a:xfrm>
          <a:custGeom>
            <a:avLst/>
            <a:gdLst/>
            <a:ahLst/>
            <a:cxnLst/>
            <a:rect l="l" t="t" r="r" b="b"/>
            <a:pathLst>
              <a:path w="2542540" h="2452370">
                <a:moveTo>
                  <a:pt x="2542057" y="1437144"/>
                </a:moveTo>
                <a:lnTo>
                  <a:pt x="2538806" y="1430235"/>
                </a:lnTo>
                <a:lnTo>
                  <a:pt x="1869147" y="0"/>
                </a:lnTo>
                <a:lnTo>
                  <a:pt x="0" y="900023"/>
                </a:lnTo>
                <a:lnTo>
                  <a:pt x="0" y="1353400"/>
                </a:lnTo>
                <a:lnTo>
                  <a:pt x="476351" y="2372703"/>
                </a:lnTo>
                <a:lnTo>
                  <a:pt x="473583" y="2374100"/>
                </a:lnTo>
                <a:lnTo>
                  <a:pt x="513130" y="2452179"/>
                </a:lnTo>
                <a:lnTo>
                  <a:pt x="1749513" y="1828431"/>
                </a:lnTo>
                <a:lnTo>
                  <a:pt x="2542057" y="1437144"/>
                </a:lnTo>
                <a:close/>
              </a:path>
            </a:pathLst>
          </a:custGeom>
          <a:solidFill>
            <a:srgbClr val="D4A05D">
              <a:alpha val="6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05118" y="2194308"/>
            <a:ext cx="2024380" cy="1100455"/>
          </a:xfrm>
          <a:custGeom>
            <a:avLst/>
            <a:gdLst/>
            <a:ahLst/>
            <a:cxnLst/>
            <a:rect l="l" t="t" r="r" b="b"/>
            <a:pathLst>
              <a:path w="2024380" h="1100454">
                <a:moveTo>
                  <a:pt x="1658020" y="267446"/>
                </a:moveTo>
                <a:lnTo>
                  <a:pt x="1665648" y="214512"/>
                </a:lnTo>
                <a:lnTo>
                  <a:pt x="1680309" y="158326"/>
                </a:lnTo>
                <a:lnTo>
                  <a:pt x="1760907" y="117659"/>
                </a:lnTo>
                <a:lnTo>
                  <a:pt x="1759900" y="141298"/>
                </a:lnTo>
                <a:lnTo>
                  <a:pt x="1757849" y="167593"/>
                </a:lnTo>
                <a:lnTo>
                  <a:pt x="1754982" y="194575"/>
                </a:lnTo>
                <a:lnTo>
                  <a:pt x="1751530" y="220273"/>
                </a:lnTo>
                <a:lnTo>
                  <a:pt x="1658020" y="267446"/>
                </a:lnTo>
                <a:close/>
              </a:path>
              <a:path w="2024380" h="1100454">
                <a:moveTo>
                  <a:pt x="1926589" y="132026"/>
                </a:moveTo>
                <a:lnTo>
                  <a:pt x="1936356" y="76212"/>
                </a:lnTo>
                <a:lnTo>
                  <a:pt x="1951732" y="21414"/>
                </a:lnTo>
                <a:lnTo>
                  <a:pt x="1994139" y="0"/>
                </a:lnTo>
                <a:lnTo>
                  <a:pt x="2024037" y="58965"/>
                </a:lnTo>
                <a:lnTo>
                  <a:pt x="2023301" y="65444"/>
                </a:lnTo>
                <a:lnTo>
                  <a:pt x="2022527" y="71859"/>
                </a:lnTo>
                <a:lnTo>
                  <a:pt x="2020913" y="84446"/>
                </a:lnTo>
                <a:lnTo>
                  <a:pt x="1926589" y="132026"/>
                </a:lnTo>
                <a:close/>
              </a:path>
              <a:path w="2024380" h="1100454">
                <a:moveTo>
                  <a:pt x="1104985" y="546417"/>
                </a:moveTo>
                <a:lnTo>
                  <a:pt x="1111798" y="494566"/>
                </a:lnTo>
                <a:lnTo>
                  <a:pt x="1126053" y="437835"/>
                </a:lnTo>
                <a:lnTo>
                  <a:pt x="1208007" y="396627"/>
                </a:lnTo>
                <a:lnTo>
                  <a:pt x="1206744" y="420805"/>
                </a:lnTo>
                <a:lnTo>
                  <a:pt x="1204525" y="447308"/>
                </a:lnTo>
                <a:lnTo>
                  <a:pt x="1201567" y="474193"/>
                </a:lnTo>
                <a:lnTo>
                  <a:pt x="1198087" y="499514"/>
                </a:lnTo>
                <a:lnTo>
                  <a:pt x="1104985" y="546417"/>
                </a:lnTo>
                <a:close/>
              </a:path>
              <a:path w="2024380" h="1100454">
                <a:moveTo>
                  <a:pt x="1373279" y="411132"/>
                </a:moveTo>
                <a:lnTo>
                  <a:pt x="1382368" y="356386"/>
                </a:lnTo>
                <a:lnTo>
                  <a:pt x="1397471" y="300926"/>
                </a:lnTo>
                <a:lnTo>
                  <a:pt x="1475894" y="261346"/>
                </a:lnTo>
                <a:lnTo>
                  <a:pt x="1475247" y="284045"/>
                </a:lnTo>
                <a:lnTo>
                  <a:pt x="1473466" y="309960"/>
                </a:lnTo>
                <a:lnTo>
                  <a:pt x="1470793" y="337119"/>
                </a:lnTo>
                <a:lnTo>
                  <a:pt x="1467470" y="363553"/>
                </a:lnTo>
                <a:lnTo>
                  <a:pt x="1373279" y="411132"/>
                </a:lnTo>
                <a:close/>
              </a:path>
              <a:path w="2024380" h="1100454">
                <a:moveTo>
                  <a:pt x="820108" y="690103"/>
                </a:moveTo>
                <a:lnTo>
                  <a:pt x="828450" y="636407"/>
                </a:lnTo>
                <a:lnTo>
                  <a:pt x="843215" y="580574"/>
                </a:lnTo>
                <a:lnTo>
                  <a:pt x="922994" y="540317"/>
                </a:lnTo>
                <a:lnTo>
                  <a:pt x="922109" y="563554"/>
                </a:lnTo>
                <a:lnTo>
                  <a:pt x="920191" y="589675"/>
                </a:lnTo>
                <a:lnTo>
                  <a:pt x="917432" y="616737"/>
                </a:lnTo>
                <a:lnTo>
                  <a:pt x="914024" y="642795"/>
                </a:lnTo>
                <a:lnTo>
                  <a:pt x="820108" y="690103"/>
                </a:lnTo>
                <a:close/>
              </a:path>
              <a:path w="2024380" h="1100454">
                <a:moveTo>
                  <a:pt x="267208" y="969071"/>
                </a:moveTo>
                <a:lnTo>
                  <a:pt x="274581" y="916410"/>
                </a:lnTo>
                <a:lnTo>
                  <a:pt x="289090" y="860087"/>
                </a:lnTo>
                <a:lnTo>
                  <a:pt x="370094" y="819149"/>
                </a:lnTo>
                <a:lnTo>
                  <a:pt x="369010" y="843020"/>
                </a:lnTo>
                <a:lnTo>
                  <a:pt x="366918" y="869407"/>
                </a:lnTo>
                <a:lnTo>
                  <a:pt x="364036" y="896353"/>
                </a:lnTo>
                <a:lnTo>
                  <a:pt x="360582" y="921901"/>
                </a:lnTo>
                <a:lnTo>
                  <a:pt x="267208" y="969071"/>
                </a:lnTo>
                <a:close/>
              </a:path>
              <a:path w="2024380" h="1100454">
                <a:moveTo>
                  <a:pt x="8016" y="1099883"/>
                </a:moveTo>
                <a:lnTo>
                  <a:pt x="0" y="1084156"/>
                </a:lnTo>
                <a:lnTo>
                  <a:pt x="2666" y="1063674"/>
                </a:lnTo>
                <a:lnTo>
                  <a:pt x="6760" y="1041577"/>
                </a:lnTo>
                <a:lnTo>
                  <a:pt x="11925" y="1018945"/>
                </a:lnTo>
                <a:lnTo>
                  <a:pt x="17804" y="996860"/>
                </a:lnTo>
                <a:lnTo>
                  <a:pt x="101800" y="954569"/>
                </a:lnTo>
                <a:lnTo>
                  <a:pt x="100313" y="979838"/>
                </a:lnTo>
                <a:lnTo>
                  <a:pt x="97858" y="1006772"/>
                </a:lnTo>
                <a:lnTo>
                  <a:pt x="94689" y="1033428"/>
                </a:lnTo>
                <a:lnTo>
                  <a:pt x="91063" y="1057859"/>
                </a:lnTo>
                <a:lnTo>
                  <a:pt x="8016" y="1099883"/>
                </a:lnTo>
                <a:close/>
              </a:path>
              <a:path w="2024380" h="1100454">
                <a:moveTo>
                  <a:pt x="551949" y="825385"/>
                </a:moveTo>
                <a:lnTo>
                  <a:pt x="557963" y="774518"/>
                </a:lnTo>
                <a:lnTo>
                  <a:pt x="571928" y="717348"/>
                </a:lnTo>
                <a:lnTo>
                  <a:pt x="654836" y="675598"/>
                </a:lnTo>
                <a:lnTo>
                  <a:pt x="653471" y="700332"/>
                </a:lnTo>
                <a:lnTo>
                  <a:pt x="651164" y="727074"/>
                </a:lnTo>
                <a:lnTo>
                  <a:pt x="648145" y="753868"/>
                </a:lnTo>
                <a:lnTo>
                  <a:pt x="644641" y="778756"/>
                </a:lnTo>
                <a:lnTo>
                  <a:pt x="551949" y="825385"/>
                </a:lnTo>
                <a:close/>
              </a:path>
            </a:pathLst>
          </a:custGeom>
          <a:solidFill>
            <a:srgbClr val="985C28">
              <a:alpha val="6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845816"/>
            <a:ext cx="2537718" cy="2456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50" b="0" i="1">
                <a:solidFill>
                  <a:srgbClr val="40240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324475" cy="37814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258" y="1173289"/>
            <a:ext cx="5237133" cy="8775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50" b="0" i="1">
                <a:solidFill>
                  <a:srgbClr val="40240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6382" y="870458"/>
            <a:ext cx="4794885" cy="24978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11401" y="3519678"/>
            <a:ext cx="1704848" cy="189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66382" y="3519678"/>
            <a:ext cx="1225359" cy="189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35908" y="3519678"/>
            <a:ext cx="1225359" cy="189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7" name="push.wav"/>
          </p:stSnd>
        </p:sndAc>
      </p:transition>
    </mc:Choice>
    <mc:Fallback xmlns="">
      <p:transition spd="slow">
        <p:fade/>
        <p:sndAc>
          <p:stSnd>
            <p:snd r:embed="rId9" name="push.wav"/>
          </p:stSnd>
        </p:sndAc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12" Type="http://schemas.microsoft.com/office/2007/relationships/hdphoto" Target="../media/hdphoto2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microsoft.com/office/2007/relationships/hdphoto" Target="../media/hdphoto18.wdp"/><Relationship Id="rId4" Type="http://schemas.microsoft.com/office/2007/relationships/hdphoto" Target="../media/hdphoto19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microsoft.com/office/2007/relationships/hdphoto" Target="../media/hdphoto2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26.wdp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18.wdp"/><Relationship Id="rId11" Type="http://schemas.microsoft.com/office/2007/relationships/hdphoto" Target="../media/hdphoto25.wdp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microsoft.com/office/2007/relationships/hdphoto" Target="../media/hdphoto24.wdp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29.wdp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18.wdp"/><Relationship Id="rId11" Type="http://schemas.microsoft.com/office/2007/relationships/hdphoto" Target="../media/hdphoto28.wdp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microsoft.com/office/2007/relationships/hdphoto" Target="../media/hdphoto27.wdp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microsoft.com/office/2007/relationships/hdphoto" Target="../media/hdphoto7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8.wdp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audio" Target="../media/audio1.wav"/><Relationship Id="rId4" Type="http://schemas.microsoft.com/office/2007/relationships/hdphoto" Target="../media/hdphoto9.wdp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audio" Target="../media/audio1.wav"/><Relationship Id="rId4" Type="http://schemas.microsoft.com/office/2007/relationships/hdphoto" Target="../media/hdphoto11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microsoft.com/office/2007/relationships/hdphoto" Target="../media/hdphoto15.wdp"/><Relationship Id="rId4" Type="http://schemas.microsoft.com/office/2007/relationships/hdphoto" Target="../media/hdphoto13.wdp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microsoft.com/office/2007/relationships/hdphoto" Target="../media/hdphoto17.wdp"/><Relationship Id="rId4" Type="http://schemas.microsoft.com/office/2007/relationships/hdphoto" Target="../media/hdphoto16.wdp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110615">
              <a:lnSpc>
                <a:spcPct val="100000"/>
              </a:lnSpc>
              <a:spcBef>
                <a:spcPts val="140"/>
              </a:spcBef>
            </a:pPr>
            <a:r>
              <a:rPr spc="-80" dirty="0"/>
              <a:t>Pesan</a:t>
            </a:r>
            <a:r>
              <a:rPr spc="-265" dirty="0"/>
              <a:t> </a:t>
            </a:r>
            <a:r>
              <a:rPr spc="-30" dirty="0"/>
              <a:t>Rahasia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ED2788-9A82-B043-A03B-608963E5F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61" y="960289"/>
            <a:ext cx="3379648" cy="210553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6035" y="124568"/>
            <a:ext cx="772336" cy="8255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9609" y="147170"/>
            <a:ext cx="825561" cy="772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6E673-6C60-6D48-96DF-D70542B942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1940" l="29443" r="8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8915" r="15003" b="26048"/>
          <a:stretch/>
        </p:blipFill>
        <p:spPr>
          <a:xfrm rot="4819630" flipH="1">
            <a:off x="3155327" y="1791543"/>
            <a:ext cx="1779949" cy="10830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0" y="-12700"/>
            <a:ext cx="5321299" cy="13657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7790" marR="5080" algn="ctr">
              <a:spcBef>
                <a:spcPts val="100"/>
              </a:spcBef>
            </a:pP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"</a:t>
            </a:r>
            <a:r>
              <a:rPr lang="en-ID" sz="11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Biar</a:t>
            </a:r>
            <a:r>
              <a:rPr lang="en-ID" sz="11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saya</a:t>
            </a:r>
            <a:r>
              <a:rPr lang="en-ID" sz="11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yang </a:t>
            </a:r>
            <a:r>
              <a:rPr lang="en-ID" sz="1100" b="1" i="1" spc="25" dirty="0" err="1">
                <a:solidFill>
                  <a:schemeClr val="bg1"/>
                </a:solidFill>
                <a:latin typeface="Courier New"/>
                <a:cs typeface="Courier New"/>
              </a:rPr>
              <a:t>mengantar</a:t>
            </a:r>
            <a:r>
              <a:rPr lang="en-ID" sz="1100" b="1" i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lang="en-ID" sz="11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sampai</a:t>
            </a:r>
            <a:r>
              <a:rPr lang="en-ID" sz="11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kesana</a:t>
            </a:r>
            <a:r>
              <a:rPr lang="en-ID" sz="1100" b="1" i="1" spc="20" dirty="0">
                <a:solidFill>
                  <a:schemeClr val="bg1"/>
                </a:solidFill>
                <a:latin typeface="Courier New"/>
                <a:cs typeface="Courier New"/>
              </a:rPr>
              <a:t>. </a:t>
            </a:r>
            <a:r>
              <a:rPr lang="en-ID" sz="11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lang="en-ID" sz="11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bisa</a:t>
            </a:r>
            <a:r>
              <a:rPr lang="en-ID" sz="11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duduk </a:t>
            </a:r>
            <a:r>
              <a:rPr lang="en-ID" sz="11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saja</a:t>
            </a:r>
            <a:r>
              <a:rPr lang="en-ID" sz="11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i="1" spc="15" dirty="0" err="1">
                <a:solidFill>
                  <a:schemeClr val="bg1"/>
                </a:solidFill>
                <a:latin typeface="Courier New"/>
                <a:cs typeface="Courier New"/>
              </a:rPr>
              <a:t>dan</a:t>
            </a:r>
            <a:r>
              <a:rPr lang="en-ID" sz="1100" b="1" i="1" spc="1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saya</a:t>
            </a:r>
            <a:r>
              <a:rPr lang="en-ID" sz="11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yang </a:t>
            </a:r>
            <a:r>
              <a:rPr lang="en-ID" sz="11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akan</a:t>
            </a:r>
            <a:r>
              <a:rPr lang="en-ID" sz="11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i="1" spc="25" dirty="0" err="1">
                <a:solidFill>
                  <a:schemeClr val="bg1"/>
                </a:solidFill>
                <a:latin typeface="Courier New"/>
                <a:cs typeface="Courier New"/>
              </a:rPr>
              <a:t>mendayung</a:t>
            </a:r>
            <a:r>
              <a:rPr lang="en-ID" sz="1100" b="1" i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untuk</a:t>
            </a:r>
            <a:r>
              <a:rPr lang="en-ID" sz="11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"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tawar</a:t>
            </a:r>
            <a:r>
              <a:rPr lang="en-ID" sz="1100" b="1" spc="44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Ruri</a:t>
            </a:r>
            <a:endParaRPr lang="en-ID" sz="11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 marL="40005" marR="384175" algn="ctr">
              <a:spcBef>
                <a:spcPts val="5"/>
              </a:spcBef>
            </a:pP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"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Tidak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perlu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nak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,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saya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tidak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ingin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5" dirty="0" err="1">
                <a:solidFill>
                  <a:schemeClr val="bg1"/>
                </a:solidFill>
                <a:latin typeface="Courier New"/>
                <a:cs typeface="Courier New"/>
              </a:rPr>
              <a:t>merepotkanmu</a:t>
            </a:r>
            <a:r>
              <a:rPr lang="en-ID" sz="1100" b="1" spc="25" dirty="0">
                <a:solidFill>
                  <a:schemeClr val="bg1"/>
                </a:solidFill>
                <a:latin typeface="Courier New"/>
                <a:cs typeface="Courier New"/>
              </a:rPr>
              <a:t>. </a:t>
            </a:r>
            <a:r>
              <a:rPr lang="en-ID" sz="1100" b="1" spc="25" dirty="0" err="1">
                <a:solidFill>
                  <a:schemeClr val="bg1"/>
                </a:solidFill>
                <a:latin typeface="Courier New"/>
                <a:cs typeface="Courier New"/>
              </a:rPr>
              <a:t>Sepertinya</a:t>
            </a:r>
            <a:r>
              <a:rPr lang="en-ID" sz="1100" b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perjalananmu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juga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masih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cukup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jauh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."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tolak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10" dirty="0" err="1">
                <a:solidFill>
                  <a:schemeClr val="bg1"/>
                </a:solidFill>
                <a:latin typeface="Courier New"/>
                <a:cs typeface="Courier New"/>
              </a:rPr>
              <a:t>si</a:t>
            </a:r>
            <a:r>
              <a:rPr lang="en-ID" sz="1100" b="1" spc="35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endParaRPr lang="en-ID" sz="11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 marL="12700" algn="ctr"/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"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Tidak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masalah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pak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,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saya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tulus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ingin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membantu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lang="en-ID" sz="1100" b="1" spc="20" dirty="0">
                <a:solidFill>
                  <a:schemeClr val="bg1"/>
                </a:solidFill>
                <a:latin typeface="Courier New"/>
                <a:cs typeface="Courier New"/>
              </a:rPr>
              <a:t>."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jelas</a:t>
            </a:r>
            <a:r>
              <a:rPr lang="en-ID" sz="1100" b="1" spc="5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1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Ruri</a:t>
            </a:r>
            <a:endParaRPr lang="en-ID" sz="11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F3A34-472D-6D4B-9CB6-E68038CEE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00" y="2281408"/>
            <a:ext cx="802121" cy="9078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3572C4-75D7-8E49-A27F-689A68E42D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54" y="2301370"/>
            <a:ext cx="802121" cy="907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60761E-4E65-5941-8758-4735BCAC0B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328" b="70964" l="25977" r="56836">
                        <a14:foregroundMark x1="33154" y1="29753" x2="41846" y2="30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02" t="11607" r="42946" b="28391"/>
          <a:stretch/>
        </p:blipFill>
        <p:spPr>
          <a:xfrm rot="212343">
            <a:off x="679952" y="1468052"/>
            <a:ext cx="1270435" cy="18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05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5" name="push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035" y="124568"/>
            <a:ext cx="772336" cy="8255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9609" y="147170"/>
            <a:ext cx="825561" cy="772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892510"/>
            <a:ext cx="1693415" cy="18794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0111" y="1896096"/>
            <a:ext cx="22860" cy="67310"/>
          </a:xfrm>
          <a:custGeom>
            <a:avLst/>
            <a:gdLst/>
            <a:ahLst/>
            <a:cxnLst/>
            <a:rect l="l" t="t" r="r" b="b"/>
            <a:pathLst>
              <a:path w="22859" h="67310">
                <a:moveTo>
                  <a:pt x="11266" y="66794"/>
                </a:moveTo>
                <a:lnTo>
                  <a:pt x="3230" y="64105"/>
                </a:lnTo>
                <a:lnTo>
                  <a:pt x="0" y="56036"/>
                </a:lnTo>
                <a:lnTo>
                  <a:pt x="908" y="43311"/>
                </a:lnTo>
                <a:lnTo>
                  <a:pt x="1999" y="30670"/>
                </a:lnTo>
                <a:lnTo>
                  <a:pt x="3510" y="18085"/>
                </a:lnTo>
                <a:lnTo>
                  <a:pt x="5680" y="5528"/>
                </a:lnTo>
                <a:lnTo>
                  <a:pt x="6726" y="0"/>
                </a:lnTo>
                <a:lnTo>
                  <a:pt x="15695" y="0"/>
                </a:lnTo>
                <a:lnTo>
                  <a:pt x="21513" y="43290"/>
                </a:lnTo>
                <a:lnTo>
                  <a:pt x="22421" y="56036"/>
                </a:lnTo>
                <a:lnTo>
                  <a:pt x="19275" y="64105"/>
                </a:lnTo>
                <a:lnTo>
                  <a:pt x="11266" y="66794"/>
                </a:lnTo>
                <a:close/>
              </a:path>
            </a:pathLst>
          </a:custGeom>
          <a:solidFill>
            <a:srgbClr val="2416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A3F7DD-648E-C14F-ABAD-9A96DC2A0778}"/>
              </a:ext>
            </a:extLst>
          </p:cNvPr>
          <p:cNvSpPr/>
          <p:nvPr/>
        </p:nvSpPr>
        <p:spPr>
          <a:xfrm>
            <a:off x="208280" y="142348"/>
            <a:ext cx="5062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5730" algn="ctr">
              <a:spcBef>
                <a:spcPts val="875"/>
              </a:spcBef>
            </a:pP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Akhirnya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tersebut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menerima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bantuan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Ruri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15" dirty="0" err="1">
                <a:solidFill>
                  <a:schemeClr val="bg1"/>
                </a:solidFill>
                <a:latin typeface="Courier New"/>
                <a:cs typeface="Courier New"/>
              </a:rPr>
              <a:t>dan</a:t>
            </a:r>
            <a:r>
              <a:rPr lang="en-ID" sz="1400" b="1" spc="1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bersedia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untuk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diantar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Ruri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sampai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10" dirty="0" err="1">
                <a:solidFill>
                  <a:schemeClr val="bg1"/>
                </a:solidFill>
                <a:latin typeface="Courier New"/>
                <a:cs typeface="Courier New"/>
              </a:rPr>
              <a:t>ke</a:t>
            </a:r>
            <a:r>
              <a:rPr lang="en-ID" sz="1400" b="1" spc="1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seberang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danau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.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Ruri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tidak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sz="1400" b="1" spc="25" dirty="0" err="1">
                <a:solidFill>
                  <a:schemeClr val="bg1"/>
                </a:solidFill>
                <a:latin typeface="Courier New"/>
                <a:cs typeface="Courier New"/>
              </a:rPr>
              <a:t>memikirkan</a:t>
            </a:r>
            <a:r>
              <a:rPr lang="en-ID" sz="1400" b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5" dirty="0" err="1">
                <a:solidFill>
                  <a:schemeClr val="bg1"/>
                </a:solidFill>
                <a:latin typeface="Courier New"/>
                <a:cs typeface="Courier New"/>
              </a:rPr>
              <a:t>bagaimana</a:t>
            </a:r>
            <a:r>
              <a:rPr lang="en-ID" sz="1400" b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cara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10" dirty="0" err="1">
                <a:solidFill>
                  <a:schemeClr val="bg1"/>
                </a:solidFill>
                <a:latin typeface="Courier New"/>
                <a:cs typeface="Courier New"/>
              </a:rPr>
              <a:t>ia</a:t>
            </a:r>
            <a:r>
              <a:rPr lang="en-ID" sz="1400" b="1" spc="1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5" dirty="0" err="1">
                <a:solidFill>
                  <a:schemeClr val="bg1"/>
                </a:solidFill>
                <a:latin typeface="Courier New"/>
                <a:cs typeface="Courier New"/>
              </a:rPr>
              <a:t>melanjutkan</a:t>
            </a:r>
            <a:r>
              <a:rPr lang="en-ID" sz="1400" b="1" spc="25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sz="1400" b="1" spc="25" dirty="0" err="1">
                <a:solidFill>
                  <a:schemeClr val="bg1"/>
                </a:solidFill>
                <a:latin typeface="Courier New"/>
                <a:cs typeface="Courier New"/>
              </a:rPr>
              <a:t>perjalanan</a:t>
            </a:r>
            <a:r>
              <a:rPr lang="en-ID" sz="1400" b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ketika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sampai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10" dirty="0">
                <a:solidFill>
                  <a:schemeClr val="bg1"/>
                </a:solidFill>
                <a:latin typeface="Courier New"/>
                <a:cs typeface="Courier New"/>
              </a:rPr>
              <a:t>di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seberang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danau</a:t>
            </a:r>
            <a:r>
              <a:rPr lang="en-ID" sz="1400" b="1" spc="6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4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nanti</a:t>
            </a:r>
            <a:r>
              <a:rPr lang="en-ID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.</a:t>
            </a:r>
            <a:endParaRPr lang="en-ID" sz="14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7EC3DD-6A27-1B4B-98C5-03804C85F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3" b="100000" l="212" r="100000">
                        <a14:foregroundMark x1="1483" y1="98098" x2="97669" y2="98370"/>
                        <a14:backgroundMark x1="4661" y1="31793" x2="22669" y2="26087"/>
                        <a14:backgroundMark x1="5297" y1="44837" x2="17161" y2="33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92" y="638933"/>
            <a:ext cx="3397560" cy="26489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C8D294-773A-DC43-905E-B8C713E7D3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323" b="63607" l="12598" r="71875">
                        <a14:foregroundMark x1="37891" y1="24023" x2="43555" y2="2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6" t="13759" r="25839" b="37919"/>
          <a:stretch/>
        </p:blipFill>
        <p:spPr>
          <a:xfrm>
            <a:off x="2247713" y="1925530"/>
            <a:ext cx="1938783" cy="116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5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1" name="push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3BBAB7-6143-8D4F-A9B0-F56DB4420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96" b="100000" l="0" r="100000">
                        <a14:foregroundMark x1="3125" y1="99035" x2="7500" y2="99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09"/>
          <a:stretch/>
        </p:blipFill>
        <p:spPr>
          <a:xfrm>
            <a:off x="769558" y="1586516"/>
            <a:ext cx="3879974" cy="1568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7249B-45F8-A34E-83E8-19E722EEB2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00" y="2281408"/>
            <a:ext cx="802121" cy="9078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700F69-2B16-3246-9994-C9D87CAC0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85" y="2247514"/>
            <a:ext cx="802121" cy="907827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6035" y="124569"/>
            <a:ext cx="772336" cy="8255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969" y="2959957"/>
            <a:ext cx="825561" cy="772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59609" y="147170"/>
            <a:ext cx="825561" cy="7723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3840" y="164950"/>
            <a:ext cx="4931410" cy="9348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/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“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kamu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mau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kemana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nak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?”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tanya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itu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. “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saya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harus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berjalan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ke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arah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barat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untuk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menemukan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potongan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surat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yang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harus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disampaikan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ke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istana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YARSI,”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jawab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Ruri.Lalu</a:t>
            </a:r>
            <a:r>
              <a:rPr lang="en-US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tersebut </a:t>
            </a:r>
            <a:r>
              <a:rPr sz="1200" b="1" spc="25" dirty="0">
                <a:solidFill>
                  <a:schemeClr val="bg1"/>
                </a:solidFill>
                <a:latin typeface="Courier New"/>
                <a:cs typeface="Courier New"/>
              </a:rPr>
              <a:t>memberikan </a:t>
            </a:r>
            <a:r>
              <a:rPr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gulungan kertas kepada Ruri.  </a:t>
            </a:r>
            <a:endParaRPr sz="12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62736-E405-B340-BD4D-F8231A5EF9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49" b="70378" l="25391" r="67773">
                        <a14:foregroundMark x1="61572" y1="58333" x2="57520" y2="46029"/>
                        <a14:foregroundMark x1="33350" y1="29753" x2="43164" y2="2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15" t="12489" r="31292" b="29122"/>
          <a:stretch/>
        </p:blipFill>
        <p:spPr>
          <a:xfrm>
            <a:off x="637121" y="1470592"/>
            <a:ext cx="1800672" cy="1800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F9EC8-2510-3343-AA36-8C01E4B6201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27" t="24776" r="15353" b="27079"/>
          <a:stretch/>
        </p:blipFill>
        <p:spPr>
          <a:xfrm rot="5400000" flipH="1">
            <a:off x="2846247" y="1780892"/>
            <a:ext cx="1836100" cy="12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37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6" name="push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3BBAB7-6143-8D4F-A9B0-F56DB4420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96" b="100000" l="0" r="100000">
                        <a14:foregroundMark x1="3125" y1="99035" x2="7500" y2="99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09"/>
          <a:stretch/>
        </p:blipFill>
        <p:spPr>
          <a:xfrm>
            <a:off x="769558" y="1586516"/>
            <a:ext cx="3879974" cy="1568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7249B-45F8-A34E-83E8-19E722EEB2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00" y="2281408"/>
            <a:ext cx="802121" cy="9078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700F69-2B16-3246-9994-C9D87CAC0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85" y="2247514"/>
            <a:ext cx="802121" cy="907827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6035" y="124569"/>
            <a:ext cx="772336" cy="8255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969" y="2959957"/>
            <a:ext cx="825561" cy="772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59609" y="147170"/>
            <a:ext cx="825561" cy="7723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3840" y="164950"/>
            <a:ext cx="4931410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ctr"/>
            <a:r>
              <a:rPr lang="en-ID" sz="1200" b="1" spc="25" dirty="0">
                <a:solidFill>
                  <a:schemeClr val="bg1"/>
                </a:solidFill>
                <a:latin typeface="Courier New"/>
                <a:cs typeface="Courier New"/>
              </a:rPr>
              <a:t>"</a:t>
            </a:r>
            <a:r>
              <a:rPr lang="en-ID" sz="1200" b="1" i="1" spc="25" dirty="0" err="1">
                <a:solidFill>
                  <a:schemeClr val="bg1"/>
                </a:solidFill>
                <a:latin typeface="Courier New"/>
                <a:cs typeface="Courier New"/>
              </a:rPr>
              <a:t>Teruslah</a:t>
            </a:r>
            <a:r>
              <a:rPr lang="en-ID" sz="1200" b="1" i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berjalan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5" dirty="0" err="1">
                <a:solidFill>
                  <a:schemeClr val="bg1"/>
                </a:solidFill>
                <a:latin typeface="Courier New"/>
                <a:cs typeface="Courier New"/>
              </a:rPr>
              <a:t>mengikuti</a:t>
            </a:r>
            <a:r>
              <a:rPr lang="en-ID" sz="1200" b="1" i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jalan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setapak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5" dirty="0" err="1">
                <a:solidFill>
                  <a:schemeClr val="bg1"/>
                </a:solidFill>
                <a:latin typeface="Courier New"/>
                <a:cs typeface="Courier New"/>
              </a:rPr>
              <a:t>ini.Jalan</a:t>
            </a:r>
            <a:r>
              <a:rPr lang="en-ID" sz="1200" b="1" i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15" dirty="0" err="1">
                <a:solidFill>
                  <a:schemeClr val="bg1"/>
                </a:solidFill>
                <a:latin typeface="Courier New"/>
                <a:cs typeface="Courier New"/>
              </a:rPr>
              <a:t>ini</a:t>
            </a:r>
            <a:r>
              <a:rPr lang="en-ID" sz="1200" b="1" i="1" spc="1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akan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sz="1200" b="1" i="1" spc="25" dirty="0" err="1">
                <a:solidFill>
                  <a:schemeClr val="bg1"/>
                </a:solidFill>
                <a:latin typeface="Courier New"/>
                <a:cs typeface="Courier New"/>
              </a:rPr>
              <a:t>mengantarkanmu</a:t>
            </a:r>
            <a:r>
              <a:rPr lang="en-ID" sz="1200" b="1" i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10" dirty="0" err="1">
                <a:solidFill>
                  <a:schemeClr val="bg1"/>
                </a:solidFill>
                <a:latin typeface="Courier New"/>
                <a:cs typeface="Courier New"/>
              </a:rPr>
              <a:t>ke</a:t>
            </a:r>
            <a:r>
              <a:rPr lang="en-ID" sz="1200" b="1" i="1" spc="1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tujuanmu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5" dirty="0" err="1">
                <a:solidFill>
                  <a:schemeClr val="bg1"/>
                </a:solidFill>
                <a:latin typeface="Courier New"/>
                <a:cs typeface="Courier New"/>
              </a:rPr>
              <a:t>selanjutnya</a:t>
            </a:r>
            <a:r>
              <a:rPr lang="en-ID" sz="1200" b="1" i="1" spc="25" dirty="0">
                <a:solidFill>
                  <a:schemeClr val="bg1"/>
                </a:solidFill>
                <a:latin typeface="Courier New"/>
                <a:cs typeface="Courier New"/>
              </a:rPr>
              <a:t>.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Jagalah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kertas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15" dirty="0" err="1">
                <a:solidFill>
                  <a:schemeClr val="bg1"/>
                </a:solidFill>
                <a:latin typeface="Courier New"/>
                <a:cs typeface="Courier New"/>
              </a:rPr>
              <a:t>ini</a:t>
            </a:r>
            <a:r>
              <a:rPr lang="en-ID" sz="1200" b="1" i="1" spc="15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dengan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baik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15" dirty="0" err="1">
                <a:solidFill>
                  <a:schemeClr val="bg1"/>
                </a:solidFill>
                <a:latin typeface="Courier New"/>
                <a:cs typeface="Courier New"/>
              </a:rPr>
              <a:t>dan</a:t>
            </a:r>
            <a:r>
              <a:rPr lang="en-ID" sz="1200" b="1" i="1" spc="1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5" dirty="0" err="1">
                <a:solidFill>
                  <a:schemeClr val="bg1"/>
                </a:solidFill>
                <a:latin typeface="Courier New"/>
                <a:cs typeface="Courier New"/>
              </a:rPr>
              <a:t>sampaikan</a:t>
            </a:r>
            <a:r>
              <a:rPr lang="en-ID" sz="1200" b="1" i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pesan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dari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surat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15" dirty="0" err="1">
                <a:solidFill>
                  <a:schemeClr val="bg1"/>
                </a:solidFill>
                <a:latin typeface="Courier New"/>
                <a:cs typeface="Courier New"/>
              </a:rPr>
              <a:t>ini</a:t>
            </a:r>
            <a:r>
              <a:rPr lang="en-ID" sz="1200" b="1" i="1" spc="1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kepada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istana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Yarsi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.</a:t>
            </a:r>
            <a:r>
              <a:rPr lang="en-ID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" </a:t>
            </a:r>
            <a:r>
              <a:rPr lang="en-ID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jelas</a:t>
            </a:r>
            <a:r>
              <a:rPr lang="en-ID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si</a:t>
            </a:r>
            <a:r>
              <a:rPr lang="en-ID" sz="12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2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lang="en-ID" sz="1200" b="1" spc="165" dirty="0">
                <a:solidFill>
                  <a:schemeClr val="bg1"/>
                </a:solidFill>
                <a:latin typeface="Courier New"/>
                <a:cs typeface="Courier New"/>
              </a:rPr>
              <a:t>. </a:t>
            </a:r>
            <a:r>
              <a:rPr lang="en-ID" sz="1200" b="1" spc="50" dirty="0" err="1">
                <a:solidFill>
                  <a:schemeClr val="bg1"/>
                </a:solidFill>
                <a:latin typeface="Courier New"/>
                <a:cs typeface="Courier New"/>
              </a:rPr>
              <a:t>Ruri</a:t>
            </a:r>
            <a:r>
              <a:rPr lang="en-ID" sz="1200" b="1" spc="5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50" dirty="0" err="1">
                <a:solidFill>
                  <a:schemeClr val="bg1"/>
                </a:solidFill>
                <a:latin typeface="Courier New"/>
                <a:cs typeface="Courier New"/>
              </a:rPr>
              <a:t>masih</a:t>
            </a:r>
            <a:r>
              <a:rPr lang="en-ID" sz="1200" b="1" spc="5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55" dirty="0" err="1">
                <a:solidFill>
                  <a:schemeClr val="bg1"/>
                </a:solidFill>
                <a:latin typeface="Courier New"/>
                <a:cs typeface="Courier New"/>
              </a:rPr>
              <a:t>kebingunan</a:t>
            </a:r>
            <a:r>
              <a:rPr lang="en-ID" sz="1200" b="1" spc="5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55" dirty="0" err="1">
                <a:solidFill>
                  <a:schemeClr val="bg1"/>
                </a:solidFill>
                <a:latin typeface="Courier New"/>
                <a:cs typeface="Courier New"/>
              </a:rPr>
              <a:t>dengan</a:t>
            </a:r>
            <a:r>
              <a:rPr lang="en-ID" sz="1200" b="1" spc="5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45" dirty="0" err="1">
                <a:solidFill>
                  <a:schemeClr val="bg1"/>
                </a:solidFill>
                <a:latin typeface="Courier New"/>
                <a:cs typeface="Courier New"/>
              </a:rPr>
              <a:t>apa</a:t>
            </a:r>
            <a:r>
              <a:rPr lang="en-ID" sz="1200" b="1" spc="4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50" dirty="0">
                <a:solidFill>
                  <a:schemeClr val="bg1"/>
                </a:solidFill>
                <a:latin typeface="Courier New"/>
                <a:cs typeface="Courier New"/>
              </a:rPr>
              <a:t>yang </a:t>
            </a:r>
            <a:r>
              <a:rPr lang="en-ID" sz="1200" b="1" spc="55" dirty="0" err="1">
                <a:solidFill>
                  <a:schemeClr val="bg1"/>
                </a:solidFill>
                <a:latin typeface="Courier New"/>
                <a:cs typeface="Courier New"/>
              </a:rPr>
              <a:t>disampaikan</a:t>
            </a:r>
            <a:r>
              <a:rPr lang="en-ID" sz="1200" b="1" spc="55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sz="1200" b="1" spc="50" dirty="0" err="1">
                <a:solidFill>
                  <a:schemeClr val="bg1"/>
                </a:solidFill>
                <a:latin typeface="Courier New"/>
                <a:cs typeface="Courier New"/>
              </a:rPr>
              <a:t>oleh</a:t>
            </a:r>
            <a:r>
              <a:rPr lang="en-ID" sz="1200" b="1" spc="5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5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lang="en-ID" sz="1200" b="1" spc="15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55" dirty="0" err="1">
                <a:solidFill>
                  <a:schemeClr val="bg1"/>
                </a:solidFill>
                <a:latin typeface="Courier New"/>
                <a:cs typeface="Courier New"/>
              </a:rPr>
              <a:t>itu</a:t>
            </a:r>
            <a:r>
              <a:rPr lang="en-ID" sz="1200" b="1" spc="55" dirty="0">
                <a:solidFill>
                  <a:schemeClr val="bg1"/>
                </a:solidFill>
                <a:latin typeface="Courier New"/>
                <a:cs typeface="Courier New"/>
              </a:rPr>
              <a:t>.</a:t>
            </a:r>
            <a:endParaRPr lang="en-ID" sz="1200" b="1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62736-E405-B340-BD4D-F8231A5EF9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49" b="70378" l="25391" r="67773">
                        <a14:foregroundMark x1="61572" y1="58333" x2="57520" y2="46029"/>
                        <a14:foregroundMark x1="33350" y1="29753" x2="43164" y2="2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15" t="12489" r="31292" b="29122"/>
          <a:stretch/>
        </p:blipFill>
        <p:spPr>
          <a:xfrm>
            <a:off x="637121" y="1470592"/>
            <a:ext cx="1800672" cy="1800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F9EC8-2510-3343-AA36-8C01E4B6201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27" t="24776" r="15353" b="27079"/>
          <a:stretch/>
        </p:blipFill>
        <p:spPr>
          <a:xfrm rot="5400000" flipH="1">
            <a:off x="2846247" y="1780892"/>
            <a:ext cx="1836100" cy="12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7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6" name="push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3757" y="139700"/>
            <a:ext cx="4609465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"</a:t>
            </a:r>
            <a:r>
              <a:rPr sz="1400" b="1" i="1" spc="20" dirty="0">
                <a:solidFill>
                  <a:schemeClr val="bg1"/>
                </a:solidFill>
                <a:latin typeface="Courier New"/>
                <a:cs typeface="Courier New"/>
              </a:rPr>
              <a:t>Hati yang baik akan </a:t>
            </a:r>
            <a:r>
              <a:rPr sz="1400" b="1" i="1" spc="25" dirty="0">
                <a:solidFill>
                  <a:schemeClr val="bg1"/>
                </a:solidFill>
                <a:latin typeface="Courier New"/>
                <a:cs typeface="Courier New"/>
              </a:rPr>
              <a:t>membawamu </a:t>
            </a:r>
            <a:r>
              <a:rPr sz="1400" b="1" i="1" spc="10" dirty="0">
                <a:solidFill>
                  <a:schemeClr val="bg1"/>
                </a:solidFill>
                <a:latin typeface="Courier New"/>
                <a:cs typeface="Courier New"/>
              </a:rPr>
              <a:t>ke </a:t>
            </a:r>
            <a:r>
              <a:rPr sz="1400" b="1" i="1" spc="20" dirty="0">
                <a:solidFill>
                  <a:schemeClr val="bg1"/>
                </a:solidFill>
                <a:latin typeface="Courier New"/>
                <a:cs typeface="Courier New"/>
              </a:rPr>
              <a:t>tempat yang </a:t>
            </a:r>
            <a:r>
              <a:rPr sz="14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kamu</a:t>
            </a:r>
            <a:r>
              <a:rPr sz="1400" b="1" i="1" spc="44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4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tuju</a:t>
            </a:r>
            <a:r>
              <a:rPr lang="en-US" sz="1400" b="1" i="1" spc="20" dirty="0">
                <a:solidFill>
                  <a:schemeClr val="bg1"/>
                </a:solidFill>
                <a:latin typeface="Courier New"/>
                <a:cs typeface="Courier New"/>
              </a:rPr>
              <a:t>,</a:t>
            </a:r>
            <a:r>
              <a:rPr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"</a:t>
            </a:r>
            <a:r>
              <a:rPr lang="en-US"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kata </a:t>
            </a:r>
            <a:r>
              <a:rPr sz="1400" b="1" spc="10" dirty="0">
                <a:solidFill>
                  <a:schemeClr val="bg1"/>
                </a:solidFill>
                <a:latin typeface="Courier New"/>
                <a:cs typeface="Courier New"/>
              </a:rPr>
              <a:t>si</a:t>
            </a:r>
            <a:r>
              <a:rPr sz="1400" b="1" spc="114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400" b="1" spc="20" dirty="0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endParaRPr sz="14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349" y="721118"/>
            <a:ext cx="5050283" cy="87908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/>
            <a:r>
              <a:rPr sz="1400" b="1" spc="50" dirty="0" err="1">
                <a:solidFill>
                  <a:schemeClr val="bg1"/>
                </a:solidFill>
                <a:latin typeface="Courier New"/>
                <a:cs typeface="Courier New"/>
              </a:rPr>
              <a:t>Ruri</a:t>
            </a:r>
            <a:r>
              <a:rPr sz="1400" b="1" spc="5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400" b="1" spc="50" dirty="0" err="1">
                <a:solidFill>
                  <a:schemeClr val="bg1"/>
                </a:solidFill>
                <a:latin typeface="Courier New"/>
                <a:cs typeface="Courier New"/>
              </a:rPr>
              <a:t>tidak</a:t>
            </a:r>
            <a:r>
              <a:rPr sz="1400" b="1" spc="5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400" b="1" spc="55" dirty="0">
                <a:solidFill>
                  <a:schemeClr val="bg1"/>
                </a:solidFill>
                <a:latin typeface="Courier New"/>
                <a:cs typeface="Courier New"/>
              </a:rPr>
              <a:t>menyangka </a:t>
            </a:r>
            <a:r>
              <a:rPr sz="1400" b="1" spc="50" dirty="0">
                <a:solidFill>
                  <a:schemeClr val="bg1"/>
                </a:solidFill>
                <a:latin typeface="Courier New"/>
                <a:cs typeface="Courier New"/>
              </a:rPr>
              <a:t>bahwa salah satu </a:t>
            </a:r>
            <a:r>
              <a:rPr sz="1400" b="1" spc="55" dirty="0" err="1">
                <a:solidFill>
                  <a:schemeClr val="bg1"/>
                </a:solidFill>
                <a:latin typeface="Courier New"/>
                <a:cs typeface="Courier New"/>
              </a:rPr>
              <a:t>potongan</a:t>
            </a:r>
            <a:r>
              <a:rPr sz="1400" b="1" spc="53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400" b="1" spc="50" dirty="0" err="1">
                <a:solidFill>
                  <a:schemeClr val="bg1"/>
                </a:solidFill>
                <a:latin typeface="Courier New"/>
                <a:cs typeface="Courier New"/>
              </a:rPr>
              <a:t>pesan</a:t>
            </a:r>
            <a:r>
              <a:rPr lang="en-US" sz="140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400" b="1" spc="50" dirty="0">
                <a:solidFill>
                  <a:schemeClr val="bg1"/>
                </a:solidFill>
                <a:latin typeface="Courier New"/>
                <a:cs typeface="Courier New"/>
              </a:rPr>
              <a:t>yang </a:t>
            </a:r>
            <a:r>
              <a:rPr sz="1400" b="1" spc="40" dirty="0">
                <a:solidFill>
                  <a:schemeClr val="bg1"/>
                </a:solidFill>
                <a:latin typeface="Courier New"/>
                <a:cs typeface="Courier New"/>
              </a:rPr>
              <a:t>ia </a:t>
            </a:r>
            <a:r>
              <a:rPr sz="1400" b="1" spc="50" dirty="0">
                <a:solidFill>
                  <a:schemeClr val="bg1"/>
                </a:solidFill>
                <a:latin typeface="Courier New"/>
                <a:cs typeface="Courier New"/>
              </a:rPr>
              <a:t>cari </a:t>
            </a:r>
            <a:r>
              <a:rPr sz="1400" b="1" spc="45" dirty="0">
                <a:solidFill>
                  <a:schemeClr val="bg1"/>
                </a:solidFill>
                <a:latin typeface="Courier New"/>
                <a:cs typeface="Courier New"/>
              </a:rPr>
              <a:t>ada </a:t>
            </a:r>
            <a:r>
              <a:rPr sz="1400" b="1" spc="50" dirty="0">
                <a:solidFill>
                  <a:schemeClr val="bg1"/>
                </a:solidFill>
                <a:latin typeface="Courier New"/>
                <a:cs typeface="Courier New"/>
              </a:rPr>
              <a:t>pada </a:t>
            </a:r>
            <a:r>
              <a:rPr sz="1400" b="1" spc="5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sz="1400" b="1" spc="5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400" b="1" spc="55" dirty="0" err="1">
                <a:solidFill>
                  <a:schemeClr val="bg1"/>
                </a:solidFill>
                <a:latin typeface="Courier New"/>
                <a:cs typeface="Courier New"/>
              </a:rPr>
              <a:t>itu</a:t>
            </a:r>
            <a:r>
              <a:rPr sz="1400" b="1" spc="55" dirty="0">
                <a:solidFill>
                  <a:schemeClr val="bg1"/>
                </a:solidFill>
                <a:latin typeface="Courier New"/>
                <a:cs typeface="Courier New"/>
              </a:rPr>
              <a:t>. </a:t>
            </a:r>
            <a:r>
              <a:rPr sz="1400" b="1" spc="50" dirty="0">
                <a:solidFill>
                  <a:schemeClr val="bg1"/>
                </a:solidFill>
                <a:latin typeface="Courier New"/>
                <a:cs typeface="Courier New"/>
              </a:rPr>
              <a:t>Ruri </a:t>
            </a:r>
            <a:r>
              <a:rPr sz="1400" b="1" spc="55" dirty="0">
                <a:solidFill>
                  <a:schemeClr val="bg1"/>
                </a:solidFill>
                <a:latin typeface="Courier New"/>
                <a:cs typeface="Courier New"/>
              </a:rPr>
              <a:t>membuka gulungan  tersebut </a:t>
            </a:r>
            <a:r>
              <a:rPr sz="1400" b="1" spc="45" dirty="0">
                <a:solidFill>
                  <a:schemeClr val="bg1"/>
                </a:solidFill>
                <a:latin typeface="Courier New"/>
                <a:cs typeface="Courier New"/>
              </a:rPr>
              <a:t>dan </a:t>
            </a:r>
            <a:r>
              <a:rPr sz="1400" b="1" spc="55" dirty="0">
                <a:solidFill>
                  <a:schemeClr val="bg1"/>
                </a:solidFill>
                <a:latin typeface="Courier New"/>
                <a:cs typeface="Courier New"/>
              </a:rPr>
              <a:t>melihat </a:t>
            </a:r>
            <a:r>
              <a:rPr sz="1400" b="1" spc="45" dirty="0">
                <a:solidFill>
                  <a:schemeClr val="bg1"/>
                </a:solidFill>
                <a:latin typeface="Courier New"/>
                <a:cs typeface="Courier New"/>
              </a:rPr>
              <a:t>isi</a:t>
            </a:r>
            <a:r>
              <a:rPr sz="1400" b="1" spc="26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400" b="1" spc="55" dirty="0">
                <a:solidFill>
                  <a:schemeClr val="bg1"/>
                </a:solidFill>
                <a:latin typeface="Courier New"/>
                <a:cs typeface="Courier New"/>
              </a:rPr>
              <a:t>suratnya</a:t>
            </a:r>
            <a:endParaRPr sz="14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834" y="342151"/>
            <a:ext cx="4567555" cy="112787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114"/>
              </a:spcBef>
            </a:pPr>
            <a:r>
              <a:rPr sz="1600" b="1" i="0" spc="45" dirty="0">
                <a:solidFill>
                  <a:schemeClr val="bg1"/>
                </a:solidFill>
                <a:latin typeface="Courier New"/>
                <a:cs typeface="Courier New"/>
              </a:rPr>
              <a:t>"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Bacalah surat </a:t>
            </a:r>
            <a:r>
              <a:rPr sz="1600" b="1" spc="35" dirty="0">
                <a:solidFill>
                  <a:schemeClr val="bg1"/>
                </a:solidFill>
                <a:latin typeface="Courier New"/>
                <a:cs typeface="Courier New"/>
              </a:rPr>
              <a:t>ini 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ketika </a:t>
            </a:r>
            <a:r>
              <a:rPr sz="1600" b="1" spc="40" dirty="0">
                <a:solidFill>
                  <a:schemeClr val="bg1"/>
                </a:solidFill>
                <a:latin typeface="Courier New"/>
                <a:cs typeface="Courier New"/>
              </a:rPr>
              <a:t>kamu 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berada </a:t>
            </a:r>
            <a:r>
              <a:rPr sz="1600" b="1" spc="30" dirty="0">
                <a:solidFill>
                  <a:schemeClr val="bg1"/>
                </a:solidFill>
                <a:latin typeface="Courier New"/>
                <a:cs typeface="Courier New"/>
              </a:rPr>
              <a:t>di</a:t>
            </a:r>
            <a:r>
              <a:rPr sz="1600" b="1" spc="434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tempat</a:t>
            </a:r>
            <a:endParaRPr sz="16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dimana </a:t>
            </a:r>
            <a:r>
              <a:rPr sz="1600" b="1" spc="40" dirty="0">
                <a:solidFill>
                  <a:schemeClr val="bg1"/>
                </a:solidFill>
                <a:latin typeface="Courier New"/>
                <a:cs typeface="Courier New"/>
              </a:rPr>
              <a:t>kamu bisa 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terlihat </a:t>
            </a:r>
            <a:r>
              <a:rPr sz="1600" b="1" spc="40" dirty="0">
                <a:solidFill>
                  <a:schemeClr val="bg1"/>
                </a:solidFill>
                <a:latin typeface="Courier New"/>
                <a:cs typeface="Courier New"/>
              </a:rPr>
              <a:t>baik </a:t>
            </a:r>
            <a:r>
              <a:rPr sz="1600" b="1" spc="35" dirty="0">
                <a:solidFill>
                  <a:schemeClr val="bg1"/>
                </a:solidFill>
                <a:latin typeface="Courier New"/>
                <a:cs typeface="Courier New"/>
              </a:rPr>
              <a:t>dan </a:t>
            </a:r>
            <a:r>
              <a:rPr sz="1600" b="1" spc="40" dirty="0">
                <a:solidFill>
                  <a:schemeClr val="bg1"/>
                </a:solidFill>
                <a:latin typeface="Courier New"/>
                <a:cs typeface="Courier New"/>
              </a:rPr>
              <a:t>bisa</a:t>
            </a:r>
            <a:r>
              <a:rPr sz="1600" b="1" spc="484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terlihat</a:t>
            </a:r>
            <a:endParaRPr sz="16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1856" y="1206500"/>
            <a:ext cx="4756785" cy="88165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86995" algn="ctr">
              <a:lnSpc>
                <a:spcPct val="100000"/>
              </a:lnSpc>
              <a:spcBef>
                <a:spcPts val="114"/>
              </a:spcBef>
            </a:pPr>
            <a:r>
              <a:rPr sz="1600" b="1" i="1" spc="45" dirty="0">
                <a:solidFill>
                  <a:schemeClr val="bg1"/>
                </a:solidFill>
                <a:latin typeface="Courier New"/>
                <a:cs typeface="Courier New"/>
              </a:rPr>
              <a:t>buruk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."</a:t>
            </a:r>
            <a:endParaRPr sz="16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 marL="12700" algn="ctr">
              <a:lnSpc>
                <a:spcPct val="100000"/>
              </a:lnSpc>
              <a:spcBef>
                <a:spcPts val="955"/>
              </a:spcBef>
            </a:pPr>
            <a:r>
              <a:rPr sz="1600" b="1" spc="40" dirty="0" err="1">
                <a:solidFill>
                  <a:schemeClr val="bg1"/>
                </a:solidFill>
                <a:latin typeface="Courier New"/>
                <a:cs typeface="Courier New"/>
              </a:rPr>
              <a:t>ucap</a:t>
            </a:r>
            <a:r>
              <a:rPr sz="1600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600" b="1" spc="45" dirty="0" err="1">
                <a:solidFill>
                  <a:schemeClr val="bg1"/>
                </a:solidFill>
                <a:latin typeface="Courier New"/>
                <a:cs typeface="Courier New"/>
              </a:rPr>
              <a:t>si</a:t>
            </a:r>
            <a:r>
              <a:rPr lang="en-US"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600" b="1" spc="45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lang="en-US"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600" b="1" spc="45" dirty="0" err="1">
                <a:solidFill>
                  <a:schemeClr val="bg1"/>
                </a:solidFill>
                <a:latin typeface="Courier New"/>
                <a:cs typeface="Courier New"/>
              </a:rPr>
              <a:t>sebelum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 menghilang tanpa</a:t>
            </a:r>
            <a:r>
              <a:rPr sz="1600" b="1" spc="39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jejak</a:t>
            </a:r>
            <a:endParaRPr sz="16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7250" y="2090949"/>
            <a:ext cx="4785995" cy="111697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Ruri yang masih </a:t>
            </a:r>
            <a:r>
              <a:rPr sz="1600" b="1" spc="50" dirty="0">
                <a:solidFill>
                  <a:schemeClr val="bg1"/>
                </a:solidFill>
                <a:latin typeface="Courier New"/>
                <a:cs typeface="Courier New"/>
              </a:rPr>
              <a:t>kebingungan </a:t>
            </a:r>
            <a:r>
              <a:rPr sz="1600" b="1" spc="40" dirty="0">
                <a:solidFill>
                  <a:schemeClr val="bg1"/>
                </a:solidFill>
                <a:latin typeface="Courier New"/>
                <a:cs typeface="Courier New"/>
              </a:rPr>
              <a:t>pun </a:t>
            </a:r>
            <a:r>
              <a:rPr sz="1600" b="1" spc="50" dirty="0">
                <a:solidFill>
                  <a:schemeClr val="bg1"/>
                </a:solidFill>
                <a:latin typeface="Courier New"/>
                <a:cs typeface="Courier New"/>
              </a:rPr>
              <a:t>melanjutkan</a:t>
            </a:r>
            <a:r>
              <a:rPr sz="1600" b="1" spc="4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600" b="1" spc="50" dirty="0">
                <a:solidFill>
                  <a:schemeClr val="bg1"/>
                </a:solidFill>
                <a:latin typeface="Courier New"/>
                <a:cs typeface="Courier New"/>
              </a:rPr>
              <a:t>perjalanannya</a:t>
            </a:r>
            <a:endParaRPr sz="16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860"/>
              </a:spcBef>
            </a:pPr>
            <a:r>
              <a:rPr sz="1600" b="1" spc="50" dirty="0">
                <a:solidFill>
                  <a:schemeClr val="bg1"/>
                </a:solidFill>
                <a:latin typeface="Courier New"/>
                <a:cs typeface="Courier New"/>
              </a:rPr>
              <a:t>mengikuti 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jalan </a:t>
            </a:r>
            <a:r>
              <a:rPr sz="1600" b="1" spc="50" dirty="0">
                <a:solidFill>
                  <a:schemeClr val="bg1"/>
                </a:solidFill>
                <a:latin typeface="Courier New"/>
                <a:cs typeface="Courier New"/>
              </a:rPr>
              <a:t>setapak 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yang </a:t>
            </a:r>
            <a:r>
              <a:rPr sz="1600" b="1" spc="50" dirty="0">
                <a:solidFill>
                  <a:schemeClr val="bg1"/>
                </a:solidFill>
                <a:latin typeface="Courier New"/>
                <a:cs typeface="Courier New"/>
              </a:rPr>
              <a:t>ditunjuk 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oleh bapak</a:t>
            </a:r>
            <a:r>
              <a:rPr sz="1600" b="1" spc="40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sz="1600" b="1" spc="45" dirty="0">
                <a:solidFill>
                  <a:schemeClr val="bg1"/>
                </a:solidFill>
                <a:latin typeface="Courier New"/>
                <a:cs typeface="Courier New"/>
              </a:rPr>
              <a:t>tadi.</a:t>
            </a:r>
            <a:endParaRPr sz="16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03450" y="3340100"/>
            <a:ext cx="190386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0" dirty="0">
                <a:solidFill>
                  <a:schemeClr val="bg1"/>
                </a:solidFill>
                <a:latin typeface="Brush Script MT" panose="03060802040406070304" pitchFamily="66" charset="0"/>
                <a:cs typeface="Arial"/>
              </a:rPr>
              <a:t>to be continued...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4084" y="238507"/>
            <a:ext cx="772336" cy="8255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433" y="2893023"/>
            <a:ext cx="825561" cy="772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9609" y="147170"/>
            <a:ext cx="825561" cy="7723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4DDE5-75F3-2448-A8FD-4D80E6C5E83E}"/>
              </a:ext>
            </a:extLst>
          </p:cNvPr>
          <p:cNvSpPr/>
          <p:nvPr/>
        </p:nvSpPr>
        <p:spPr>
          <a:xfrm>
            <a:off x="248350" y="576716"/>
            <a:ext cx="5022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Ruri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adalah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seorang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remaja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yang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tinggal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30" dirty="0">
                <a:solidFill>
                  <a:schemeClr val="bg1"/>
                </a:solidFill>
                <a:latin typeface="Courier New"/>
                <a:cs typeface="Courier New"/>
              </a:rPr>
              <a:t>di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desa</a:t>
            </a:r>
            <a:r>
              <a:rPr lang="en-ID" b="1" spc="49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Cempaka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.</a:t>
            </a:r>
            <a:endParaRPr lang="en-ID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AE9C5-57C6-5643-8922-6986BABAF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94" b="100000" l="0" r="100000">
                        <a14:foregroundMark x1="14377" y1="96882" x2="39137" y2="97122"/>
                        <a14:foregroundMark x1="46006" y1="82494" x2="55112" y2="81775"/>
                        <a14:foregroundMark x1="52077" y1="61631" x2="66933" y2="61871"/>
                        <a14:foregroundMark x1="20288" y1="61631" x2="34505" y2="61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43" y="1190073"/>
            <a:ext cx="3101291" cy="2060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E094D7-EB78-B449-B019-14D1F13887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27" t="24776" r="15353" b="27079"/>
          <a:stretch/>
        </p:blipFill>
        <p:spPr>
          <a:xfrm rot="16200000">
            <a:off x="518494" y="1802939"/>
            <a:ext cx="1836100" cy="12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5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4084" y="238507"/>
            <a:ext cx="772336" cy="8255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433" y="2893023"/>
            <a:ext cx="825561" cy="772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9609" y="147170"/>
            <a:ext cx="825561" cy="7723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380170" y="274067"/>
            <a:ext cx="4612005" cy="8470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 marR="5080" indent="-635" algn="ctr"/>
            <a:r>
              <a:rPr b="1" spc="40" dirty="0" err="1">
                <a:solidFill>
                  <a:schemeClr val="bg1"/>
                </a:solidFill>
                <a:latin typeface="Courier New"/>
                <a:cs typeface="Courier New"/>
              </a:rPr>
              <a:t>Pada</a:t>
            </a:r>
            <a:r>
              <a:rPr b="1" spc="40" dirty="0">
                <a:solidFill>
                  <a:schemeClr val="bg1"/>
                </a:solidFill>
                <a:latin typeface="Courier New"/>
                <a:cs typeface="Courier New"/>
              </a:rPr>
              <a:t> suatu malam, Ruri </a:t>
            </a:r>
            <a:r>
              <a:rPr b="1" spc="45" dirty="0">
                <a:solidFill>
                  <a:schemeClr val="bg1"/>
                </a:solidFill>
                <a:latin typeface="Courier New"/>
                <a:cs typeface="Courier New"/>
              </a:rPr>
              <a:t>menemukan </a:t>
            </a:r>
            <a:r>
              <a:rPr b="1" spc="40" dirty="0">
                <a:solidFill>
                  <a:schemeClr val="bg1"/>
                </a:solidFill>
                <a:latin typeface="Courier New"/>
                <a:cs typeface="Courier New"/>
              </a:rPr>
              <a:t>sebuah surat </a:t>
            </a:r>
            <a:r>
              <a:rPr b="1" spc="40" dirty="0" err="1">
                <a:solidFill>
                  <a:schemeClr val="bg1"/>
                </a:solidFill>
                <a:latin typeface="Courier New"/>
                <a:cs typeface="Courier New"/>
              </a:rPr>
              <a:t>rahasia</a:t>
            </a:r>
            <a:r>
              <a:rPr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b="1" spc="30" dirty="0">
                <a:solidFill>
                  <a:schemeClr val="bg1"/>
                </a:solidFill>
                <a:latin typeface="Courier New"/>
                <a:cs typeface="Courier New"/>
              </a:rPr>
              <a:t>di</a:t>
            </a:r>
            <a:r>
              <a:rPr lang="en-US" b="1" spc="3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b="1" spc="40" dirty="0" err="1">
                <a:solidFill>
                  <a:schemeClr val="bg1"/>
                </a:solidFill>
                <a:latin typeface="Courier New"/>
                <a:cs typeface="Courier New"/>
              </a:rPr>
              <a:t>gudang</a:t>
            </a:r>
            <a:r>
              <a:rPr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b="1" spc="45" dirty="0">
                <a:solidFill>
                  <a:schemeClr val="bg1"/>
                </a:solidFill>
                <a:latin typeface="Courier New"/>
                <a:cs typeface="Courier New"/>
              </a:rPr>
              <a:t>rumahnya. </a:t>
            </a:r>
            <a:endParaRPr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9BF047-E131-3649-AE6B-081583C663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1405" y1="69329" x2="37582" y2="69329"/>
                        <a14:foregroundMark x1="13562" y1="69010" x2="27778" y2="69329"/>
                        <a14:foregroundMark x1="37092" y1="66454" x2="38235" y2="66773"/>
                        <a14:foregroundMark x1="980" y1="81150" x2="10294" y2="90096"/>
                        <a14:foregroundMark x1="10294" y1="90735" x2="35131" y2="90096"/>
                        <a14:foregroundMark x1="3595" y1="93610" x2="12418" y2="93930"/>
                        <a14:foregroundMark x1="31373" y1="50160" x2="33497" y2="50479"/>
                        <a14:foregroundMark x1="30882" y1="45048" x2="32843" y2="48243"/>
                        <a14:foregroundMark x1="45098" y1="66454" x2="75817" y2="66134"/>
                        <a14:foregroundMark x1="50490" y1="56869" x2="56046" y2="57508"/>
                        <a14:foregroundMark x1="46732" y1="84665" x2="69118" y2="84984"/>
                        <a14:foregroundMark x1="35458" y1="83706" x2="50327" y2="84984"/>
                        <a14:foregroundMark x1="9804" y1="74760" x2="22059" y2="76038"/>
                        <a14:foregroundMark x1="36601" y1="97125" x2="91503" y2="95208"/>
                        <a14:foregroundMark x1="92647" y1="84026" x2="92647" y2="5751"/>
                        <a14:foregroundMark x1="78922" y1="21086" x2="91503" y2="25559"/>
                        <a14:foregroundMark x1="90033" y1="88498" x2="97876" y2="90735"/>
                        <a14:foregroundMark x1="97876" y1="84026" x2="83170" y2="56230"/>
                        <a14:foregroundMark x1="98203" y1="68051" x2="92810" y2="61022"/>
                        <a14:foregroundMark x1="98203" y1="56869" x2="84967" y2="30671"/>
                        <a14:foregroundMark x1="82516" y1="15974" x2="83987" y2="4792"/>
                        <a14:foregroundMark x1="79739" y1="35463" x2="79739" y2="20767"/>
                        <a14:foregroundMark x1="72549" y1="87220" x2="80392" y2="87540"/>
                        <a14:foregroundMark x1="79575" y1="16933" x2="79575" y2="4473"/>
                        <a14:backgroundMark x1="18954" y1="30351" x2="67320" y2="36422"/>
                        <a14:backgroundMark x1="65196" y1="17891" x2="75980" y2="15655"/>
                        <a14:backgroundMark x1="75817" y1="11182" x2="77124" y2="24281"/>
                        <a14:backgroundMark x1="77288" y1="4792" x2="77288" y2="16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1247991"/>
            <a:ext cx="3730834" cy="1916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6BB4D-C94C-8E4B-B75F-5D6E827B10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27853" r="15416" b="18061"/>
          <a:stretch/>
        </p:blipFill>
        <p:spPr>
          <a:xfrm rot="16737420">
            <a:off x="2096128" y="1699470"/>
            <a:ext cx="1869908" cy="138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41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4084" y="238507"/>
            <a:ext cx="772336" cy="8255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433" y="2893023"/>
            <a:ext cx="825561" cy="772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9609" y="147170"/>
            <a:ext cx="825561" cy="7723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380170" y="274067"/>
            <a:ext cx="4612005" cy="11240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 marR="5080" indent="-635" algn="ctr"/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Surat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tersebut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berisi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5" dirty="0" err="1">
                <a:solidFill>
                  <a:schemeClr val="bg1"/>
                </a:solidFill>
                <a:latin typeface="Courier New"/>
                <a:cs typeface="Courier New"/>
              </a:rPr>
              <a:t>permintaan</a:t>
            </a:r>
            <a:r>
              <a:rPr lang="en-ID" b="1" spc="4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kakeknya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 yang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meminta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30" dirty="0" err="1">
                <a:solidFill>
                  <a:schemeClr val="bg1"/>
                </a:solidFill>
                <a:latin typeface="Courier New"/>
                <a:cs typeface="Courier New"/>
              </a:rPr>
              <a:t>ia</a:t>
            </a:r>
            <a:r>
              <a:rPr lang="en-ID" b="1" spc="3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untuk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5" dirty="0" err="1">
                <a:solidFill>
                  <a:schemeClr val="bg1"/>
                </a:solidFill>
                <a:latin typeface="Courier New"/>
                <a:cs typeface="Courier New"/>
              </a:rPr>
              <a:t>mengantarkan</a:t>
            </a:r>
            <a:r>
              <a:rPr lang="en-ID" b="1" spc="4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sebuah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pesan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30" dirty="0" err="1">
                <a:solidFill>
                  <a:schemeClr val="bg1"/>
                </a:solidFill>
                <a:latin typeface="Courier New"/>
                <a:cs typeface="Courier New"/>
              </a:rPr>
              <a:t>ke</a:t>
            </a:r>
            <a:r>
              <a:rPr lang="en-ID" b="1" spc="3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istana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 YARSI.</a:t>
            </a:r>
            <a:endParaRPr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9BF047-E131-3649-AE6B-081583C663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1405" y1="69329" x2="37582" y2="69329"/>
                        <a14:foregroundMark x1="13562" y1="69010" x2="27778" y2="69329"/>
                        <a14:foregroundMark x1="37092" y1="66454" x2="38235" y2="66773"/>
                        <a14:foregroundMark x1="980" y1="81150" x2="10294" y2="90096"/>
                        <a14:foregroundMark x1="10294" y1="90735" x2="35131" y2="90096"/>
                        <a14:foregroundMark x1="3595" y1="93610" x2="12418" y2="93930"/>
                        <a14:foregroundMark x1="31373" y1="50160" x2="33497" y2="50479"/>
                        <a14:foregroundMark x1="30882" y1="45048" x2="32843" y2="48243"/>
                        <a14:foregroundMark x1="45098" y1="66454" x2="75817" y2="66134"/>
                        <a14:foregroundMark x1="50490" y1="56869" x2="56046" y2="57508"/>
                        <a14:foregroundMark x1="46732" y1="84665" x2="69118" y2="84984"/>
                        <a14:foregroundMark x1="35458" y1="83706" x2="50327" y2="84984"/>
                        <a14:foregroundMark x1="9804" y1="74760" x2="22059" y2="76038"/>
                        <a14:foregroundMark x1="36601" y1="97125" x2="91503" y2="95208"/>
                        <a14:foregroundMark x1="92647" y1="84026" x2="92647" y2="5751"/>
                        <a14:foregroundMark x1="78922" y1="21086" x2="91503" y2="25559"/>
                        <a14:foregroundMark x1="90033" y1="88498" x2="97876" y2="90735"/>
                        <a14:foregroundMark x1="97876" y1="84026" x2="83170" y2="56230"/>
                        <a14:foregroundMark x1="98203" y1="68051" x2="92810" y2="61022"/>
                        <a14:foregroundMark x1="98203" y1="56869" x2="84967" y2="30671"/>
                        <a14:foregroundMark x1="82516" y1="15974" x2="83987" y2="4792"/>
                        <a14:foregroundMark x1="79739" y1="35463" x2="79739" y2="20767"/>
                        <a14:foregroundMark x1="72549" y1="87220" x2="80392" y2="87540"/>
                        <a14:foregroundMark x1="79575" y1="16933" x2="79575" y2="4473"/>
                        <a14:backgroundMark x1="18954" y1="30351" x2="67320" y2="36422"/>
                        <a14:backgroundMark x1="65196" y1="17891" x2="75980" y2="15655"/>
                        <a14:backgroundMark x1="75817" y1="11182" x2="77124" y2="24281"/>
                        <a14:backgroundMark x1="77288" y1="4792" x2="77288" y2="16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1247991"/>
            <a:ext cx="3730834" cy="1916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6BB4D-C94C-8E4B-B75F-5D6E827B10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27853" r="15416" b="18061"/>
          <a:stretch/>
        </p:blipFill>
        <p:spPr>
          <a:xfrm rot="16737420">
            <a:off x="2096128" y="1699470"/>
            <a:ext cx="1869908" cy="1380973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A62674A6-3FB0-A74E-8CF9-AB34CAA09DE2}"/>
              </a:ext>
            </a:extLst>
          </p:cNvPr>
          <p:cNvSpPr/>
          <p:nvPr/>
        </p:nvSpPr>
        <p:spPr>
          <a:xfrm>
            <a:off x="302124" y="1715033"/>
            <a:ext cx="1611390" cy="1200406"/>
          </a:xfrm>
          <a:prstGeom prst="cloudCallout">
            <a:avLst>
              <a:gd name="adj1" fmla="val 83602"/>
              <a:gd name="adj2" fmla="val -435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656D1F-6147-3749-85AE-3E0AF4715A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7" t="28988" r="49291" b="32187"/>
          <a:stretch/>
        </p:blipFill>
        <p:spPr>
          <a:xfrm rot="16200000" flipH="1">
            <a:off x="619137" y="1846451"/>
            <a:ext cx="895650" cy="719605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2A2E6060-86A1-634F-93A1-5B7A53DFFB15}"/>
              </a:ext>
            </a:extLst>
          </p:cNvPr>
          <p:cNvSpPr txBox="1"/>
          <p:nvPr/>
        </p:nvSpPr>
        <p:spPr>
          <a:xfrm>
            <a:off x="444957" y="3264293"/>
            <a:ext cx="4612005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 marR="5080" indent="-635" algn="ctr"/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Berikut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adalah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isi</a:t>
            </a:r>
            <a:r>
              <a:rPr lang="en-ID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40" dirty="0" err="1">
                <a:solidFill>
                  <a:schemeClr val="bg1"/>
                </a:solidFill>
                <a:latin typeface="Courier New"/>
                <a:cs typeface="Courier New"/>
              </a:rPr>
              <a:t>suratnya</a:t>
            </a:r>
            <a:endParaRPr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262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1A7F7D-C9EB-3C4F-8318-70B2ED5225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60" y1="96509" x2="6023" y2="96742"/>
                        <a14:foregroundMark x1="33070" y1="95279" x2="34651" y2="95711"/>
                        <a14:foregroundMark x1="50395" y1="94282" x2="65860" y2="90160"/>
                        <a14:foregroundMark x1="88349" y1="96110" x2="94233" y2="96310"/>
                        <a14:foregroundMark x1="21047" y1="6616" x2="27488" y2="6017"/>
                        <a14:foregroundMark x1="2000" y1="63697" x2="2581" y2="71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7705" y="-125244"/>
            <a:ext cx="3728870" cy="397935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4084" y="238507"/>
            <a:ext cx="772336" cy="8255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433" y="2893023"/>
            <a:ext cx="825561" cy="772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9609" y="147170"/>
            <a:ext cx="825561" cy="772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AB55C4-3891-7E43-940D-1A5D6AF88024}"/>
              </a:ext>
            </a:extLst>
          </p:cNvPr>
          <p:cNvSpPr/>
          <p:nvPr/>
        </p:nvSpPr>
        <p:spPr>
          <a:xfrm>
            <a:off x="982907" y="292100"/>
            <a:ext cx="335414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indent="-635" algn="ctr"/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Jika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kamu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menemukan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surat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ini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.</a:t>
            </a:r>
          </a:p>
          <a:p>
            <a:pPr marL="12065" marR="5080" indent="-635" algn="ctr"/>
            <a:endParaRPr lang="en-ID" sz="1200" b="1" spc="40" dirty="0">
              <a:solidFill>
                <a:srgbClr val="241608"/>
              </a:solidFill>
              <a:latin typeface="Courier New"/>
              <a:cs typeface="Courier New"/>
            </a:endParaRPr>
          </a:p>
          <a:p>
            <a:pPr marL="12065" marR="5080" indent="-635" algn="ctr"/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Tolong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antarkan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surat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ini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ke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istana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YARSI. Akan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tetapi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surat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ini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5" dirty="0" err="1">
                <a:solidFill>
                  <a:srgbClr val="241608"/>
                </a:solidFill>
                <a:latin typeface="Courier New"/>
                <a:cs typeface="Courier New"/>
              </a:rPr>
              <a:t>terpecah-pecah</a:t>
            </a:r>
            <a:r>
              <a:rPr lang="en-ID" sz="1200" b="1" spc="45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35" dirty="0" err="1">
                <a:solidFill>
                  <a:srgbClr val="241608"/>
                </a:solidFill>
                <a:latin typeface="Courier New"/>
                <a:cs typeface="Courier New"/>
              </a:rPr>
              <a:t>dan</a:t>
            </a:r>
            <a:r>
              <a:rPr lang="en-ID" sz="1200" b="1" spc="35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terletak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30" dirty="0">
                <a:solidFill>
                  <a:srgbClr val="241608"/>
                </a:solidFill>
                <a:latin typeface="Courier New"/>
                <a:cs typeface="Courier New"/>
              </a:rPr>
              <a:t>di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tiga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tempat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yang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berbeda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.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Ku</a:t>
            </a:r>
            <a:r>
              <a:rPr lang="en-ID" sz="1200" b="1" spc="45" dirty="0" err="1">
                <a:solidFill>
                  <a:srgbClr val="241608"/>
                </a:solidFill>
                <a:latin typeface="Courier New"/>
                <a:cs typeface="Courier New"/>
              </a:rPr>
              <a:t>njungilah</a:t>
            </a:r>
            <a:r>
              <a:rPr lang="en-ID" sz="1200" b="1" spc="45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tiga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tempat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35" dirty="0" err="1">
                <a:solidFill>
                  <a:srgbClr val="241608"/>
                </a:solidFill>
                <a:latin typeface="Courier New"/>
                <a:cs typeface="Courier New"/>
              </a:rPr>
              <a:t>dan</a:t>
            </a:r>
            <a:r>
              <a:rPr lang="en-ID" sz="1200" b="1" spc="35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5" dirty="0" err="1">
                <a:solidFill>
                  <a:srgbClr val="241608"/>
                </a:solidFill>
                <a:latin typeface="Courier New"/>
                <a:cs typeface="Courier New"/>
              </a:rPr>
              <a:t>temukan</a:t>
            </a:r>
            <a:r>
              <a:rPr lang="en-ID" sz="1200" b="1" spc="45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orang yang </a:t>
            </a:r>
            <a:r>
              <a:rPr lang="en-ID" sz="1200" b="1" spc="45" dirty="0" err="1">
                <a:solidFill>
                  <a:srgbClr val="241608"/>
                </a:solidFill>
                <a:latin typeface="Courier New"/>
                <a:cs typeface="Courier New"/>
              </a:rPr>
              <a:t>menyimpan</a:t>
            </a:r>
            <a:r>
              <a:rPr lang="en-ID" sz="1200" b="1" spc="45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potongan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pesan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5" dirty="0" err="1">
                <a:solidFill>
                  <a:srgbClr val="241608"/>
                </a:solidFill>
                <a:latin typeface="Courier New"/>
                <a:cs typeface="Courier New"/>
              </a:rPr>
              <a:t>tersebut</a:t>
            </a:r>
            <a:r>
              <a:rPr lang="en-ID" sz="1200" b="1" spc="45" dirty="0">
                <a:solidFill>
                  <a:srgbClr val="241608"/>
                </a:solidFill>
                <a:latin typeface="Courier New"/>
                <a:cs typeface="Courier New"/>
              </a:rPr>
              <a:t>. </a:t>
            </a:r>
          </a:p>
          <a:p>
            <a:pPr marL="12065" marR="5080" indent="-635" algn="ctr"/>
            <a:endParaRPr lang="en-ID" sz="1200" b="1" spc="45" dirty="0">
              <a:solidFill>
                <a:srgbClr val="241608"/>
              </a:solidFill>
              <a:latin typeface="Courier New"/>
              <a:cs typeface="Courier New"/>
            </a:endParaRPr>
          </a:p>
          <a:p>
            <a:pPr marL="12065" marR="5080" indent="-635" algn="ctr"/>
            <a:r>
              <a:rPr lang="en-ID" sz="1200" b="1" spc="45" dirty="0" err="1">
                <a:solidFill>
                  <a:srgbClr val="241608"/>
                </a:solidFill>
                <a:latin typeface="Courier New"/>
                <a:cs typeface="Courier New"/>
              </a:rPr>
              <a:t>Kamu</a:t>
            </a:r>
            <a:r>
              <a:rPr lang="en-ID" sz="1200" b="1" spc="45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5" dirty="0" err="1">
                <a:solidFill>
                  <a:srgbClr val="241608"/>
                </a:solidFill>
                <a:latin typeface="Courier New"/>
                <a:cs typeface="Courier New"/>
              </a:rPr>
              <a:t>harus</a:t>
            </a:r>
            <a:r>
              <a:rPr lang="en-ID" sz="1200" b="1" spc="45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berjalan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lurus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30" dirty="0" err="1">
                <a:solidFill>
                  <a:srgbClr val="241608"/>
                </a:solidFill>
                <a:latin typeface="Courier New"/>
                <a:cs typeface="Courier New"/>
              </a:rPr>
              <a:t>ke</a:t>
            </a:r>
            <a:r>
              <a:rPr lang="en-ID" sz="1200" b="1" spc="3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arah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barat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untuk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menuju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istana</a:t>
            </a:r>
            <a:r>
              <a:rPr lang="en-ID" sz="1200" b="1" spc="48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YARSI.</a:t>
            </a:r>
          </a:p>
          <a:p>
            <a:pPr marL="12065" marR="5080" indent="-635" algn="ctr"/>
            <a:endParaRPr lang="en-ID" sz="1200" dirty="0">
              <a:latin typeface="Courier New"/>
              <a:cs typeface="Courier New"/>
            </a:endParaRPr>
          </a:p>
          <a:p>
            <a:pPr marL="91440" marR="83820" algn="ctr"/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Ingatlah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bahwa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hanya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hati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yang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baiklah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yang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akan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membawamu</a:t>
            </a:r>
            <a:r>
              <a:rPr lang="en-ID" sz="1200" b="1" spc="3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30" dirty="0" err="1">
                <a:solidFill>
                  <a:srgbClr val="241608"/>
                </a:solidFill>
                <a:latin typeface="Courier New"/>
                <a:cs typeface="Courier New"/>
              </a:rPr>
              <a:t>ke</a:t>
            </a:r>
            <a:r>
              <a:rPr lang="en-ID" sz="1200" b="1" spc="30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tempat</a:t>
            </a:r>
            <a:r>
              <a:rPr lang="en-ID" sz="1200" b="1" spc="40" dirty="0">
                <a:solidFill>
                  <a:srgbClr val="241608"/>
                </a:solidFill>
                <a:latin typeface="Courier New"/>
                <a:cs typeface="Courier New"/>
              </a:rPr>
              <a:t> yang </a:t>
            </a:r>
            <a:r>
              <a:rPr lang="en-ID" sz="1200" b="1" spc="30" dirty="0" err="1">
                <a:solidFill>
                  <a:srgbClr val="241608"/>
                </a:solidFill>
                <a:latin typeface="Courier New"/>
                <a:cs typeface="Courier New"/>
              </a:rPr>
              <a:t>ia</a:t>
            </a:r>
            <a:r>
              <a:rPr lang="en-ID" sz="1200" b="1" spc="295" dirty="0">
                <a:solidFill>
                  <a:srgbClr val="241608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rgbClr val="241608"/>
                </a:solidFill>
                <a:latin typeface="Courier New"/>
                <a:cs typeface="Courier New"/>
              </a:rPr>
              <a:t>tuju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048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ED2788-9A82-B043-A03B-608963E5F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61" y="960289"/>
            <a:ext cx="3379648" cy="210553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6035" y="124568"/>
            <a:ext cx="772336" cy="8255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9609" y="147170"/>
            <a:ext cx="825561" cy="772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919536"/>
            <a:ext cx="5305280" cy="18353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98450" y="202995"/>
            <a:ext cx="4782185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b="1" spc="20" dirty="0">
                <a:solidFill>
                  <a:schemeClr val="bg1"/>
                </a:solidFill>
                <a:latin typeface="Courier New"/>
                <a:cs typeface="Courier New"/>
              </a:rPr>
              <a:t>Ruri memulai </a:t>
            </a:r>
            <a:r>
              <a:rPr b="1" spc="25" dirty="0">
                <a:solidFill>
                  <a:schemeClr val="bg1"/>
                </a:solidFill>
                <a:latin typeface="Courier New"/>
                <a:cs typeface="Courier New"/>
              </a:rPr>
              <a:t>perjalanannya </a:t>
            </a:r>
            <a:r>
              <a:rPr b="1" spc="10" dirty="0">
                <a:solidFill>
                  <a:schemeClr val="bg1"/>
                </a:solidFill>
                <a:latin typeface="Courier New"/>
                <a:cs typeface="Courier New"/>
              </a:rPr>
              <a:t>ke </a:t>
            </a:r>
            <a:r>
              <a:rPr b="1" spc="20" dirty="0">
                <a:solidFill>
                  <a:schemeClr val="bg1"/>
                </a:solidFill>
                <a:latin typeface="Courier New"/>
                <a:cs typeface="Courier New"/>
              </a:rPr>
              <a:t>arah barat. Hingga</a:t>
            </a:r>
            <a:r>
              <a:rPr b="1" spc="40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b="1" spc="20" dirty="0">
                <a:solidFill>
                  <a:schemeClr val="bg1"/>
                </a:solidFill>
                <a:latin typeface="Courier New"/>
                <a:cs typeface="Courier New"/>
              </a:rPr>
              <a:t>akhirnya</a:t>
            </a:r>
            <a:endParaRPr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 marL="12700" marR="177165" algn="ctr"/>
            <a:r>
              <a:rPr b="1" spc="10" dirty="0">
                <a:solidFill>
                  <a:schemeClr val="bg1"/>
                </a:solidFill>
                <a:latin typeface="Courier New"/>
                <a:cs typeface="Courier New"/>
              </a:rPr>
              <a:t>ia </a:t>
            </a:r>
            <a:r>
              <a:rPr b="1" spc="25" dirty="0">
                <a:solidFill>
                  <a:schemeClr val="bg1"/>
                </a:solidFill>
                <a:latin typeface="Courier New"/>
                <a:cs typeface="Courier New"/>
              </a:rPr>
              <a:t>menemukan </a:t>
            </a:r>
            <a:r>
              <a:rPr b="1" spc="20" dirty="0">
                <a:solidFill>
                  <a:schemeClr val="bg1"/>
                </a:solidFill>
                <a:latin typeface="Courier New"/>
                <a:cs typeface="Courier New"/>
              </a:rPr>
              <a:t>sebuah danau </a:t>
            </a:r>
            <a:r>
              <a:rPr b="1" spc="15" dirty="0" err="1">
                <a:solidFill>
                  <a:schemeClr val="bg1"/>
                </a:solidFill>
                <a:latin typeface="Courier New"/>
                <a:cs typeface="Courier New"/>
              </a:rPr>
              <a:t>dan</a:t>
            </a:r>
            <a:r>
              <a:rPr b="1" spc="1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b="1" spc="25" dirty="0" err="1">
                <a:solidFill>
                  <a:schemeClr val="bg1"/>
                </a:solidFill>
                <a:latin typeface="Courier New"/>
                <a:cs typeface="Courier New"/>
              </a:rPr>
              <a:t>beristirahat</a:t>
            </a:r>
            <a:r>
              <a:rPr lang="en-US" b="1" spc="25" dirty="0">
                <a:solidFill>
                  <a:schemeClr val="bg1"/>
                </a:solidFill>
                <a:latin typeface="Courier New"/>
                <a:cs typeface="Courier New"/>
              </a:rPr>
              <a:t>.</a:t>
            </a:r>
            <a:endParaRPr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B395F-A3A5-6843-91AF-28689EF753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79" t="25839" r="15416" b="29866"/>
          <a:stretch/>
        </p:blipFill>
        <p:spPr>
          <a:xfrm rot="5400000" flipH="1">
            <a:off x="3173899" y="1841460"/>
            <a:ext cx="1758084" cy="11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91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ED2788-9A82-B043-A03B-608963E5F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61" y="960289"/>
            <a:ext cx="3379648" cy="210553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6035" y="124568"/>
            <a:ext cx="772336" cy="8255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9609" y="147170"/>
            <a:ext cx="825561" cy="772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919536"/>
            <a:ext cx="5305280" cy="18353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98450" y="202995"/>
            <a:ext cx="4782185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Saat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sedang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b="1" spc="25" dirty="0" err="1">
                <a:solidFill>
                  <a:schemeClr val="bg1"/>
                </a:solidFill>
                <a:latin typeface="Courier New"/>
                <a:cs typeface="Courier New"/>
              </a:rPr>
              <a:t>beristirahat</a:t>
            </a:r>
            <a:r>
              <a:rPr lang="en-ID" b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10" dirty="0">
                <a:solidFill>
                  <a:schemeClr val="bg1"/>
                </a:solidFill>
                <a:latin typeface="Courier New"/>
                <a:cs typeface="Courier New"/>
              </a:rPr>
              <a:t>di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tepi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danau,ia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5" dirty="0" err="1">
                <a:solidFill>
                  <a:schemeClr val="bg1"/>
                </a:solidFill>
                <a:latin typeface="Courier New"/>
                <a:cs typeface="Courier New"/>
              </a:rPr>
              <a:t>mendengar</a:t>
            </a:r>
            <a:r>
              <a:rPr lang="en-ID" b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teriakan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minta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tolong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.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Ruri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segera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mencari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asal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suara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teriakan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itu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.</a:t>
            </a:r>
            <a:endParaRPr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23E3D5-2E14-344C-A27F-3BFBF3C97C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77" b="70508" l="29346" r="85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9" t="25839" r="15416" b="29866"/>
          <a:stretch/>
        </p:blipFill>
        <p:spPr>
          <a:xfrm rot="5400000" flipH="1">
            <a:off x="3169342" y="1825115"/>
            <a:ext cx="1758084" cy="114087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DE752C0-20FF-544D-B318-FCE27EC4E73E}"/>
              </a:ext>
            </a:extLst>
          </p:cNvPr>
          <p:cNvGrpSpPr/>
          <p:nvPr/>
        </p:nvGrpSpPr>
        <p:grpSpPr>
          <a:xfrm>
            <a:off x="1079961" y="1590884"/>
            <a:ext cx="1349139" cy="728694"/>
            <a:chOff x="1079961" y="1590884"/>
            <a:chExt cx="1349139" cy="728694"/>
          </a:xfrm>
        </p:grpSpPr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70D70DDA-D6D4-8D42-98C0-B258A0DAAE94}"/>
                </a:ext>
              </a:extLst>
            </p:cNvPr>
            <p:cNvSpPr txBox="1"/>
            <p:nvPr/>
          </p:nvSpPr>
          <p:spPr>
            <a:xfrm rot="21337995">
              <a:off x="1293348" y="1775127"/>
              <a:ext cx="925716" cy="18081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algn="ctr">
                <a:spcBef>
                  <a:spcPts val="90"/>
                </a:spcBef>
              </a:pPr>
              <a:r>
                <a:rPr lang="en-ID" sz="1100" b="1" spc="20" dirty="0">
                  <a:latin typeface="Courier New"/>
                  <a:cs typeface="Courier New"/>
                </a:rPr>
                <a:t>TOLOONG!!</a:t>
              </a:r>
              <a:endParaRPr sz="1100" dirty="0">
                <a:latin typeface="Courier New"/>
                <a:cs typeface="Courier New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F9109D-8171-9540-9F7D-4AC2AB9A13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961" y="1590884"/>
              <a:ext cx="828097" cy="2252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4E8414F-7E0E-434F-A057-8966FD7117C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207" y="2094362"/>
              <a:ext cx="828097" cy="2252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6039C31-A969-704B-A9F3-A2F6291DBEEC}"/>
                </a:ext>
              </a:extLst>
            </p:cNvPr>
            <p:cNvSpPr txBox="1"/>
            <p:nvPr/>
          </p:nvSpPr>
          <p:spPr>
            <a:xfrm rot="21337995">
              <a:off x="1503384" y="1973422"/>
              <a:ext cx="925716" cy="18081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algn="ctr">
                <a:spcBef>
                  <a:spcPts val="90"/>
                </a:spcBef>
              </a:pPr>
              <a:r>
                <a:rPr lang="en-ID" sz="1100" b="1" spc="20" dirty="0">
                  <a:latin typeface="Courier New"/>
                  <a:cs typeface="Courier New"/>
                </a:rPr>
                <a:t>TOLOONG!!</a:t>
              </a:r>
              <a:endParaRPr sz="1100" dirty="0">
                <a:latin typeface="Courier New"/>
                <a:cs typeface="Courier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501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ED2788-9A82-B043-A03B-608963E5F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61" y="960289"/>
            <a:ext cx="3379648" cy="210553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6035" y="124568"/>
            <a:ext cx="772336" cy="8255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9609" y="147170"/>
            <a:ext cx="825561" cy="772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8450" y="202995"/>
            <a:ext cx="4782185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lang="en-ID" b="1" spc="15" dirty="0" err="1">
                <a:solidFill>
                  <a:schemeClr val="bg1"/>
                </a:solidFill>
                <a:latin typeface="Courier New"/>
                <a:cs typeface="Courier New"/>
              </a:rPr>
              <a:t>Tak</a:t>
            </a:r>
            <a:r>
              <a:rPr lang="en-ID" b="1" spc="15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jauh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dari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tempat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10" dirty="0" err="1">
                <a:solidFill>
                  <a:schemeClr val="bg1"/>
                </a:solidFill>
                <a:latin typeface="Courier New"/>
                <a:cs typeface="Courier New"/>
              </a:rPr>
              <a:t>ia</a:t>
            </a:r>
            <a:r>
              <a:rPr lang="en-ID" b="1" spc="1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5" dirty="0" err="1">
                <a:solidFill>
                  <a:schemeClr val="bg1"/>
                </a:solidFill>
                <a:latin typeface="Courier New"/>
                <a:cs typeface="Courier New"/>
              </a:rPr>
              <a:t>beristirahat</a:t>
            </a:r>
            <a:r>
              <a:rPr lang="en-ID" b="1" spc="2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10" dirty="0" err="1">
                <a:solidFill>
                  <a:schemeClr val="bg1"/>
                </a:solidFill>
                <a:latin typeface="Courier New"/>
                <a:cs typeface="Courier New"/>
              </a:rPr>
              <a:t>ia</a:t>
            </a:r>
            <a:r>
              <a:rPr lang="en-ID" b="1" spc="1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melihat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seorang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tua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yang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sedang</a:t>
            </a:r>
            <a:r>
              <a:rPr lang="en-ID" b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0" dirty="0" err="1">
                <a:solidFill>
                  <a:schemeClr val="bg1"/>
                </a:solidFill>
                <a:latin typeface="Courier New"/>
                <a:cs typeface="Courier New"/>
              </a:rPr>
              <a:t>merintih</a:t>
            </a:r>
            <a:r>
              <a:rPr lang="en-ID" b="1" spc="2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b="1" spc="25" dirty="0" err="1">
                <a:solidFill>
                  <a:schemeClr val="bg1"/>
                </a:solidFill>
                <a:latin typeface="Courier New"/>
                <a:cs typeface="Courier New"/>
              </a:rPr>
              <a:t>kesakitan</a:t>
            </a:r>
            <a:r>
              <a:rPr lang="en-ID" b="1" spc="25" dirty="0">
                <a:solidFill>
                  <a:schemeClr val="bg1"/>
                </a:solidFill>
                <a:latin typeface="Courier New"/>
                <a:cs typeface="Courier New"/>
              </a:rPr>
              <a:t>.</a:t>
            </a:r>
            <a:endParaRPr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F62D6-CC4D-7546-90F8-F1122843D2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69" b="73242" l="30225" r="84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9" t="27177" r="15269" b="25839"/>
          <a:stretch/>
        </p:blipFill>
        <p:spPr>
          <a:xfrm rot="4729126" flipH="1">
            <a:off x="2429550" y="1910330"/>
            <a:ext cx="1984606" cy="1157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7B9BA-AD45-1544-B08A-7E8913FEE2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08" b="70768" l="25684" r="93848">
                        <a14:foregroundMark x1="93848" y1="38802" x2="93848" y2="38802"/>
                        <a14:foregroundMark x1="32959" y1="30143" x2="43262" y2="29948"/>
                        <a14:foregroundMark x1="44434" y1="29753" x2="48975" y2="2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9" t="7718" r="39429" b="27852"/>
          <a:stretch/>
        </p:blipFill>
        <p:spPr>
          <a:xfrm rot="276610">
            <a:off x="1426678" y="1334102"/>
            <a:ext cx="1389744" cy="193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3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2" name="push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ED2788-9A82-B043-A03B-608963E5F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61" y="960289"/>
            <a:ext cx="3379648" cy="210553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6035" y="124568"/>
            <a:ext cx="772336" cy="8255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9609" y="147170"/>
            <a:ext cx="825561" cy="772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9915" y="161841"/>
            <a:ext cx="4823229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/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"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Apa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 yang </a:t>
            </a:r>
            <a:r>
              <a:rPr lang="en-ID" sz="1200" b="1" i="1" spc="40" dirty="0" err="1">
                <a:solidFill>
                  <a:schemeClr val="bg1"/>
                </a:solidFill>
                <a:latin typeface="Courier New"/>
                <a:cs typeface="Courier New"/>
              </a:rPr>
              <a:t>terjadi</a:t>
            </a:r>
            <a:r>
              <a:rPr lang="en-ID" sz="1200" b="1" i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40" dirty="0" err="1">
                <a:solidFill>
                  <a:schemeClr val="bg1"/>
                </a:solidFill>
                <a:latin typeface="Courier New"/>
                <a:cs typeface="Courier New"/>
              </a:rPr>
              <a:t>denganmu</a:t>
            </a:r>
            <a:r>
              <a:rPr lang="en-ID" sz="1200" b="1" i="1" spc="40" dirty="0">
                <a:solidFill>
                  <a:schemeClr val="bg1"/>
                </a:solidFill>
                <a:latin typeface="Courier New"/>
                <a:cs typeface="Courier New"/>
              </a:rPr>
              <a:t> Pak?" </a:t>
            </a:r>
            <a:r>
              <a:rPr lang="en-ID" sz="1200" b="1" spc="40" dirty="0" err="1">
                <a:solidFill>
                  <a:schemeClr val="bg1"/>
                </a:solidFill>
                <a:latin typeface="Courier New"/>
                <a:cs typeface="Courier New"/>
              </a:rPr>
              <a:t>tanya</a:t>
            </a:r>
            <a:r>
              <a:rPr lang="en-ID" sz="1200" b="1" spc="37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35" dirty="0" err="1">
                <a:solidFill>
                  <a:schemeClr val="bg1"/>
                </a:solidFill>
                <a:latin typeface="Courier New"/>
                <a:cs typeface="Courier New"/>
              </a:rPr>
              <a:t>Ruri</a:t>
            </a:r>
            <a:endParaRPr lang="en-ID" sz="12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 marR="5080" algn="ctr"/>
            <a:r>
              <a:rPr lang="en-ID" sz="1200" b="1" spc="35" dirty="0">
                <a:solidFill>
                  <a:schemeClr val="bg1"/>
                </a:solidFill>
                <a:latin typeface="Courier New"/>
                <a:cs typeface="Courier New"/>
              </a:rPr>
              <a:t>"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Aku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tak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40" dirty="0" err="1">
                <a:solidFill>
                  <a:schemeClr val="bg1"/>
                </a:solidFill>
                <a:latin typeface="Courier New"/>
                <a:cs typeface="Courier New"/>
              </a:rPr>
              <a:t>sengaja</a:t>
            </a:r>
            <a:r>
              <a:rPr lang="en-ID" sz="1200" b="1" i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40" dirty="0" err="1">
                <a:solidFill>
                  <a:schemeClr val="bg1"/>
                </a:solidFill>
                <a:latin typeface="Courier New"/>
                <a:cs typeface="Courier New"/>
              </a:rPr>
              <a:t>jatuh</a:t>
            </a:r>
            <a:r>
              <a:rPr lang="en-ID" sz="1200" b="1" i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40" dirty="0" err="1">
                <a:solidFill>
                  <a:schemeClr val="bg1"/>
                </a:solidFill>
                <a:latin typeface="Courier New"/>
                <a:cs typeface="Courier New"/>
              </a:rPr>
              <a:t>hingga</a:t>
            </a:r>
            <a:r>
              <a:rPr lang="en-ID" sz="1200" b="1" i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40" dirty="0" err="1">
                <a:solidFill>
                  <a:schemeClr val="bg1"/>
                </a:solidFill>
                <a:latin typeface="Courier New"/>
                <a:cs typeface="Courier New"/>
              </a:rPr>
              <a:t>membuat</a:t>
            </a:r>
            <a:r>
              <a:rPr lang="en-ID" sz="1200" b="1" i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40" dirty="0" err="1">
                <a:solidFill>
                  <a:schemeClr val="bg1"/>
                </a:solidFill>
                <a:latin typeface="Courier New"/>
                <a:cs typeface="Courier New"/>
              </a:rPr>
              <a:t>tanganku</a:t>
            </a:r>
            <a:r>
              <a:rPr lang="en-ID" sz="1200" b="1" i="1" spc="40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sz="1200" b="1" i="1" spc="45" dirty="0" err="1">
                <a:solidFill>
                  <a:schemeClr val="bg1"/>
                </a:solidFill>
                <a:latin typeface="Courier New"/>
                <a:cs typeface="Courier New"/>
              </a:rPr>
              <a:t>terkilir</a:t>
            </a:r>
            <a:r>
              <a:rPr lang="en-ID" sz="1200" b="1" spc="45" dirty="0">
                <a:solidFill>
                  <a:schemeClr val="bg1"/>
                </a:solidFill>
                <a:latin typeface="Courier New"/>
                <a:cs typeface="Courier New"/>
              </a:rPr>
              <a:t>", </a:t>
            </a:r>
            <a:r>
              <a:rPr lang="en-ID" sz="1200" b="1" spc="40" dirty="0" err="1">
                <a:solidFill>
                  <a:schemeClr val="bg1"/>
                </a:solidFill>
                <a:latin typeface="Courier New"/>
                <a:cs typeface="Courier New"/>
              </a:rPr>
              <a:t>jawab</a:t>
            </a:r>
            <a:r>
              <a:rPr lang="en-ID" sz="1200" b="1" spc="4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chemeClr val="bg1"/>
                </a:solidFill>
                <a:latin typeface="Courier New"/>
                <a:cs typeface="Courier New"/>
              </a:rPr>
              <a:t>Bapak</a:t>
            </a:r>
            <a:r>
              <a:rPr lang="en-ID" sz="1200" b="1" spc="17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40" dirty="0" err="1">
                <a:solidFill>
                  <a:schemeClr val="bg1"/>
                </a:solidFill>
                <a:latin typeface="Courier New"/>
                <a:cs typeface="Courier New"/>
              </a:rPr>
              <a:t>tersebut</a:t>
            </a:r>
            <a:r>
              <a:rPr lang="en-ID" sz="120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endParaRPr lang="en-ID" sz="1200" b="1" spc="3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 marR="5080" algn="ctr"/>
            <a:r>
              <a:rPr lang="en-ID" sz="1200" b="1" spc="30" dirty="0">
                <a:solidFill>
                  <a:schemeClr val="bg1"/>
                </a:solidFill>
                <a:latin typeface="Courier New"/>
                <a:cs typeface="Courier New"/>
              </a:rPr>
              <a:t>"</a:t>
            </a:r>
            <a:r>
              <a:rPr lang="en-ID" sz="1200" b="1" i="1" spc="30" dirty="0" err="1">
                <a:solidFill>
                  <a:schemeClr val="bg1"/>
                </a:solidFill>
                <a:latin typeface="Courier New"/>
                <a:cs typeface="Courier New"/>
              </a:rPr>
              <a:t>Aku</a:t>
            </a:r>
            <a:r>
              <a:rPr lang="en-ID" sz="1200" b="1" i="1" spc="3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ingin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mengantar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buah-buahan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0" dirty="0" err="1">
                <a:solidFill>
                  <a:schemeClr val="bg1"/>
                </a:solidFill>
                <a:latin typeface="Courier New"/>
                <a:cs typeface="Courier New"/>
              </a:rPr>
              <a:t>ini</a:t>
            </a:r>
            <a:r>
              <a:rPr lang="en-ID" sz="1200" b="1" i="1" spc="3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ke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seberang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sana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. </a:t>
            </a:r>
            <a:r>
              <a:rPr lang="en-ID" sz="1200" b="1" i="1" spc="30" dirty="0" err="1">
                <a:solidFill>
                  <a:schemeClr val="bg1"/>
                </a:solidFill>
                <a:latin typeface="Courier New"/>
                <a:cs typeface="Courier New"/>
              </a:rPr>
              <a:t>Tapi</a:t>
            </a:r>
            <a:r>
              <a:rPr lang="en-ID" sz="1200" b="1" i="1" spc="3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tanganku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0" dirty="0">
                <a:solidFill>
                  <a:schemeClr val="bg1"/>
                </a:solidFill>
                <a:latin typeface="Courier New"/>
                <a:cs typeface="Courier New"/>
              </a:rPr>
              <a:t>yang 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sakit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0" dirty="0" err="1">
                <a:solidFill>
                  <a:schemeClr val="bg1"/>
                </a:solidFill>
                <a:latin typeface="Courier New"/>
                <a:cs typeface="Courier New"/>
              </a:rPr>
              <a:t>ini</a:t>
            </a:r>
            <a:r>
              <a:rPr lang="en-ID" sz="1200" b="1" i="1" spc="3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membuat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20" dirty="0" err="1">
                <a:solidFill>
                  <a:schemeClr val="bg1"/>
                </a:solidFill>
                <a:latin typeface="Courier New"/>
                <a:cs typeface="Courier New"/>
              </a:rPr>
              <a:t>ku</a:t>
            </a:r>
            <a:r>
              <a:rPr lang="en-ID" sz="1200" b="1" i="1" spc="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tidak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0" dirty="0" err="1">
                <a:solidFill>
                  <a:schemeClr val="bg1"/>
                </a:solidFill>
                <a:latin typeface="Courier New"/>
                <a:cs typeface="Courier New"/>
              </a:rPr>
              <a:t>bisa</a:t>
            </a:r>
            <a:r>
              <a:rPr lang="en-ID" sz="1200" b="1" i="1" spc="3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mendayung</a:t>
            </a:r>
            <a:r>
              <a:rPr lang="en-ID" sz="1200" b="1" i="1" spc="35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i="1" spc="35" dirty="0" err="1">
                <a:solidFill>
                  <a:schemeClr val="bg1"/>
                </a:solidFill>
                <a:latin typeface="Courier New"/>
                <a:cs typeface="Courier New"/>
              </a:rPr>
              <a:t>perahuku</a:t>
            </a:r>
            <a:r>
              <a:rPr lang="en-ID" sz="1200" b="1" spc="35" dirty="0">
                <a:solidFill>
                  <a:schemeClr val="bg1"/>
                </a:solidFill>
                <a:latin typeface="Courier New"/>
                <a:cs typeface="Courier New"/>
              </a:rPr>
              <a:t>"</a:t>
            </a:r>
            <a:r>
              <a:rPr lang="en-ID" sz="1200" b="1" spc="220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ID" sz="1200" b="1" spc="35" dirty="0" err="1">
                <a:solidFill>
                  <a:schemeClr val="bg1"/>
                </a:solidFill>
                <a:latin typeface="Courier New"/>
                <a:cs typeface="Courier New"/>
              </a:rPr>
              <a:t>tambahnya</a:t>
            </a:r>
            <a:endParaRPr lang="en-ID" sz="12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F62D6-CC4D-7546-90F8-F1122843D2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69" b="73242" l="30225" r="84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9" t="27177" r="15269" b="25839"/>
          <a:stretch/>
        </p:blipFill>
        <p:spPr>
          <a:xfrm rot="4729126" flipH="1">
            <a:off x="3099099" y="1854153"/>
            <a:ext cx="1984606" cy="1157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7B9BA-AD45-1544-B08A-7E8913FEE2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08" b="70768" l="25684" r="93848">
                        <a14:foregroundMark x1="93848" y1="38802" x2="93848" y2="38802"/>
                        <a14:foregroundMark x1="32959" y1="30143" x2="43262" y2="29948"/>
                        <a14:foregroundMark x1="44434" y1="29753" x2="48975" y2="2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9" t="7718" r="39429" b="27852"/>
          <a:stretch/>
        </p:blipFill>
        <p:spPr>
          <a:xfrm rot="276610">
            <a:off x="680525" y="1366294"/>
            <a:ext cx="1389744" cy="1933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F3A34-472D-6D4B-9CB6-E68038CEEA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00" y="2281408"/>
            <a:ext cx="802121" cy="9078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3572C4-75D7-8E49-A27F-689A68E42D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54" y="2301370"/>
            <a:ext cx="802121" cy="90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70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5" name="push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</TotalTime>
  <Words>465</Words>
  <Application>Microsoft Office PowerPoint</Application>
  <PresentationFormat>Custom</PresentationFormat>
  <Paragraphs>36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Brush Script MT</vt:lpstr>
      <vt:lpstr>Calibri</vt:lpstr>
      <vt:lpstr>Courier New</vt:lpstr>
      <vt:lpstr>Times New Roman</vt:lpstr>
      <vt:lpstr>Office Theme</vt:lpstr>
      <vt:lpstr>Pesan Rahasia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"Bacalah surat ini ketika kamu berada di tempat dimana kamu bisa terlihat baik dan bisa terlihat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PESAN RAHASIA</dc:title>
  <dc:creator>Tiara Aulia Pradina</dc:creator>
  <cp:keywords>DAEGzKaIbnI,BAC0aO3dJ58</cp:keywords>
  <cp:lastModifiedBy>Windows 10</cp:lastModifiedBy>
  <cp:revision>15</cp:revision>
  <dcterms:created xsi:type="dcterms:W3CDTF">2020-09-04T06:18:59Z</dcterms:created>
  <dcterms:modified xsi:type="dcterms:W3CDTF">2020-09-05T00:15:53Z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2020-09-04T00:00:00Z</vt:filetime>
  </property>
  <property fmtid="{D5CDD505-2E9C-101B-9397-08002B2CF9AE}" pid="3" name="Creator">
    <vt:lpwstr>Canva</vt:lpwstr>
  </property>
  <property fmtid="{D5CDD505-2E9C-101B-9397-08002B2CF9AE}" pid="4" name="LastSaved">
    <vt:filetime>2020-09-04T00:00:00Z</vt:filetime>
  </property>
</Properties>
</file>