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57" r:id="rId4"/>
    <p:sldId id="258" r:id="rId5"/>
    <p:sldId id="261" r:id="rId6"/>
    <p:sldId id="259" r:id="rId7"/>
    <p:sldId id="260" r:id="rId8"/>
    <p:sldId id="283" r:id="rId9"/>
    <p:sldId id="279" r:id="rId10"/>
    <p:sldId id="280" r:id="rId11"/>
    <p:sldId id="267" r:id="rId12"/>
    <p:sldId id="268" r:id="rId13"/>
    <p:sldId id="263" r:id="rId14"/>
    <p:sldId id="262" r:id="rId15"/>
    <p:sldId id="278" r:id="rId16"/>
    <p:sldId id="282" r:id="rId17"/>
    <p:sldId id="265" r:id="rId18"/>
    <p:sldId id="266" r:id="rId19"/>
    <p:sldId id="272" r:id="rId20"/>
    <p:sldId id="274" r:id="rId21"/>
    <p:sldId id="273" r:id="rId22"/>
    <p:sldId id="275" r:id="rId23"/>
    <p:sldId id="284" r:id="rId24"/>
    <p:sldId id="285" r:id="rId25"/>
    <p:sldId id="289" r:id="rId26"/>
    <p:sldId id="286" r:id="rId27"/>
    <p:sldId id="287" r:id="rId28"/>
    <p:sldId id="290" r:id="rId29"/>
    <p:sldId id="291" r:id="rId30"/>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8FC1FF-1C45-6759-7776-C61904570B52}" v="465" dt="2020-09-05T11:26:29.812"/>
    <p1510:client id="{5EEC18C6-715C-3519-34A5-9AD5E153F359}" v="2088" dt="2020-09-05T14:46:24.481"/>
    <p1510:client id="{CF7EF926-496F-4171-7F13-493FB8FA14C0}" v="31" dt="2020-09-05T10:36:34.1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69" autoAdjust="0"/>
    <p:restoredTop sz="94660"/>
  </p:normalViewPr>
  <p:slideViewPr>
    <p:cSldViewPr snapToGrid="0">
      <p:cViewPr varScale="1">
        <p:scale>
          <a:sx n="48" d="100"/>
          <a:sy n="48" d="100"/>
        </p:scale>
        <p:origin x="-108" y="-162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1FCF98-312A-4822-A80F-C75B89EE4B52}" type="doc">
      <dgm:prSet loTypeId="urn:microsoft.com/office/officeart/2005/8/layout/vList5" loCatId="list" qsTypeId="urn:microsoft.com/office/officeart/2005/8/quickstyle/simple4" qsCatId="simple" csTypeId="urn:microsoft.com/office/officeart/2005/8/colors/colorful5" csCatId="colorful"/>
      <dgm:spPr/>
      <dgm:t>
        <a:bodyPr/>
        <a:lstStyle/>
        <a:p>
          <a:endParaRPr lang="en-US"/>
        </a:p>
      </dgm:t>
    </dgm:pt>
    <dgm:pt modelId="{395E9271-1D11-4E2B-B90B-F7CADAF6EC06}">
      <dgm:prSet/>
      <dgm:spPr/>
      <dgm:t>
        <a:bodyPr/>
        <a:lstStyle/>
        <a:p>
          <a:r>
            <a:rPr lang="id-ID" b="1" dirty="0"/>
            <a:t>SCORE</a:t>
          </a:r>
          <a:r>
            <a:rPr lang="id-ID" dirty="0"/>
            <a:t> </a:t>
          </a:r>
          <a:endParaRPr lang="en-US" dirty="0"/>
        </a:p>
      </dgm:t>
    </dgm:pt>
    <dgm:pt modelId="{D4EEF5AC-0690-446A-ADE5-382DA54387C2}" type="parTrans" cxnId="{2BB0338E-E553-400A-8CC3-98BF0DC82F35}">
      <dgm:prSet/>
      <dgm:spPr/>
      <dgm:t>
        <a:bodyPr/>
        <a:lstStyle/>
        <a:p>
          <a:endParaRPr lang="en-US"/>
        </a:p>
      </dgm:t>
    </dgm:pt>
    <dgm:pt modelId="{636AB48A-5691-4D39-8156-60A8C46A3E13}" type="sibTrans" cxnId="{2BB0338E-E553-400A-8CC3-98BF0DC82F35}">
      <dgm:prSet/>
      <dgm:spPr/>
      <dgm:t>
        <a:bodyPr/>
        <a:lstStyle/>
        <a:p>
          <a:endParaRPr lang="en-US"/>
        </a:p>
      </dgm:t>
    </dgm:pt>
    <dgm:pt modelId="{844340A5-FA90-472F-8083-A933DAE1B8AB}">
      <dgm:prSet/>
      <dgm:spPr/>
      <dgm:t>
        <a:bodyPr/>
        <a:lstStyle/>
        <a:p>
          <a:r>
            <a:rPr lang="id-ID" i="1"/>
            <a:t>Smart</a:t>
          </a:r>
          <a:r>
            <a:rPr lang="id-ID"/>
            <a:t> </a:t>
          </a:r>
          <a:endParaRPr lang="en-US"/>
        </a:p>
      </dgm:t>
    </dgm:pt>
    <dgm:pt modelId="{F684737F-35E7-4AC4-88A1-37EC067B845D}" type="parTrans" cxnId="{88E5EFF6-57EE-415F-B324-793C37AD44A0}">
      <dgm:prSet/>
      <dgm:spPr/>
      <dgm:t>
        <a:bodyPr/>
        <a:lstStyle/>
        <a:p>
          <a:endParaRPr lang="en-US"/>
        </a:p>
      </dgm:t>
    </dgm:pt>
    <dgm:pt modelId="{CBF90E45-FEC7-4129-BE9F-A090BBDA142C}" type="sibTrans" cxnId="{88E5EFF6-57EE-415F-B324-793C37AD44A0}">
      <dgm:prSet/>
      <dgm:spPr/>
      <dgm:t>
        <a:bodyPr/>
        <a:lstStyle/>
        <a:p>
          <a:endParaRPr lang="en-US"/>
        </a:p>
      </dgm:t>
    </dgm:pt>
    <dgm:pt modelId="{D33B45EF-55A1-4FB3-AC70-70A9444FE8C2}">
      <dgm:prSet/>
      <dgm:spPr/>
      <dgm:t>
        <a:bodyPr/>
        <a:lstStyle/>
        <a:p>
          <a:r>
            <a:rPr lang="id-ID" i="1"/>
            <a:t>Compassionate</a:t>
          </a:r>
          <a:r>
            <a:rPr lang="id-ID"/>
            <a:t> </a:t>
          </a:r>
          <a:endParaRPr lang="en-US"/>
        </a:p>
      </dgm:t>
    </dgm:pt>
    <dgm:pt modelId="{46BF5CB3-26DB-4458-9FC0-184D19386CB8}" type="parTrans" cxnId="{870198D7-2541-48BE-8024-7562DD19A089}">
      <dgm:prSet/>
      <dgm:spPr/>
      <dgm:t>
        <a:bodyPr/>
        <a:lstStyle/>
        <a:p>
          <a:endParaRPr lang="en-US"/>
        </a:p>
      </dgm:t>
    </dgm:pt>
    <dgm:pt modelId="{20E3B587-2409-41FF-B103-022B4386E700}" type="sibTrans" cxnId="{870198D7-2541-48BE-8024-7562DD19A089}">
      <dgm:prSet/>
      <dgm:spPr/>
      <dgm:t>
        <a:bodyPr/>
        <a:lstStyle/>
        <a:p>
          <a:endParaRPr lang="en-US"/>
        </a:p>
      </dgm:t>
    </dgm:pt>
    <dgm:pt modelId="{4039FDFD-248A-4F08-94B6-7C955AD60E59}">
      <dgm:prSet/>
      <dgm:spPr/>
      <dgm:t>
        <a:bodyPr/>
        <a:lstStyle/>
        <a:p>
          <a:r>
            <a:rPr lang="id-ID" i="1" dirty="0" err="1"/>
            <a:t>Reliable</a:t>
          </a:r>
          <a:r>
            <a:rPr lang="id-ID" dirty="0"/>
            <a:t> </a:t>
          </a:r>
          <a:endParaRPr lang="en-US" dirty="0"/>
        </a:p>
      </dgm:t>
    </dgm:pt>
    <dgm:pt modelId="{92961BC5-9135-4055-A09D-41BBFDB55C20}" type="parTrans" cxnId="{16CBC24A-9AF5-4571-8A67-526EAEBF6689}">
      <dgm:prSet/>
      <dgm:spPr/>
      <dgm:t>
        <a:bodyPr/>
        <a:lstStyle/>
        <a:p>
          <a:endParaRPr lang="en-US"/>
        </a:p>
      </dgm:t>
    </dgm:pt>
    <dgm:pt modelId="{AD17DE55-853D-487E-AB45-DD2242E5BE18}" type="sibTrans" cxnId="{16CBC24A-9AF5-4571-8A67-526EAEBF6689}">
      <dgm:prSet/>
      <dgm:spPr/>
      <dgm:t>
        <a:bodyPr/>
        <a:lstStyle/>
        <a:p>
          <a:endParaRPr lang="en-US"/>
        </a:p>
      </dgm:t>
    </dgm:pt>
    <dgm:pt modelId="{DE4FB686-3167-4423-975E-5468DF9FCD2E}" type="pres">
      <dgm:prSet presAssocID="{C81FCF98-312A-4822-A80F-C75B89EE4B52}" presName="Name0" presStyleCnt="0">
        <dgm:presLayoutVars>
          <dgm:dir/>
          <dgm:animLvl val="lvl"/>
          <dgm:resizeHandles val="exact"/>
        </dgm:presLayoutVars>
      </dgm:prSet>
      <dgm:spPr/>
      <dgm:t>
        <a:bodyPr/>
        <a:lstStyle/>
        <a:p>
          <a:endParaRPr lang="en-US"/>
        </a:p>
      </dgm:t>
    </dgm:pt>
    <dgm:pt modelId="{FE070AA4-0245-4B7C-863F-72F375426543}" type="pres">
      <dgm:prSet presAssocID="{395E9271-1D11-4E2B-B90B-F7CADAF6EC06}" presName="linNode" presStyleCnt="0"/>
      <dgm:spPr/>
    </dgm:pt>
    <dgm:pt modelId="{6658D599-E2AB-4A03-800E-5A8A3F784B02}" type="pres">
      <dgm:prSet presAssocID="{395E9271-1D11-4E2B-B90B-F7CADAF6EC06}" presName="parentText" presStyleLbl="node1" presStyleIdx="0" presStyleCnt="4">
        <dgm:presLayoutVars>
          <dgm:chMax val="1"/>
          <dgm:bulletEnabled val="1"/>
        </dgm:presLayoutVars>
      </dgm:prSet>
      <dgm:spPr/>
      <dgm:t>
        <a:bodyPr/>
        <a:lstStyle/>
        <a:p>
          <a:endParaRPr lang="en-US"/>
        </a:p>
      </dgm:t>
    </dgm:pt>
    <dgm:pt modelId="{8EF28853-40E6-4699-A63A-F88115A1017C}" type="pres">
      <dgm:prSet presAssocID="{636AB48A-5691-4D39-8156-60A8C46A3E13}" presName="sp" presStyleCnt="0"/>
      <dgm:spPr/>
    </dgm:pt>
    <dgm:pt modelId="{C7D446F1-7C10-401C-901B-06B0A47905A5}" type="pres">
      <dgm:prSet presAssocID="{844340A5-FA90-472F-8083-A933DAE1B8AB}" presName="linNode" presStyleCnt="0"/>
      <dgm:spPr/>
    </dgm:pt>
    <dgm:pt modelId="{DC9F44DF-C570-4B57-BB3E-85C138881053}" type="pres">
      <dgm:prSet presAssocID="{844340A5-FA90-472F-8083-A933DAE1B8AB}" presName="parentText" presStyleLbl="node1" presStyleIdx="1" presStyleCnt="4">
        <dgm:presLayoutVars>
          <dgm:chMax val="1"/>
          <dgm:bulletEnabled val="1"/>
        </dgm:presLayoutVars>
      </dgm:prSet>
      <dgm:spPr/>
      <dgm:t>
        <a:bodyPr/>
        <a:lstStyle/>
        <a:p>
          <a:endParaRPr lang="en-US"/>
        </a:p>
      </dgm:t>
    </dgm:pt>
    <dgm:pt modelId="{9F74DB49-6F8E-4D9C-9191-F3D5C6446F22}" type="pres">
      <dgm:prSet presAssocID="{CBF90E45-FEC7-4129-BE9F-A090BBDA142C}" presName="sp" presStyleCnt="0"/>
      <dgm:spPr/>
    </dgm:pt>
    <dgm:pt modelId="{5DDE40CE-B052-47CB-AC9F-82D82A91262D}" type="pres">
      <dgm:prSet presAssocID="{D33B45EF-55A1-4FB3-AC70-70A9444FE8C2}" presName="linNode" presStyleCnt="0"/>
      <dgm:spPr/>
    </dgm:pt>
    <dgm:pt modelId="{84A83DED-ABDA-4C8A-BB58-2A3B6A8123A6}" type="pres">
      <dgm:prSet presAssocID="{D33B45EF-55A1-4FB3-AC70-70A9444FE8C2}" presName="parentText" presStyleLbl="node1" presStyleIdx="2" presStyleCnt="4">
        <dgm:presLayoutVars>
          <dgm:chMax val="1"/>
          <dgm:bulletEnabled val="1"/>
        </dgm:presLayoutVars>
      </dgm:prSet>
      <dgm:spPr/>
      <dgm:t>
        <a:bodyPr/>
        <a:lstStyle/>
        <a:p>
          <a:endParaRPr lang="en-US"/>
        </a:p>
      </dgm:t>
    </dgm:pt>
    <dgm:pt modelId="{21A2DCE8-EE81-458B-84F9-35377A6FBCA4}" type="pres">
      <dgm:prSet presAssocID="{20E3B587-2409-41FF-B103-022B4386E700}" presName="sp" presStyleCnt="0"/>
      <dgm:spPr/>
    </dgm:pt>
    <dgm:pt modelId="{91B41B54-06C4-4128-A4CC-A52D487F14CE}" type="pres">
      <dgm:prSet presAssocID="{4039FDFD-248A-4F08-94B6-7C955AD60E59}" presName="linNode" presStyleCnt="0"/>
      <dgm:spPr/>
    </dgm:pt>
    <dgm:pt modelId="{89ED8F31-D764-45FD-B228-FD0987452776}" type="pres">
      <dgm:prSet presAssocID="{4039FDFD-248A-4F08-94B6-7C955AD60E59}" presName="parentText" presStyleLbl="node1" presStyleIdx="3" presStyleCnt="4">
        <dgm:presLayoutVars>
          <dgm:chMax val="1"/>
          <dgm:bulletEnabled val="1"/>
        </dgm:presLayoutVars>
      </dgm:prSet>
      <dgm:spPr/>
      <dgm:t>
        <a:bodyPr/>
        <a:lstStyle/>
        <a:p>
          <a:endParaRPr lang="en-US"/>
        </a:p>
      </dgm:t>
    </dgm:pt>
  </dgm:ptLst>
  <dgm:cxnLst>
    <dgm:cxn modelId="{870198D7-2541-48BE-8024-7562DD19A089}" srcId="{C81FCF98-312A-4822-A80F-C75B89EE4B52}" destId="{D33B45EF-55A1-4FB3-AC70-70A9444FE8C2}" srcOrd="2" destOrd="0" parTransId="{46BF5CB3-26DB-4458-9FC0-184D19386CB8}" sibTransId="{20E3B587-2409-41FF-B103-022B4386E700}"/>
    <dgm:cxn modelId="{D35AC705-B167-4E93-95AD-16C0247D8323}" type="presOf" srcId="{844340A5-FA90-472F-8083-A933DAE1B8AB}" destId="{DC9F44DF-C570-4B57-BB3E-85C138881053}" srcOrd="0" destOrd="0" presId="urn:microsoft.com/office/officeart/2005/8/layout/vList5"/>
    <dgm:cxn modelId="{88E5EFF6-57EE-415F-B324-793C37AD44A0}" srcId="{C81FCF98-312A-4822-A80F-C75B89EE4B52}" destId="{844340A5-FA90-472F-8083-A933DAE1B8AB}" srcOrd="1" destOrd="0" parTransId="{F684737F-35E7-4AC4-88A1-37EC067B845D}" sibTransId="{CBF90E45-FEC7-4129-BE9F-A090BBDA142C}"/>
    <dgm:cxn modelId="{2BB0338E-E553-400A-8CC3-98BF0DC82F35}" srcId="{C81FCF98-312A-4822-A80F-C75B89EE4B52}" destId="{395E9271-1D11-4E2B-B90B-F7CADAF6EC06}" srcOrd="0" destOrd="0" parTransId="{D4EEF5AC-0690-446A-ADE5-382DA54387C2}" sibTransId="{636AB48A-5691-4D39-8156-60A8C46A3E13}"/>
    <dgm:cxn modelId="{40B02790-D175-4B44-A076-47EAD6392C29}" type="presOf" srcId="{4039FDFD-248A-4F08-94B6-7C955AD60E59}" destId="{89ED8F31-D764-45FD-B228-FD0987452776}" srcOrd="0" destOrd="0" presId="urn:microsoft.com/office/officeart/2005/8/layout/vList5"/>
    <dgm:cxn modelId="{8695F261-65D0-46DD-9C00-BC638D280ECF}" type="presOf" srcId="{C81FCF98-312A-4822-A80F-C75B89EE4B52}" destId="{DE4FB686-3167-4423-975E-5468DF9FCD2E}" srcOrd="0" destOrd="0" presId="urn:microsoft.com/office/officeart/2005/8/layout/vList5"/>
    <dgm:cxn modelId="{16CBC24A-9AF5-4571-8A67-526EAEBF6689}" srcId="{C81FCF98-312A-4822-A80F-C75B89EE4B52}" destId="{4039FDFD-248A-4F08-94B6-7C955AD60E59}" srcOrd="3" destOrd="0" parTransId="{92961BC5-9135-4055-A09D-41BBFDB55C20}" sibTransId="{AD17DE55-853D-487E-AB45-DD2242E5BE18}"/>
    <dgm:cxn modelId="{AC5C5B01-C318-428C-8E92-1E6C3BAE20A1}" type="presOf" srcId="{395E9271-1D11-4E2B-B90B-F7CADAF6EC06}" destId="{6658D599-E2AB-4A03-800E-5A8A3F784B02}" srcOrd="0" destOrd="0" presId="urn:microsoft.com/office/officeart/2005/8/layout/vList5"/>
    <dgm:cxn modelId="{71A8FF1D-95A6-4C4C-83DE-E726BF5E3FF3}" type="presOf" srcId="{D33B45EF-55A1-4FB3-AC70-70A9444FE8C2}" destId="{84A83DED-ABDA-4C8A-BB58-2A3B6A8123A6}" srcOrd="0" destOrd="0" presId="urn:microsoft.com/office/officeart/2005/8/layout/vList5"/>
    <dgm:cxn modelId="{2919F8BD-91E7-4F58-B611-F088669536A7}" type="presParOf" srcId="{DE4FB686-3167-4423-975E-5468DF9FCD2E}" destId="{FE070AA4-0245-4B7C-863F-72F375426543}" srcOrd="0" destOrd="0" presId="urn:microsoft.com/office/officeart/2005/8/layout/vList5"/>
    <dgm:cxn modelId="{6320C307-29E4-4BC2-B93D-E1D8C5696782}" type="presParOf" srcId="{FE070AA4-0245-4B7C-863F-72F375426543}" destId="{6658D599-E2AB-4A03-800E-5A8A3F784B02}" srcOrd="0" destOrd="0" presId="urn:microsoft.com/office/officeart/2005/8/layout/vList5"/>
    <dgm:cxn modelId="{9E31B8D6-A00E-4ED8-B978-C0636F4B39E3}" type="presParOf" srcId="{DE4FB686-3167-4423-975E-5468DF9FCD2E}" destId="{8EF28853-40E6-4699-A63A-F88115A1017C}" srcOrd="1" destOrd="0" presId="urn:microsoft.com/office/officeart/2005/8/layout/vList5"/>
    <dgm:cxn modelId="{CDF311BE-6699-476A-B2CA-122CBD8F62CC}" type="presParOf" srcId="{DE4FB686-3167-4423-975E-5468DF9FCD2E}" destId="{C7D446F1-7C10-401C-901B-06B0A47905A5}" srcOrd="2" destOrd="0" presId="urn:microsoft.com/office/officeart/2005/8/layout/vList5"/>
    <dgm:cxn modelId="{829A3BF5-E3DC-4024-82E6-7F8BCA631875}" type="presParOf" srcId="{C7D446F1-7C10-401C-901B-06B0A47905A5}" destId="{DC9F44DF-C570-4B57-BB3E-85C138881053}" srcOrd="0" destOrd="0" presId="urn:microsoft.com/office/officeart/2005/8/layout/vList5"/>
    <dgm:cxn modelId="{4E56EFAF-7C3D-4584-BD5A-0325E2E7D7AF}" type="presParOf" srcId="{DE4FB686-3167-4423-975E-5468DF9FCD2E}" destId="{9F74DB49-6F8E-4D9C-9191-F3D5C6446F22}" srcOrd="3" destOrd="0" presId="urn:microsoft.com/office/officeart/2005/8/layout/vList5"/>
    <dgm:cxn modelId="{87F4CDB4-F918-4EB4-AC63-6EFC570C1670}" type="presParOf" srcId="{DE4FB686-3167-4423-975E-5468DF9FCD2E}" destId="{5DDE40CE-B052-47CB-AC9F-82D82A91262D}" srcOrd="4" destOrd="0" presId="urn:microsoft.com/office/officeart/2005/8/layout/vList5"/>
    <dgm:cxn modelId="{57CB70CF-2C97-4ACF-BB21-16755131148A}" type="presParOf" srcId="{5DDE40CE-B052-47CB-AC9F-82D82A91262D}" destId="{84A83DED-ABDA-4C8A-BB58-2A3B6A8123A6}" srcOrd="0" destOrd="0" presId="urn:microsoft.com/office/officeart/2005/8/layout/vList5"/>
    <dgm:cxn modelId="{0D8926A6-39DF-4232-A674-C95216D7726D}" type="presParOf" srcId="{DE4FB686-3167-4423-975E-5468DF9FCD2E}" destId="{21A2DCE8-EE81-458B-84F9-35377A6FBCA4}" srcOrd="5" destOrd="0" presId="urn:microsoft.com/office/officeart/2005/8/layout/vList5"/>
    <dgm:cxn modelId="{A5AB7D6A-22DC-4FB3-BCA4-088EEC819367}" type="presParOf" srcId="{DE4FB686-3167-4423-975E-5468DF9FCD2E}" destId="{91B41B54-06C4-4128-A4CC-A52D487F14CE}" srcOrd="6" destOrd="0" presId="urn:microsoft.com/office/officeart/2005/8/layout/vList5"/>
    <dgm:cxn modelId="{9977A093-56E4-42EB-9226-2DAE037D0040}" type="presParOf" srcId="{91B41B54-06C4-4128-A4CC-A52D487F14CE}" destId="{89ED8F31-D764-45FD-B228-FD0987452776}"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383A96-B601-4107-9B10-CBCFC313784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82FE711-882E-4C2E-96DD-405BCE3B8D27}">
      <dgm:prSet/>
      <dgm:spPr/>
      <dgm:t>
        <a:bodyPr/>
        <a:lstStyle/>
        <a:p>
          <a:r>
            <a:rPr lang="id-ID"/>
            <a:t>Senyum</a:t>
          </a:r>
          <a:endParaRPr lang="en-US"/>
        </a:p>
      </dgm:t>
    </dgm:pt>
    <dgm:pt modelId="{DF2AAE08-23AF-4AD9-A35D-DAF2077F2D66}" type="parTrans" cxnId="{23FEB0FE-5607-4811-9FF9-81EE8EEBB6DF}">
      <dgm:prSet/>
      <dgm:spPr/>
      <dgm:t>
        <a:bodyPr/>
        <a:lstStyle/>
        <a:p>
          <a:endParaRPr lang="en-US"/>
        </a:p>
      </dgm:t>
    </dgm:pt>
    <dgm:pt modelId="{CF39FDA4-938E-41DF-A6C6-268B2F13A7CC}" type="sibTrans" cxnId="{23FEB0FE-5607-4811-9FF9-81EE8EEBB6DF}">
      <dgm:prSet/>
      <dgm:spPr/>
      <dgm:t>
        <a:bodyPr/>
        <a:lstStyle/>
        <a:p>
          <a:endParaRPr lang="en-US"/>
        </a:p>
      </dgm:t>
    </dgm:pt>
    <dgm:pt modelId="{02E4CD87-7118-48B4-97AE-F7ABB0F72AAC}">
      <dgm:prSet/>
      <dgm:spPr/>
      <dgm:t>
        <a:bodyPr/>
        <a:lstStyle/>
        <a:p>
          <a:r>
            <a:rPr lang="id-ID"/>
            <a:t>Sapa</a:t>
          </a:r>
          <a:endParaRPr lang="en-US"/>
        </a:p>
      </dgm:t>
    </dgm:pt>
    <dgm:pt modelId="{C1046120-6513-44F0-874B-00255EBF0B30}" type="parTrans" cxnId="{DCE228A9-12C8-4E88-90FA-B7F067E8C6EB}">
      <dgm:prSet/>
      <dgm:spPr/>
      <dgm:t>
        <a:bodyPr/>
        <a:lstStyle/>
        <a:p>
          <a:endParaRPr lang="en-US"/>
        </a:p>
      </dgm:t>
    </dgm:pt>
    <dgm:pt modelId="{7FF62C02-326F-456F-92E7-FB82A7BD774B}" type="sibTrans" cxnId="{DCE228A9-12C8-4E88-90FA-B7F067E8C6EB}">
      <dgm:prSet/>
      <dgm:spPr/>
      <dgm:t>
        <a:bodyPr/>
        <a:lstStyle/>
        <a:p>
          <a:endParaRPr lang="en-US"/>
        </a:p>
      </dgm:t>
    </dgm:pt>
    <dgm:pt modelId="{5451667A-5F0B-48A6-9DAC-4C74449718F7}">
      <dgm:prSet/>
      <dgm:spPr/>
      <dgm:t>
        <a:bodyPr/>
        <a:lstStyle/>
        <a:p>
          <a:r>
            <a:rPr lang="id-ID"/>
            <a:t>Salam</a:t>
          </a:r>
          <a:endParaRPr lang="en-US"/>
        </a:p>
      </dgm:t>
    </dgm:pt>
    <dgm:pt modelId="{AD70879C-20B7-4D69-9A8D-596CB432DBE3}" type="parTrans" cxnId="{044479BE-4105-4AE3-A78D-097F913E99FA}">
      <dgm:prSet/>
      <dgm:spPr/>
      <dgm:t>
        <a:bodyPr/>
        <a:lstStyle/>
        <a:p>
          <a:endParaRPr lang="en-US"/>
        </a:p>
      </dgm:t>
    </dgm:pt>
    <dgm:pt modelId="{D626D586-3E2C-4EFB-8522-BD3DEF9DDC3B}" type="sibTrans" cxnId="{044479BE-4105-4AE3-A78D-097F913E99FA}">
      <dgm:prSet/>
      <dgm:spPr/>
      <dgm:t>
        <a:bodyPr/>
        <a:lstStyle/>
        <a:p>
          <a:endParaRPr lang="en-US"/>
        </a:p>
      </dgm:t>
    </dgm:pt>
    <dgm:pt modelId="{3861A1C9-5D4E-4E7E-8CD3-97FA5F298624}">
      <dgm:prSet/>
      <dgm:spPr/>
      <dgm:t>
        <a:bodyPr/>
        <a:lstStyle/>
        <a:p>
          <a:r>
            <a:rPr lang="id-ID"/>
            <a:t>Sopan </a:t>
          </a:r>
          <a:endParaRPr lang="en-US"/>
        </a:p>
      </dgm:t>
    </dgm:pt>
    <dgm:pt modelId="{F82A44DD-B508-40F3-A068-EDEE84834AAD}" type="parTrans" cxnId="{2958CC1A-9F13-415E-B99B-5A3F9BF07D2B}">
      <dgm:prSet/>
      <dgm:spPr/>
      <dgm:t>
        <a:bodyPr/>
        <a:lstStyle/>
        <a:p>
          <a:endParaRPr lang="en-US"/>
        </a:p>
      </dgm:t>
    </dgm:pt>
    <dgm:pt modelId="{67A8E5B0-7361-4EE2-B51F-E873ACE42508}" type="sibTrans" cxnId="{2958CC1A-9F13-415E-B99B-5A3F9BF07D2B}">
      <dgm:prSet/>
      <dgm:spPr/>
      <dgm:t>
        <a:bodyPr/>
        <a:lstStyle/>
        <a:p>
          <a:endParaRPr lang="en-US"/>
        </a:p>
      </dgm:t>
    </dgm:pt>
    <dgm:pt modelId="{3E1095A5-50E0-4054-8072-3A36438E12A9}">
      <dgm:prSet/>
      <dgm:spPr/>
      <dgm:t>
        <a:bodyPr/>
        <a:lstStyle/>
        <a:p>
          <a:r>
            <a:rPr lang="id-ID"/>
            <a:t>Santun</a:t>
          </a:r>
          <a:endParaRPr lang="en-US"/>
        </a:p>
      </dgm:t>
    </dgm:pt>
    <dgm:pt modelId="{6E8A5EE2-2189-4AFF-BBAE-5C39954C0122}" type="parTrans" cxnId="{ED17DD1A-5EC5-49AD-95FB-FAAFE565055C}">
      <dgm:prSet/>
      <dgm:spPr/>
      <dgm:t>
        <a:bodyPr/>
        <a:lstStyle/>
        <a:p>
          <a:endParaRPr lang="en-US"/>
        </a:p>
      </dgm:t>
    </dgm:pt>
    <dgm:pt modelId="{6DAF0531-60DC-4F90-AE56-A2348B9273D8}" type="sibTrans" cxnId="{ED17DD1A-5EC5-49AD-95FB-FAAFE565055C}">
      <dgm:prSet/>
      <dgm:spPr/>
      <dgm:t>
        <a:bodyPr/>
        <a:lstStyle/>
        <a:p>
          <a:endParaRPr lang="en-US"/>
        </a:p>
      </dgm:t>
    </dgm:pt>
    <dgm:pt modelId="{E323AABC-6E3D-4449-BD72-2FC557611E19}" type="pres">
      <dgm:prSet presAssocID="{88383A96-B601-4107-9B10-CBCFC3137844}" presName="linear" presStyleCnt="0">
        <dgm:presLayoutVars>
          <dgm:animLvl val="lvl"/>
          <dgm:resizeHandles val="exact"/>
        </dgm:presLayoutVars>
      </dgm:prSet>
      <dgm:spPr/>
      <dgm:t>
        <a:bodyPr/>
        <a:lstStyle/>
        <a:p>
          <a:endParaRPr lang="en-US"/>
        </a:p>
      </dgm:t>
    </dgm:pt>
    <dgm:pt modelId="{FC74C84F-EB7A-48F4-B5F4-86F439B8DA91}" type="pres">
      <dgm:prSet presAssocID="{082FE711-882E-4C2E-96DD-405BCE3B8D27}" presName="parentText" presStyleLbl="node1" presStyleIdx="0" presStyleCnt="5">
        <dgm:presLayoutVars>
          <dgm:chMax val="0"/>
          <dgm:bulletEnabled val="1"/>
        </dgm:presLayoutVars>
      </dgm:prSet>
      <dgm:spPr/>
      <dgm:t>
        <a:bodyPr/>
        <a:lstStyle/>
        <a:p>
          <a:endParaRPr lang="en-US"/>
        </a:p>
      </dgm:t>
    </dgm:pt>
    <dgm:pt modelId="{EF733624-8BE3-476A-9533-FC23182AAA53}" type="pres">
      <dgm:prSet presAssocID="{CF39FDA4-938E-41DF-A6C6-268B2F13A7CC}" presName="spacer" presStyleCnt="0"/>
      <dgm:spPr/>
    </dgm:pt>
    <dgm:pt modelId="{D1DA91D8-A930-4179-BBC2-D2D0DC7A29E1}" type="pres">
      <dgm:prSet presAssocID="{02E4CD87-7118-48B4-97AE-F7ABB0F72AAC}" presName="parentText" presStyleLbl="node1" presStyleIdx="1" presStyleCnt="5">
        <dgm:presLayoutVars>
          <dgm:chMax val="0"/>
          <dgm:bulletEnabled val="1"/>
        </dgm:presLayoutVars>
      </dgm:prSet>
      <dgm:spPr/>
      <dgm:t>
        <a:bodyPr/>
        <a:lstStyle/>
        <a:p>
          <a:endParaRPr lang="en-US"/>
        </a:p>
      </dgm:t>
    </dgm:pt>
    <dgm:pt modelId="{63E4ECCB-F1CE-4C11-98FC-4D90540A1817}" type="pres">
      <dgm:prSet presAssocID="{7FF62C02-326F-456F-92E7-FB82A7BD774B}" presName="spacer" presStyleCnt="0"/>
      <dgm:spPr/>
    </dgm:pt>
    <dgm:pt modelId="{948AD80B-1277-442C-9228-E7883352E47C}" type="pres">
      <dgm:prSet presAssocID="{5451667A-5F0B-48A6-9DAC-4C74449718F7}" presName="parentText" presStyleLbl="node1" presStyleIdx="2" presStyleCnt="5">
        <dgm:presLayoutVars>
          <dgm:chMax val="0"/>
          <dgm:bulletEnabled val="1"/>
        </dgm:presLayoutVars>
      </dgm:prSet>
      <dgm:spPr/>
      <dgm:t>
        <a:bodyPr/>
        <a:lstStyle/>
        <a:p>
          <a:endParaRPr lang="en-US"/>
        </a:p>
      </dgm:t>
    </dgm:pt>
    <dgm:pt modelId="{F6418E6C-E9EC-4986-90C5-B139D73E14F4}" type="pres">
      <dgm:prSet presAssocID="{D626D586-3E2C-4EFB-8522-BD3DEF9DDC3B}" presName="spacer" presStyleCnt="0"/>
      <dgm:spPr/>
    </dgm:pt>
    <dgm:pt modelId="{09B8A988-1716-48F0-B932-1C5EFE023CDC}" type="pres">
      <dgm:prSet presAssocID="{3861A1C9-5D4E-4E7E-8CD3-97FA5F298624}" presName="parentText" presStyleLbl="node1" presStyleIdx="3" presStyleCnt="5">
        <dgm:presLayoutVars>
          <dgm:chMax val="0"/>
          <dgm:bulletEnabled val="1"/>
        </dgm:presLayoutVars>
      </dgm:prSet>
      <dgm:spPr/>
      <dgm:t>
        <a:bodyPr/>
        <a:lstStyle/>
        <a:p>
          <a:endParaRPr lang="en-US"/>
        </a:p>
      </dgm:t>
    </dgm:pt>
    <dgm:pt modelId="{2B217E5B-23FE-4102-93A6-D04E833C1119}" type="pres">
      <dgm:prSet presAssocID="{67A8E5B0-7361-4EE2-B51F-E873ACE42508}" presName="spacer" presStyleCnt="0"/>
      <dgm:spPr/>
    </dgm:pt>
    <dgm:pt modelId="{BAE85975-BA44-48F2-AB72-12FA37423E2C}" type="pres">
      <dgm:prSet presAssocID="{3E1095A5-50E0-4054-8072-3A36438E12A9}" presName="parentText" presStyleLbl="node1" presStyleIdx="4" presStyleCnt="5">
        <dgm:presLayoutVars>
          <dgm:chMax val="0"/>
          <dgm:bulletEnabled val="1"/>
        </dgm:presLayoutVars>
      </dgm:prSet>
      <dgm:spPr/>
      <dgm:t>
        <a:bodyPr/>
        <a:lstStyle/>
        <a:p>
          <a:endParaRPr lang="en-US"/>
        </a:p>
      </dgm:t>
    </dgm:pt>
  </dgm:ptLst>
  <dgm:cxnLst>
    <dgm:cxn modelId="{67E8E92D-7D53-42BB-AD77-34287253A3A8}" type="presOf" srcId="{88383A96-B601-4107-9B10-CBCFC3137844}" destId="{E323AABC-6E3D-4449-BD72-2FC557611E19}" srcOrd="0" destOrd="0" presId="urn:microsoft.com/office/officeart/2005/8/layout/vList2"/>
    <dgm:cxn modelId="{1C37A6A3-1DD9-4059-9B89-91ED6C2D8C0A}" type="presOf" srcId="{3861A1C9-5D4E-4E7E-8CD3-97FA5F298624}" destId="{09B8A988-1716-48F0-B932-1C5EFE023CDC}" srcOrd="0" destOrd="0" presId="urn:microsoft.com/office/officeart/2005/8/layout/vList2"/>
    <dgm:cxn modelId="{ED17DD1A-5EC5-49AD-95FB-FAAFE565055C}" srcId="{88383A96-B601-4107-9B10-CBCFC3137844}" destId="{3E1095A5-50E0-4054-8072-3A36438E12A9}" srcOrd="4" destOrd="0" parTransId="{6E8A5EE2-2189-4AFF-BBAE-5C39954C0122}" sibTransId="{6DAF0531-60DC-4F90-AE56-A2348B9273D8}"/>
    <dgm:cxn modelId="{DCE228A9-12C8-4E88-90FA-B7F067E8C6EB}" srcId="{88383A96-B601-4107-9B10-CBCFC3137844}" destId="{02E4CD87-7118-48B4-97AE-F7ABB0F72AAC}" srcOrd="1" destOrd="0" parTransId="{C1046120-6513-44F0-874B-00255EBF0B30}" sibTransId="{7FF62C02-326F-456F-92E7-FB82A7BD774B}"/>
    <dgm:cxn modelId="{357454DF-7A16-4443-9A72-EACA9D46B291}" type="presOf" srcId="{5451667A-5F0B-48A6-9DAC-4C74449718F7}" destId="{948AD80B-1277-442C-9228-E7883352E47C}" srcOrd="0" destOrd="0" presId="urn:microsoft.com/office/officeart/2005/8/layout/vList2"/>
    <dgm:cxn modelId="{2958CC1A-9F13-415E-B99B-5A3F9BF07D2B}" srcId="{88383A96-B601-4107-9B10-CBCFC3137844}" destId="{3861A1C9-5D4E-4E7E-8CD3-97FA5F298624}" srcOrd="3" destOrd="0" parTransId="{F82A44DD-B508-40F3-A068-EDEE84834AAD}" sibTransId="{67A8E5B0-7361-4EE2-B51F-E873ACE42508}"/>
    <dgm:cxn modelId="{044479BE-4105-4AE3-A78D-097F913E99FA}" srcId="{88383A96-B601-4107-9B10-CBCFC3137844}" destId="{5451667A-5F0B-48A6-9DAC-4C74449718F7}" srcOrd="2" destOrd="0" parTransId="{AD70879C-20B7-4D69-9A8D-596CB432DBE3}" sibTransId="{D626D586-3E2C-4EFB-8522-BD3DEF9DDC3B}"/>
    <dgm:cxn modelId="{23FEB0FE-5607-4811-9FF9-81EE8EEBB6DF}" srcId="{88383A96-B601-4107-9B10-CBCFC3137844}" destId="{082FE711-882E-4C2E-96DD-405BCE3B8D27}" srcOrd="0" destOrd="0" parTransId="{DF2AAE08-23AF-4AD9-A35D-DAF2077F2D66}" sibTransId="{CF39FDA4-938E-41DF-A6C6-268B2F13A7CC}"/>
    <dgm:cxn modelId="{3EA53C08-52ED-48E3-94E4-2AA315497401}" type="presOf" srcId="{02E4CD87-7118-48B4-97AE-F7ABB0F72AAC}" destId="{D1DA91D8-A930-4179-BBC2-D2D0DC7A29E1}" srcOrd="0" destOrd="0" presId="urn:microsoft.com/office/officeart/2005/8/layout/vList2"/>
    <dgm:cxn modelId="{18373013-A1C4-4AFA-BF46-B624BEB23618}" type="presOf" srcId="{082FE711-882E-4C2E-96DD-405BCE3B8D27}" destId="{FC74C84F-EB7A-48F4-B5F4-86F439B8DA91}" srcOrd="0" destOrd="0" presId="urn:microsoft.com/office/officeart/2005/8/layout/vList2"/>
    <dgm:cxn modelId="{46C1B930-D099-4324-BB1E-03224BD6F224}" type="presOf" srcId="{3E1095A5-50E0-4054-8072-3A36438E12A9}" destId="{BAE85975-BA44-48F2-AB72-12FA37423E2C}" srcOrd="0" destOrd="0" presId="urn:microsoft.com/office/officeart/2005/8/layout/vList2"/>
    <dgm:cxn modelId="{EB5B42D1-039A-4B20-91FD-1341DCE55FB2}" type="presParOf" srcId="{E323AABC-6E3D-4449-BD72-2FC557611E19}" destId="{FC74C84F-EB7A-48F4-B5F4-86F439B8DA91}" srcOrd="0" destOrd="0" presId="urn:microsoft.com/office/officeart/2005/8/layout/vList2"/>
    <dgm:cxn modelId="{349D6883-9CB6-43AA-A257-4900D8953B3A}" type="presParOf" srcId="{E323AABC-6E3D-4449-BD72-2FC557611E19}" destId="{EF733624-8BE3-476A-9533-FC23182AAA53}" srcOrd="1" destOrd="0" presId="urn:microsoft.com/office/officeart/2005/8/layout/vList2"/>
    <dgm:cxn modelId="{50C24228-3C8F-4EB8-9FBB-3A0184A093DB}" type="presParOf" srcId="{E323AABC-6E3D-4449-BD72-2FC557611E19}" destId="{D1DA91D8-A930-4179-BBC2-D2D0DC7A29E1}" srcOrd="2" destOrd="0" presId="urn:microsoft.com/office/officeart/2005/8/layout/vList2"/>
    <dgm:cxn modelId="{6E8FB51F-4AD9-4845-9DE0-17BD352021A5}" type="presParOf" srcId="{E323AABC-6E3D-4449-BD72-2FC557611E19}" destId="{63E4ECCB-F1CE-4C11-98FC-4D90540A1817}" srcOrd="3" destOrd="0" presId="urn:microsoft.com/office/officeart/2005/8/layout/vList2"/>
    <dgm:cxn modelId="{048D4DBB-5516-411D-A985-45B0DBD6A83A}" type="presParOf" srcId="{E323AABC-6E3D-4449-BD72-2FC557611E19}" destId="{948AD80B-1277-442C-9228-E7883352E47C}" srcOrd="4" destOrd="0" presId="urn:microsoft.com/office/officeart/2005/8/layout/vList2"/>
    <dgm:cxn modelId="{65AE02A4-20A7-42F6-9B29-C30B67E6F0B1}" type="presParOf" srcId="{E323AABC-6E3D-4449-BD72-2FC557611E19}" destId="{F6418E6C-E9EC-4986-90C5-B139D73E14F4}" srcOrd="5" destOrd="0" presId="urn:microsoft.com/office/officeart/2005/8/layout/vList2"/>
    <dgm:cxn modelId="{94020451-E526-42ED-A1E5-D1B3F0E237BF}" type="presParOf" srcId="{E323AABC-6E3D-4449-BD72-2FC557611E19}" destId="{09B8A988-1716-48F0-B932-1C5EFE023CDC}" srcOrd="6" destOrd="0" presId="urn:microsoft.com/office/officeart/2005/8/layout/vList2"/>
    <dgm:cxn modelId="{CD496CE2-F998-4E8F-89F8-6599F413691A}" type="presParOf" srcId="{E323AABC-6E3D-4449-BD72-2FC557611E19}" destId="{2B217E5B-23FE-4102-93A6-D04E833C1119}" srcOrd="7" destOrd="0" presId="urn:microsoft.com/office/officeart/2005/8/layout/vList2"/>
    <dgm:cxn modelId="{A67C6A75-866F-4B25-8875-2905B5844284}" type="presParOf" srcId="{E323AABC-6E3D-4449-BD72-2FC557611E19}" destId="{BAE85975-BA44-48F2-AB72-12FA37423E2C}"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39C3A5-EBAB-465F-94F5-2318AB091E7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6474DD7-04F2-495D-AECF-8684D7657DB7}">
      <dgm:prSet/>
      <dgm:spPr/>
      <dgm:t>
        <a:bodyPr/>
        <a:lstStyle/>
        <a:p>
          <a:r>
            <a:rPr lang="id-ID"/>
            <a:t>•Kode etik dosen </a:t>
          </a:r>
          <a:endParaRPr lang="en-US"/>
        </a:p>
      </dgm:t>
    </dgm:pt>
    <dgm:pt modelId="{BA1ADB0F-EEE1-4CFB-BFB7-69EEB531C35C}" type="parTrans" cxnId="{D28A29FB-F11F-4BDB-89A8-EB50C8467770}">
      <dgm:prSet/>
      <dgm:spPr/>
      <dgm:t>
        <a:bodyPr/>
        <a:lstStyle/>
        <a:p>
          <a:endParaRPr lang="en-US"/>
        </a:p>
      </dgm:t>
    </dgm:pt>
    <dgm:pt modelId="{A65986CE-B9E8-4950-8492-74DF82F77FDD}" type="sibTrans" cxnId="{D28A29FB-F11F-4BDB-89A8-EB50C8467770}">
      <dgm:prSet/>
      <dgm:spPr/>
      <dgm:t>
        <a:bodyPr/>
        <a:lstStyle/>
        <a:p>
          <a:endParaRPr lang="en-US"/>
        </a:p>
      </dgm:t>
    </dgm:pt>
    <dgm:pt modelId="{44FC5F57-2C53-4AB1-94E5-662279C6DA82}">
      <dgm:prSet/>
      <dgm:spPr/>
      <dgm:t>
        <a:bodyPr/>
        <a:lstStyle/>
        <a:p>
          <a:r>
            <a:rPr lang="id-ID"/>
            <a:t>•Kode etik mahasiswa </a:t>
          </a:r>
          <a:endParaRPr lang="en-US"/>
        </a:p>
      </dgm:t>
    </dgm:pt>
    <dgm:pt modelId="{DBD8DC93-5FDB-434A-9882-23EF8029335F}" type="parTrans" cxnId="{55F9AA02-079F-40FD-803A-E52C4E9D871A}">
      <dgm:prSet/>
      <dgm:spPr/>
      <dgm:t>
        <a:bodyPr/>
        <a:lstStyle/>
        <a:p>
          <a:endParaRPr lang="en-US"/>
        </a:p>
      </dgm:t>
    </dgm:pt>
    <dgm:pt modelId="{38C8241B-5C6A-4415-8384-B348DAE3802E}" type="sibTrans" cxnId="{55F9AA02-079F-40FD-803A-E52C4E9D871A}">
      <dgm:prSet/>
      <dgm:spPr/>
      <dgm:t>
        <a:bodyPr/>
        <a:lstStyle/>
        <a:p>
          <a:endParaRPr lang="en-US"/>
        </a:p>
      </dgm:t>
    </dgm:pt>
    <dgm:pt modelId="{CD6E39F3-3077-4691-A815-3EDDA3316B45}">
      <dgm:prSet/>
      <dgm:spPr/>
      <dgm:t>
        <a:bodyPr/>
        <a:lstStyle/>
        <a:p>
          <a:r>
            <a:rPr lang="id-ID"/>
            <a:t>•Kode etik tenaga kependidikan </a:t>
          </a:r>
          <a:endParaRPr lang="en-US"/>
        </a:p>
      </dgm:t>
    </dgm:pt>
    <dgm:pt modelId="{DF207641-4AA4-4AFE-96FF-57D8E48EFF7B}" type="parTrans" cxnId="{23B4B4A1-19D3-470C-A18C-939D250E1778}">
      <dgm:prSet/>
      <dgm:spPr/>
      <dgm:t>
        <a:bodyPr/>
        <a:lstStyle/>
        <a:p>
          <a:endParaRPr lang="en-US"/>
        </a:p>
      </dgm:t>
    </dgm:pt>
    <dgm:pt modelId="{98C0DD96-B206-4E19-BBED-4F579582019C}" type="sibTrans" cxnId="{23B4B4A1-19D3-470C-A18C-939D250E1778}">
      <dgm:prSet/>
      <dgm:spPr/>
      <dgm:t>
        <a:bodyPr/>
        <a:lstStyle/>
        <a:p>
          <a:endParaRPr lang="en-US"/>
        </a:p>
      </dgm:t>
    </dgm:pt>
    <dgm:pt modelId="{322AD752-DB71-45F6-AC13-A6F3E261C241}" type="pres">
      <dgm:prSet presAssocID="{C239C3A5-EBAB-465F-94F5-2318AB091E75}" presName="linear" presStyleCnt="0">
        <dgm:presLayoutVars>
          <dgm:animLvl val="lvl"/>
          <dgm:resizeHandles val="exact"/>
        </dgm:presLayoutVars>
      </dgm:prSet>
      <dgm:spPr/>
      <dgm:t>
        <a:bodyPr/>
        <a:lstStyle/>
        <a:p>
          <a:endParaRPr lang="en-US"/>
        </a:p>
      </dgm:t>
    </dgm:pt>
    <dgm:pt modelId="{7B95517B-EADE-4D83-BEDC-B09CDC5A21E3}" type="pres">
      <dgm:prSet presAssocID="{16474DD7-04F2-495D-AECF-8684D7657DB7}" presName="parentText" presStyleLbl="node1" presStyleIdx="0" presStyleCnt="3">
        <dgm:presLayoutVars>
          <dgm:chMax val="0"/>
          <dgm:bulletEnabled val="1"/>
        </dgm:presLayoutVars>
      </dgm:prSet>
      <dgm:spPr/>
      <dgm:t>
        <a:bodyPr/>
        <a:lstStyle/>
        <a:p>
          <a:endParaRPr lang="en-US"/>
        </a:p>
      </dgm:t>
    </dgm:pt>
    <dgm:pt modelId="{8E4B6AA6-2656-466C-A961-7EB56935FFBE}" type="pres">
      <dgm:prSet presAssocID="{A65986CE-B9E8-4950-8492-74DF82F77FDD}" presName="spacer" presStyleCnt="0"/>
      <dgm:spPr/>
    </dgm:pt>
    <dgm:pt modelId="{D4AD8BDC-4E26-45EC-9084-122B4BD9D8F4}" type="pres">
      <dgm:prSet presAssocID="{44FC5F57-2C53-4AB1-94E5-662279C6DA82}" presName="parentText" presStyleLbl="node1" presStyleIdx="1" presStyleCnt="3">
        <dgm:presLayoutVars>
          <dgm:chMax val="0"/>
          <dgm:bulletEnabled val="1"/>
        </dgm:presLayoutVars>
      </dgm:prSet>
      <dgm:spPr/>
      <dgm:t>
        <a:bodyPr/>
        <a:lstStyle/>
        <a:p>
          <a:endParaRPr lang="en-US"/>
        </a:p>
      </dgm:t>
    </dgm:pt>
    <dgm:pt modelId="{ABC789CE-36E1-4A44-914C-0AF0C44689E3}" type="pres">
      <dgm:prSet presAssocID="{38C8241B-5C6A-4415-8384-B348DAE3802E}" presName="spacer" presStyleCnt="0"/>
      <dgm:spPr/>
    </dgm:pt>
    <dgm:pt modelId="{BDEBEB38-B6B9-47B9-AA9B-9154FB67CB71}" type="pres">
      <dgm:prSet presAssocID="{CD6E39F3-3077-4691-A815-3EDDA3316B45}" presName="parentText" presStyleLbl="node1" presStyleIdx="2" presStyleCnt="3">
        <dgm:presLayoutVars>
          <dgm:chMax val="0"/>
          <dgm:bulletEnabled val="1"/>
        </dgm:presLayoutVars>
      </dgm:prSet>
      <dgm:spPr/>
      <dgm:t>
        <a:bodyPr/>
        <a:lstStyle/>
        <a:p>
          <a:endParaRPr lang="en-US"/>
        </a:p>
      </dgm:t>
    </dgm:pt>
  </dgm:ptLst>
  <dgm:cxnLst>
    <dgm:cxn modelId="{23B4B4A1-19D3-470C-A18C-939D250E1778}" srcId="{C239C3A5-EBAB-465F-94F5-2318AB091E75}" destId="{CD6E39F3-3077-4691-A815-3EDDA3316B45}" srcOrd="2" destOrd="0" parTransId="{DF207641-4AA4-4AFE-96FF-57D8E48EFF7B}" sibTransId="{98C0DD96-B206-4E19-BBED-4F579582019C}"/>
    <dgm:cxn modelId="{6C020EDD-93F1-4782-BAF9-EA37D4B7A121}" type="presOf" srcId="{44FC5F57-2C53-4AB1-94E5-662279C6DA82}" destId="{D4AD8BDC-4E26-45EC-9084-122B4BD9D8F4}" srcOrd="0" destOrd="0" presId="urn:microsoft.com/office/officeart/2005/8/layout/vList2"/>
    <dgm:cxn modelId="{2B62D3F6-AC08-4E7C-A96A-F7E9B9F88E5D}" type="presOf" srcId="{CD6E39F3-3077-4691-A815-3EDDA3316B45}" destId="{BDEBEB38-B6B9-47B9-AA9B-9154FB67CB71}" srcOrd="0" destOrd="0" presId="urn:microsoft.com/office/officeart/2005/8/layout/vList2"/>
    <dgm:cxn modelId="{D9A83067-91E6-49E4-AD08-0CF3F6D85532}" type="presOf" srcId="{C239C3A5-EBAB-465F-94F5-2318AB091E75}" destId="{322AD752-DB71-45F6-AC13-A6F3E261C241}" srcOrd="0" destOrd="0" presId="urn:microsoft.com/office/officeart/2005/8/layout/vList2"/>
    <dgm:cxn modelId="{55F9AA02-079F-40FD-803A-E52C4E9D871A}" srcId="{C239C3A5-EBAB-465F-94F5-2318AB091E75}" destId="{44FC5F57-2C53-4AB1-94E5-662279C6DA82}" srcOrd="1" destOrd="0" parTransId="{DBD8DC93-5FDB-434A-9882-23EF8029335F}" sibTransId="{38C8241B-5C6A-4415-8384-B348DAE3802E}"/>
    <dgm:cxn modelId="{5C6B7733-0C9C-4958-99C3-449F0C3A87EB}" type="presOf" srcId="{16474DD7-04F2-495D-AECF-8684D7657DB7}" destId="{7B95517B-EADE-4D83-BEDC-B09CDC5A21E3}" srcOrd="0" destOrd="0" presId="urn:microsoft.com/office/officeart/2005/8/layout/vList2"/>
    <dgm:cxn modelId="{D28A29FB-F11F-4BDB-89A8-EB50C8467770}" srcId="{C239C3A5-EBAB-465F-94F5-2318AB091E75}" destId="{16474DD7-04F2-495D-AECF-8684D7657DB7}" srcOrd="0" destOrd="0" parTransId="{BA1ADB0F-EEE1-4CFB-BFB7-69EEB531C35C}" sibTransId="{A65986CE-B9E8-4950-8492-74DF82F77FDD}"/>
    <dgm:cxn modelId="{14BEA4BA-6D41-49B7-AAE3-942A2BCF2515}" type="presParOf" srcId="{322AD752-DB71-45F6-AC13-A6F3E261C241}" destId="{7B95517B-EADE-4D83-BEDC-B09CDC5A21E3}" srcOrd="0" destOrd="0" presId="urn:microsoft.com/office/officeart/2005/8/layout/vList2"/>
    <dgm:cxn modelId="{7AD3DAD9-384E-442E-B107-FD26DB1BBAB6}" type="presParOf" srcId="{322AD752-DB71-45F6-AC13-A6F3E261C241}" destId="{8E4B6AA6-2656-466C-A961-7EB56935FFBE}" srcOrd="1" destOrd="0" presId="urn:microsoft.com/office/officeart/2005/8/layout/vList2"/>
    <dgm:cxn modelId="{EC2A4D1F-04FE-4D1E-8B13-DAC9E3A84FE7}" type="presParOf" srcId="{322AD752-DB71-45F6-AC13-A6F3E261C241}" destId="{D4AD8BDC-4E26-45EC-9084-122B4BD9D8F4}" srcOrd="2" destOrd="0" presId="urn:microsoft.com/office/officeart/2005/8/layout/vList2"/>
    <dgm:cxn modelId="{BF9511D4-F22B-4264-890F-AF8B25E18356}" type="presParOf" srcId="{322AD752-DB71-45F6-AC13-A6F3E261C241}" destId="{ABC789CE-36E1-4A44-914C-0AF0C44689E3}" srcOrd="3" destOrd="0" presId="urn:microsoft.com/office/officeart/2005/8/layout/vList2"/>
    <dgm:cxn modelId="{69F8196A-AF31-43BC-B156-945F53191755}" type="presParOf" srcId="{322AD752-DB71-45F6-AC13-A6F3E261C241}" destId="{BDEBEB38-B6B9-47B9-AA9B-9154FB67CB71}"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8D599-E2AB-4A03-800E-5A8A3F784B02}">
      <dsp:nvSpPr>
        <dsp:cNvPr id="0" name=""/>
        <dsp:cNvSpPr/>
      </dsp:nvSpPr>
      <dsp:spPr>
        <a:xfrm>
          <a:off x="2208655" y="2199"/>
          <a:ext cx="2484736" cy="1057731"/>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id-ID" sz="2500" b="1" kern="1200" dirty="0"/>
            <a:t>SCORE</a:t>
          </a:r>
          <a:r>
            <a:rPr lang="id-ID" sz="2500" kern="1200" dirty="0"/>
            <a:t> </a:t>
          </a:r>
          <a:endParaRPr lang="en-US" sz="2500" kern="1200" dirty="0"/>
        </a:p>
      </dsp:txBody>
      <dsp:txXfrm>
        <a:off x="2260289" y="53833"/>
        <a:ext cx="2381468" cy="954463"/>
      </dsp:txXfrm>
    </dsp:sp>
    <dsp:sp modelId="{DC9F44DF-C570-4B57-BB3E-85C138881053}">
      <dsp:nvSpPr>
        <dsp:cNvPr id="0" name=""/>
        <dsp:cNvSpPr/>
      </dsp:nvSpPr>
      <dsp:spPr>
        <a:xfrm>
          <a:off x="2208655" y="1112816"/>
          <a:ext cx="2484736" cy="1057731"/>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id-ID" sz="2500" i="1" kern="1200"/>
            <a:t>Smart</a:t>
          </a:r>
          <a:r>
            <a:rPr lang="id-ID" sz="2500" kern="1200"/>
            <a:t> </a:t>
          </a:r>
          <a:endParaRPr lang="en-US" sz="2500" kern="1200"/>
        </a:p>
      </dsp:txBody>
      <dsp:txXfrm>
        <a:off x="2260289" y="1164450"/>
        <a:ext cx="2381468" cy="954463"/>
      </dsp:txXfrm>
    </dsp:sp>
    <dsp:sp modelId="{84A83DED-ABDA-4C8A-BB58-2A3B6A8123A6}">
      <dsp:nvSpPr>
        <dsp:cNvPr id="0" name=""/>
        <dsp:cNvSpPr/>
      </dsp:nvSpPr>
      <dsp:spPr>
        <a:xfrm>
          <a:off x="2208655" y="2223434"/>
          <a:ext cx="2484736" cy="1057731"/>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id-ID" sz="2500" i="1" kern="1200"/>
            <a:t>Compassionate</a:t>
          </a:r>
          <a:r>
            <a:rPr lang="id-ID" sz="2500" kern="1200"/>
            <a:t> </a:t>
          </a:r>
          <a:endParaRPr lang="en-US" sz="2500" kern="1200"/>
        </a:p>
      </dsp:txBody>
      <dsp:txXfrm>
        <a:off x="2260289" y="2275068"/>
        <a:ext cx="2381468" cy="954463"/>
      </dsp:txXfrm>
    </dsp:sp>
    <dsp:sp modelId="{89ED8F31-D764-45FD-B228-FD0987452776}">
      <dsp:nvSpPr>
        <dsp:cNvPr id="0" name=""/>
        <dsp:cNvSpPr/>
      </dsp:nvSpPr>
      <dsp:spPr>
        <a:xfrm>
          <a:off x="2208655" y="3334051"/>
          <a:ext cx="2484736" cy="1057731"/>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id-ID" sz="2500" i="1" kern="1200" dirty="0" err="1"/>
            <a:t>Reliable</a:t>
          </a:r>
          <a:r>
            <a:rPr lang="id-ID" sz="2500" kern="1200" dirty="0"/>
            <a:t> </a:t>
          </a:r>
          <a:endParaRPr lang="en-US" sz="2500" kern="1200" dirty="0"/>
        </a:p>
      </dsp:txBody>
      <dsp:txXfrm>
        <a:off x="2260289" y="3385685"/>
        <a:ext cx="2381468" cy="9544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4C84F-EB7A-48F4-B5F4-86F439B8DA91}">
      <dsp:nvSpPr>
        <dsp:cNvPr id="0" name=""/>
        <dsp:cNvSpPr/>
      </dsp:nvSpPr>
      <dsp:spPr>
        <a:xfrm>
          <a:off x="0" y="57721"/>
          <a:ext cx="5257800" cy="9833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id-ID" sz="4100" kern="1200"/>
            <a:t>Senyum</a:t>
          </a:r>
          <a:endParaRPr lang="en-US" sz="4100" kern="1200"/>
        </a:p>
      </dsp:txBody>
      <dsp:txXfrm>
        <a:off x="48005" y="105726"/>
        <a:ext cx="5161790" cy="887374"/>
      </dsp:txXfrm>
    </dsp:sp>
    <dsp:sp modelId="{D1DA91D8-A930-4179-BBC2-D2D0DC7A29E1}">
      <dsp:nvSpPr>
        <dsp:cNvPr id="0" name=""/>
        <dsp:cNvSpPr/>
      </dsp:nvSpPr>
      <dsp:spPr>
        <a:xfrm>
          <a:off x="0" y="1159186"/>
          <a:ext cx="5257800" cy="983384"/>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id-ID" sz="4100" kern="1200"/>
            <a:t>Sapa</a:t>
          </a:r>
          <a:endParaRPr lang="en-US" sz="4100" kern="1200"/>
        </a:p>
      </dsp:txBody>
      <dsp:txXfrm>
        <a:off x="48005" y="1207191"/>
        <a:ext cx="5161790" cy="887374"/>
      </dsp:txXfrm>
    </dsp:sp>
    <dsp:sp modelId="{948AD80B-1277-442C-9228-E7883352E47C}">
      <dsp:nvSpPr>
        <dsp:cNvPr id="0" name=""/>
        <dsp:cNvSpPr/>
      </dsp:nvSpPr>
      <dsp:spPr>
        <a:xfrm>
          <a:off x="0" y="2260651"/>
          <a:ext cx="5257800" cy="983384"/>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id-ID" sz="4100" kern="1200"/>
            <a:t>Salam</a:t>
          </a:r>
          <a:endParaRPr lang="en-US" sz="4100" kern="1200"/>
        </a:p>
      </dsp:txBody>
      <dsp:txXfrm>
        <a:off x="48005" y="2308656"/>
        <a:ext cx="5161790" cy="887374"/>
      </dsp:txXfrm>
    </dsp:sp>
    <dsp:sp modelId="{09B8A988-1716-48F0-B932-1C5EFE023CDC}">
      <dsp:nvSpPr>
        <dsp:cNvPr id="0" name=""/>
        <dsp:cNvSpPr/>
      </dsp:nvSpPr>
      <dsp:spPr>
        <a:xfrm>
          <a:off x="0" y="3362116"/>
          <a:ext cx="5257800" cy="983384"/>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id-ID" sz="4100" kern="1200"/>
            <a:t>Sopan </a:t>
          </a:r>
          <a:endParaRPr lang="en-US" sz="4100" kern="1200"/>
        </a:p>
      </dsp:txBody>
      <dsp:txXfrm>
        <a:off x="48005" y="3410121"/>
        <a:ext cx="5161790" cy="887374"/>
      </dsp:txXfrm>
    </dsp:sp>
    <dsp:sp modelId="{BAE85975-BA44-48F2-AB72-12FA37423E2C}">
      <dsp:nvSpPr>
        <dsp:cNvPr id="0" name=""/>
        <dsp:cNvSpPr/>
      </dsp:nvSpPr>
      <dsp:spPr>
        <a:xfrm>
          <a:off x="0" y="4463581"/>
          <a:ext cx="5257800" cy="98338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id-ID" sz="4100" kern="1200"/>
            <a:t>Santun</a:t>
          </a:r>
          <a:endParaRPr lang="en-US" sz="4100" kern="1200"/>
        </a:p>
      </dsp:txBody>
      <dsp:txXfrm>
        <a:off x="48005" y="4511586"/>
        <a:ext cx="5161790" cy="8873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5517B-EADE-4D83-BEDC-B09CDC5A21E3}">
      <dsp:nvSpPr>
        <dsp:cNvPr id="0" name=""/>
        <dsp:cNvSpPr/>
      </dsp:nvSpPr>
      <dsp:spPr>
        <a:xfrm>
          <a:off x="0" y="3763"/>
          <a:ext cx="5257800" cy="174790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id-ID" sz="4400" kern="1200"/>
            <a:t>•Kode etik dosen </a:t>
          </a:r>
          <a:endParaRPr lang="en-US" sz="4400" kern="1200"/>
        </a:p>
      </dsp:txBody>
      <dsp:txXfrm>
        <a:off x="85326" y="89089"/>
        <a:ext cx="5087148" cy="1577254"/>
      </dsp:txXfrm>
    </dsp:sp>
    <dsp:sp modelId="{D4AD8BDC-4E26-45EC-9084-122B4BD9D8F4}">
      <dsp:nvSpPr>
        <dsp:cNvPr id="0" name=""/>
        <dsp:cNvSpPr/>
      </dsp:nvSpPr>
      <dsp:spPr>
        <a:xfrm>
          <a:off x="0" y="1878390"/>
          <a:ext cx="5257800" cy="1747906"/>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id-ID" sz="4400" kern="1200"/>
            <a:t>•Kode etik mahasiswa </a:t>
          </a:r>
          <a:endParaRPr lang="en-US" sz="4400" kern="1200"/>
        </a:p>
      </dsp:txBody>
      <dsp:txXfrm>
        <a:off x="85326" y="1963716"/>
        <a:ext cx="5087148" cy="1577254"/>
      </dsp:txXfrm>
    </dsp:sp>
    <dsp:sp modelId="{BDEBEB38-B6B9-47B9-AA9B-9154FB67CB71}">
      <dsp:nvSpPr>
        <dsp:cNvPr id="0" name=""/>
        <dsp:cNvSpPr/>
      </dsp:nvSpPr>
      <dsp:spPr>
        <a:xfrm>
          <a:off x="0" y="3753017"/>
          <a:ext cx="5257800" cy="174790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id-ID" sz="4400" kern="1200"/>
            <a:t>•Kode etik tenaga kependidikan </a:t>
          </a:r>
          <a:endParaRPr lang="en-US" sz="4400" kern="1200"/>
        </a:p>
      </dsp:txBody>
      <dsp:txXfrm>
        <a:off x="85326" y="3838343"/>
        <a:ext cx="5087148" cy="157725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Judul">
    <p:spTree>
      <p:nvGrpSpPr>
        <p:cNvPr id="1" name=""/>
        <p:cNvGrpSpPr/>
        <p:nvPr/>
      </p:nvGrpSpPr>
      <p:grpSpPr>
        <a:xfrm>
          <a:off x="0" y="0"/>
          <a:ext cx="0" cy="0"/>
          <a:chOff x="0" y="0"/>
          <a:chExt cx="0" cy="0"/>
        </a:xfrm>
      </p:grpSpPr>
      <p:sp>
        <p:nvSpPr>
          <p:cNvPr id="2" name="Judul 1"/>
          <p:cNvSpPr>
            <a:spLocks noGrp="1"/>
          </p:cNvSpPr>
          <p:nvPr>
            <p:ph type="ctrTitle"/>
          </p:nvPr>
        </p:nvSpPr>
        <p:spPr>
          <a:xfrm>
            <a:off x="1524000" y="1122363"/>
            <a:ext cx="9144000" cy="2387600"/>
          </a:xfrm>
        </p:spPr>
        <p:txBody>
          <a:bodyPr anchor="b"/>
          <a:lstStyle>
            <a:lvl1pPr algn="ctr">
              <a:defRPr sz="6000"/>
            </a:lvl1pPr>
          </a:lstStyle>
          <a:p>
            <a:r>
              <a:rPr lang="id-ID"/>
              <a:t>Klik untuk mengedit gaya judul Master</a:t>
            </a:r>
          </a:p>
        </p:txBody>
      </p:sp>
      <p:sp>
        <p:nvSpPr>
          <p:cNvPr id="3" name="Subjudu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d-ID"/>
              <a:t>Klik untuk mengedit gaya subjudul Master</a:t>
            </a:r>
          </a:p>
        </p:txBody>
      </p:sp>
      <p:sp>
        <p:nvSpPr>
          <p:cNvPr id="4" name="Tampungan Tanggal 3"/>
          <p:cNvSpPr>
            <a:spLocks noGrp="1"/>
          </p:cNvSpPr>
          <p:nvPr>
            <p:ph type="dt" sz="half" idx="10"/>
          </p:nvPr>
        </p:nvSpPr>
        <p:spPr/>
        <p:txBody>
          <a:bodyPr/>
          <a:lstStyle/>
          <a:p>
            <a:fld id="{873B37C5-83F5-43D7-873D-233FCA6C7BC7}" type="datetimeFigureOut">
              <a:rPr lang="id-ID" smtClean="0"/>
              <a:pPr/>
              <a:t>05/09/2020</a:t>
            </a:fld>
            <a:endParaRPr lang="id-ID"/>
          </a:p>
        </p:txBody>
      </p:sp>
      <p:sp>
        <p:nvSpPr>
          <p:cNvPr id="5" name="Tampungan Kaki 4"/>
          <p:cNvSpPr>
            <a:spLocks noGrp="1"/>
          </p:cNvSpPr>
          <p:nvPr>
            <p:ph type="ftr" sz="quarter" idx="11"/>
          </p:nvPr>
        </p:nvSpPr>
        <p:spPr/>
        <p:txBody>
          <a:bodyPr/>
          <a:lstStyle/>
          <a:p>
            <a:endParaRPr lang="id-ID"/>
          </a:p>
        </p:txBody>
      </p:sp>
      <p:sp>
        <p:nvSpPr>
          <p:cNvPr id="6" name="Tampungan Nomor Slide 5"/>
          <p:cNvSpPr>
            <a:spLocks noGrp="1"/>
          </p:cNvSpPr>
          <p:nvPr>
            <p:ph type="sldNum" sz="quarter" idx="12"/>
          </p:nvPr>
        </p:nvSpPr>
        <p:spPr/>
        <p:txBody>
          <a:bodyPr/>
          <a:lstStyle/>
          <a:p>
            <a:fld id="{93DD0948-2B38-4C88-A23E-90BAFC71CC23}" type="slidenum">
              <a:rPr lang="id-ID" smtClean="0"/>
              <a:pPr/>
              <a:t>‹#›</a:t>
            </a:fld>
            <a:endParaRPr lang="id-ID"/>
          </a:p>
        </p:txBody>
      </p:sp>
    </p:spTree>
    <p:extLst>
      <p:ext uri="{BB962C8B-B14F-4D97-AF65-F5344CB8AC3E}">
        <p14:creationId xmlns:p14="http://schemas.microsoft.com/office/powerpoint/2010/main" xmlns="" val="748269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Judul dan Teks Vertikal">
    <p:spTree>
      <p:nvGrpSpPr>
        <p:cNvPr id="1" name=""/>
        <p:cNvGrpSpPr/>
        <p:nvPr/>
      </p:nvGrpSpPr>
      <p:grpSpPr>
        <a:xfrm>
          <a:off x="0" y="0"/>
          <a:ext cx="0" cy="0"/>
          <a:chOff x="0" y="0"/>
          <a:chExt cx="0" cy="0"/>
        </a:xfrm>
      </p:grpSpPr>
      <p:sp>
        <p:nvSpPr>
          <p:cNvPr id="2" name="Judul 1"/>
          <p:cNvSpPr>
            <a:spLocks noGrp="1"/>
          </p:cNvSpPr>
          <p:nvPr>
            <p:ph type="title"/>
          </p:nvPr>
        </p:nvSpPr>
        <p:spPr/>
        <p:txBody>
          <a:bodyPr/>
          <a:lstStyle/>
          <a:p>
            <a:r>
              <a:rPr lang="id-ID"/>
              <a:t>Klik untuk mengedit gaya judul Master</a:t>
            </a:r>
          </a:p>
        </p:txBody>
      </p:sp>
      <p:sp>
        <p:nvSpPr>
          <p:cNvPr id="3" name="Tampungan Teks Vertikal 2"/>
          <p:cNvSpPr>
            <a:spLocks noGrp="1"/>
          </p:cNvSpPr>
          <p:nvPr>
            <p:ph type="body" orient="vert" idx="1"/>
          </p:nvPr>
        </p:nvSpPr>
        <p:spPr/>
        <p:txBody>
          <a:bodyPr vert="eaVert"/>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p:cNvSpPr>
            <a:spLocks noGrp="1"/>
          </p:cNvSpPr>
          <p:nvPr>
            <p:ph type="dt" sz="half" idx="10"/>
          </p:nvPr>
        </p:nvSpPr>
        <p:spPr/>
        <p:txBody>
          <a:bodyPr/>
          <a:lstStyle/>
          <a:p>
            <a:fld id="{873B37C5-83F5-43D7-873D-233FCA6C7BC7}" type="datetimeFigureOut">
              <a:rPr lang="id-ID" smtClean="0"/>
              <a:pPr/>
              <a:t>05/09/2020</a:t>
            </a:fld>
            <a:endParaRPr lang="id-ID"/>
          </a:p>
        </p:txBody>
      </p:sp>
      <p:sp>
        <p:nvSpPr>
          <p:cNvPr id="5" name="Tampungan Kaki 4"/>
          <p:cNvSpPr>
            <a:spLocks noGrp="1"/>
          </p:cNvSpPr>
          <p:nvPr>
            <p:ph type="ftr" sz="quarter" idx="11"/>
          </p:nvPr>
        </p:nvSpPr>
        <p:spPr/>
        <p:txBody>
          <a:bodyPr/>
          <a:lstStyle/>
          <a:p>
            <a:endParaRPr lang="id-ID"/>
          </a:p>
        </p:txBody>
      </p:sp>
      <p:sp>
        <p:nvSpPr>
          <p:cNvPr id="6" name="Tampungan Nomor Slide 5"/>
          <p:cNvSpPr>
            <a:spLocks noGrp="1"/>
          </p:cNvSpPr>
          <p:nvPr>
            <p:ph type="sldNum" sz="quarter" idx="12"/>
          </p:nvPr>
        </p:nvSpPr>
        <p:spPr/>
        <p:txBody>
          <a:bodyPr/>
          <a:lstStyle/>
          <a:p>
            <a:fld id="{93DD0948-2B38-4C88-A23E-90BAFC71CC23}" type="slidenum">
              <a:rPr lang="id-ID" smtClean="0"/>
              <a:pPr/>
              <a:t>‹#›</a:t>
            </a:fld>
            <a:endParaRPr lang="id-ID"/>
          </a:p>
        </p:txBody>
      </p:sp>
    </p:spTree>
    <p:extLst>
      <p:ext uri="{BB962C8B-B14F-4D97-AF65-F5344CB8AC3E}">
        <p14:creationId xmlns:p14="http://schemas.microsoft.com/office/powerpoint/2010/main" xmlns="" val="1944783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Judul Vertikal dan Teks">
    <p:spTree>
      <p:nvGrpSpPr>
        <p:cNvPr id="1" name=""/>
        <p:cNvGrpSpPr/>
        <p:nvPr/>
      </p:nvGrpSpPr>
      <p:grpSpPr>
        <a:xfrm>
          <a:off x="0" y="0"/>
          <a:ext cx="0" cy="0"/>
          <a:chOff x="0" y="0"/>
          <a:chExt cx="0" cy="0"/>
        </a:xfrm>
      </p:grpSpPr>
      <p:sp>
        <p:nvSpPr>
          <p:cNvPr id="2" name="Judul Vertikal 1"/>
          <p:cNvSpPr>
            <a:spLocks noGrp="1"/>
          </p:cNvSpPr>
          <p:nvPr>
            <p:ph type="title" orient="vert"/>
          </p:nvPr>
        </p:nvSpPr>
        <p:spPr>
          <a:xfrm>
            <a:off x="8724900" y="365125"/>
            <a:ext cx="2628900" cy="5811838"/>
          </a:xfrm>
        </p:spPr>
        <p:txBody>
          <a:bodyPr vert="eaVert"/>
          <a:lstStyle/>
          <a:p>
            <a:r>
              <a:rPr lang="id-ID"/>
              <a:t>Klik untuk mengedit gaya judul Master</a:t>
            </a:r>
          </a:p>
        </p:txBody>
      </p:sp>
      <p:sp>
        <p:nvSpPr>
          <p:cNvPr id="3" name="Tampungan Teks Vertikal 2"/>
          <p:cNvSpPr>
            <a:spLocks noGrp="1"/>
          </p:cNvSpPr>
          <p:nvPr>
            <p:ph type="body" orient="vert" idx="1"/>
          </p:nvPr>
        </p:nvSpPr>
        <p:spPr>
          <a:xfrm>
            <a:off x="838200" y="365125"/>
            <a:ext cx="7734300" cy="5811838"/>
          </a:xfrm>
        </p:spPr>
        <p:txBody>
          <a:bodyPr vert="eaVert"/>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p:cNvSpPr>
            <a:spLocks noGrp="1"/>
          </p:cNvSpPr>
          <p:nvPr>
            <p:ph type="dt" sz="half" idx="10"/>
          </p:nvPr>
        </p:nvSpPr>
        <p:spPr/>
        <p:txBody>
          <a:bodyPr/>
          <a:lstStyle/>
          <a:p>
            <a:fld id="{873B37C5-83F5-43D7-873D-233FCA6C7BC7}" type="datetimeFigureOut">
              <a:rPr lang="id-ID" smtClean="0"/>
              <a:pPr/>
              <a:t>05/09/2020</a:t>
            </a:fld>
            <a:endParaRPr lang="id-ID"/>
          </a:p>
        </p:txBody>
      </p:sp>
      <p:sp>
        <p:nvSpPr>
          <p:cNvPr id="5" name="Tampungan Kaki 4"/>
          <p:cNvSpPr>
            <a:spLocks noGrp="1"/>
          </p:cNvSpPr>
          <p:nvPr>
            <p:ph type="ftr" sz="quarter" idx="11"/>
          </p:nvPr>
        </p:nvSpPr>
        <p:spPr/>
        <p:txBody>
          <a:bodyPr/>
          <a:lstStyle/>
          <a:p>
            <a:endParaRPr lang="id-ID"/>
          </a:p>
        </p:txBody>
      </p:sp>
      <p:sp>
        <p:nvSpPr>
          <p:cNvPr id="6" name="Tampungan Nomor Slide 5"/>
          <p:cNvSpPr>
            <a:spLocks noGrp="1"/>
          </p:cNvSpPr>
          <p:nvPr>
            <p:ph type="sldNum" sz="quarter" idx="12"/>
          </p:nvPr>
        </p:nvSpPr>
        <p:spPr/>
        <p:txBody>
          <a:bodyPr/>
          <a:lstStyle/>
          <a:p>
            <a:fld id="{93DD0948-2B38-4C88-A23E-90BAFC71CC23}" type="slidenum">
              <a:rPr lang="id-ID" smtClean="0"/>
              <a:pPr/>
              <a:t>‹#›</a:t>
            </a:fld>
            <a:endParaRPr lang="id-ID"/>
          </a:p>
        </p:txBody>
      </p:sp>
    </p:spTree>
    <p:extLst>
      <p:ext uri="{BB962C8B-B14F-4D97-AF65-F5344CB8AC3E}">
        <p14:creationId xmlns:p14="http://schemas.microsoft.com/office/powerpoint/2010/main" xmlns="" val="2943872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udul dan Konten">
    <p:spTree>
      <p:nvGrpSpPr>
        <p:cNvPr id="1" name=""/>
        <p:cNvGrpSpPr/>
        <p:nvPr/>
      </p:nvGrpSpPr>
      <p:grpSpPr>
        <a:xfrm>
          <a:off x="0" y="0"/>
          <a:ext cx="0" cy="0"/>
          <a:chOff x="0" y="0"/>
          <a:chExt cx="0" cy="0"/>
        </a:xfrm>
      </p:grpSpPr>
      <p:sp>
        <p:nvSpPr>
          <p:cNvPr id="2" name="Judul 1"/>
          <p:cNvSpPr>
            <a:spLocks noGrp="1"/>
          </p:cNvSpPr>
          <p:nvPr>
            <p:ph type="title"/>
          </p:nvPr>
        </p:nvSpPr>
        <p:spPr/>
        <p:txBody>
          <a:bodyPr/>
          <a:lstStyle/>
          <a:p>
            <a:r>
              <a:rPr lang="id-ID"/>
              <a:t>Klik untuk mengedit gaya judul Master</a:t>
            </a:r>
          </a:p>
        </p:txBody>
      </p:sp>
      <p:sp>
        <p:nvSpPr>
          <p:cNvPr id="3" name="Tampungan Konten 2"/>
          <p:cNvSpPr>
            <a:spLocks noGrp="1"/>
          </p:cNvSpPr>
          <p:nvPr>
            <p:ph idx="1"/>
          </p:nvPr>
        </p:nvSpPr>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p:cNvSpPr>
            <a:spLocks noGrp="1"/>
          </p:cNvSpPr>
          <p:nvPr>
            <p:ph type="dt" sz="half" idx="10"/>
          </p:nvPr>
        </p:nvSpPr>
        <p:spPr/>
        <p:txBody>
          <a:bodyPr/>
          <a:lstStyle/>
          <a:p>
            <a:fld id="{873B37C5-83F5-43D7-873D-233FCA6C7BC7}" type="datetimeFigureOut">
              <a:rPr lang="id-ID" smtClean="0"/>
              <a:pPr/>
              <a:t>05/09/2020</a:t>
            </a:fld>
            <a:endParaRPr lang="id-ID"/>
          </a:p>
        </p:txBody>
      </p:sp>
      <p:sp>
        <p:nvSpPr>
          <p:cNvPr id="5" name="Tampungan Kaki 4"/>
          <p:cNvSpPr>
            <a:spLocks noGrp="1"/>
          </p:cNvSpPr>
          <p:nvPr>
            <p:ph type="ftr" sz="quarter" idx="11"/>
          </p:nvPr>
        </p:nvSpPr>
        <p:spPr/>
        <p:txBody>
          <a:bodyPr/>
          <a:lstStyle/>
          <a:p>
            <a:endParaRPr lang="id-ID"/>
          </a:p>
        </p:txBody>
      </p:sp>
      <p:sp>
        <p:nvSpPr>
          <p:cNvPr id="6" name="Tampungan Nomor Slide 5"/>
          <p:cNvSpPr>
            <a:spLocks noGrp="1"/>
          </p:cNvSpPr>
          <p:nvPr>
            <p:ph type="sldNum" sz="quarter" idx="12"/>
          </p:nvPr>
        </p:nvSpPr>
        <p:spPr/>
        <p:txBody>
          <a:bodyPr/>
          <a:lstStyle/>
          <a:p>
            <a:fld id="{93DD0948-2B38-4C88-A23E-90BAFC71CC23}" type="slidenum">
              <a:rPr lang="id-ID" smtClean="0"/>
              <a:pPr/>
              <a:t>‹#›</a:t>
            </a:fld>
            <a:endParaRPr lang="id-ID"/>
          </a:p>
        </p:txBody>
      </p:sp>
    </p:spTree>
    <p:extLst>
      <p:ext uri="{BB962C8B-B14F-4D97-AF65-F5344CB8AC3E}">
        <p14:creationId xmlns:p14="http://schemas.microsoft.com/office/powerpoint/2010/main" xmlns="" val="2951155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op Bagian">
    <p:spTree>
      <p:nvGrpSpPr>
        <p:cNvPr id="1" name=""/>
        <p:cNvGrpSpPr/>
        <p:nvPr/>
      </p:nvGrpSpPr>
      <p:grpSpPr>
        <a:xfrm>
          <a:off x="0" y="0"/>
          <a:ext cx="0" cy="0"/>
          <a:chOff x="0" y="0"/>
          <a:chExt cx="0" cy="0"/>
        </a:xfrm>
      </p:grpSpPr>
      <p:sp>
        <p:nvSpPr>
          <p:cNvPr id="2" name="Judul 1"/>
          <p:cNvSpPr>
            <a:spLocks noGrp="1"/>
          </p:cNvSpPr>
          <p:nvPr>
            <p:ph type="title"/>
          </p:nvPr>
        </p:nvSpPr>
        <p:spPr>
          <a:xfrm>
            <a:off x="831850" y="1709738"/>
            <a:ext cx="10515600" cy="2852737"/>
          </a:xfrm>
        </p:spPr>
        <p:txBody>
          <a:bodyPr anchor="b"/>
          <a:lstStyle>
            <a:lvl1pPr>
              <a:defRPr sz="6000"/>
            </a:lvl1pPr>
          </a:lstStyle>
          <a:p>
            <a:r>
              <a:rPr lang="id-ID"/>
              <a:t>Klik untuk mengedit gaya judul Master</a:t>
            </a:r>
          </a:p>
        </p:txBody>
      </p:sp>
      <p:sp>
        <p:nvSpPr>
          <p:cNvPr id="3" name="Tampungan Tek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d-ID"/>
              <a:t>Klik untuk edit gaya teks Master</a:t>
            </a:r>
          </a:p>
        </p:txBody>
      </p:sp>
      <p:sp>
        <p:nvSpPr>
          <p:cNvPr id="4" name="Tampungan Tanggal 3"/>
          <p:cNvSpPr>
            <a:spLocks noGrp="1"/>
          </p:cNvSpPr>
          <p:nvPr>
            <p:ph type="dt" sz="half" idx="10"/>
          </p:nvPr>
        </p:nvSpPr>
        <p:spPr/>
        <p:txBody>
          <a:bodyPr/>
          <a:lstStyle/>
          <a:p>
            <a:fld id="{873B37C5-83F5-43D7-873D-233FCA6C7BC7}" type="datetimeFigureOut">
              <a:rPr lang="id-ID" smtClean="0"/>
              <a:pPr/>
              <a:t>05/09/2020</a:t>
            </a:fld>
            <a:endParaRPr lang="id-ID"/>
          </a:p>
        </p:txBody>
      </p:sp>
      <p:sp>
        <p:nvSpPr>
          <p:cNvPr id="5" name="Tampungan Kaki 4"/>
          <p:cNvSpPr>
            <a:spLocks noGrp="1"/>
          </p:cNvSpPr>
          <p:nvPr>
            <p:ph type="ftr" sz="quarter" idx="11"/>
          </p:nvPr>
        </p:nvSpPr>
        <p:spPr/>
        <p:txBody>
          <a:bodyPr/>
          <a:lstStyle/>
          <a:p>
            <a:endParaRPr lang="id-ID"/>
          </a:p>
        </p:txBody>
      </p:sp>
      <p:sp>
        <p:nvSpPr>
          <p:cNvPr id="6" name="Tampungan Nomor Slide 5"/>
          <p:cNvSpPr>
            <a:spLocks noGrp="1"/>
          </p:cNvSpPr>
          <p:nvPr>
            <p:ph type="sldNum" sz="quarter" idx="12"/>
          </p:nvPr>
        </p:nvSpPr>
        <p:spPr/>
        <p:txBody>
          <a:bodyPr/>
          <a:lstStyle/>
          <a:p>
            <a:fld id="{93DD0948-2B38-4C88-A23E-90BAFC71CC23}" type="slidenum">
              <a:rPr lang="id-ID" smtClean="0"/>
              <a:pPr/>
              <a:t>‹#›</a:t>
            </a:fld>
            <a:endParaRPr lang="id-ID"/>
          </a:p>
        </p:txBody>
      </p:sp>
    </p:spTree>
    <p:extLst>
      <p:ext uri="{BB962C8B-B14F-4D97-AF65-F5344CB8AC3E}">
        <p14:creationId xmlns:p14="http://schemas.microsoft.com/office/powerpoint/2010/main" xmlns="" val="4026685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 Konten">
    <p:spTree>
      <p:nvGrpSpPr>
        <p:cNvPr id="1" name=""/>
        <p:cNvGrpSpPr/>
        <p:nvPr/>
      </p:nvGrpSpPr>
      <p:grpSpPr>
        <a:xfrm>
          <a:off x="0" y="0"/>
          <a:ext cx="0" cy="0"/>
          <a:chOff x="0" y="0"/>
          <a:chExt cx="0" cy="0"/>
        </a:xfrm>
      </p:grpSpPr>
      <p:sp>
        <p:nvSpPr>
          <p:cNvPr id="2" name="Judul 1"/>
          <p:cNvSpPr>
            <a:spLocks noGrp="1"/>
          </p:cNvSpPr>
          <p:nvPr>
            <p:ph type="title"/>
          </p:nvPr>
        </p:nvSpPr>
        <p:spPr/>
        <p:txBody>
          <a:bodyPr/>
          <a:lstStyle/>
          <a:p>
            <a:r>
              <a:rPr lang="id-ID"/>
              <a:t>Klik untuk mengedit gaya judul Master</a:t>
            </a:r>
          </a:p>
        </p:txBody>
      </p:sp>
      <p:sp>
        <p:nvSpPr>
          <p:cNvPr id="3" name="Tampungan Konten 2"/>
          <p:cNvSpPr>
            <a:spLocks noGrp="1"/>
          </p:cNvSpPr>
          <p:nvPr>
            <p:ph sz="half" idx="1"/>
          </p:nvPr>
        </p:nvSpPr>
        <p:spPr>
          <a:xfrm>
            <a:off x="838200" y="1825625"/>
            <a:ext cx="5181600" cy="435133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Konten 3"/>
          <p:cNvSpPr>
            <a:spLocks noGrp="1"/>
          </p:cNvSpPr>
          <p:nvPr>
            <p:ph sz="half" idx="2"/>
          </p:nvPr>
        </p:nvSpPr>
        <p:spPr>
          <a:xfrm>
            <a:off x="6172200" y="1825625"/>
            <a:ext cx="5181600" cy="435133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5" name="Tampungan Tanggal 4"/>
          <p:cNvSpPr>
            <a:spLocks noGrp="1"/>
          </p:cNvSpPr>
          <p:nvPr>
            <p:ph type="dt" sz="half" idx="10"/>
          </p:nvPr>
        </p:nvSpPr>
        <p:spPr/>
        <p:txBody>
          <a:bodyPr/>
          <a:lstStyle/>
          <a:p>
            <a:fld id="{873B37C5-83F5-43D7-873D-233FCA6C7BC7}" type="datetimeFigureOut">
              <a:rPr lang="id-ID" smtClean="0"/>
              <a:pPr/>
              <a:t>05/09/2020</a:t>
            </a:fld>
            <a:endParaRPr lang="id-ID"/>
          </a:p>
        </p:txBody>
      </p:sp>
      <p:sp>
        <p:nvSpPr>
          <p:cNvPr id="6" name="Tampungan Kaki 5"/>
          <p:cNvSpPr>
            <a:spLocks noGrp="1"/>
          </p:cNvSpPr>
          <p:nvPr>
            <p:ph type="ftr" sz="quarter" idx="11"/>
          </p:nvPr>
        </p:nvSpPr>
        <p:spPr/>
        <p:txBody>
          <a:bodyPr/>
          <a:lstStyle/>
          <a:p>
            <a:endParaRPr lang="id-ID"/>
          </a:p>
        </p:txBody>
      </p:sp>
      <p:sp>
        <p:nvSpPr>
          <p:cNvPr id="7" name="Tampungan Nomor Slide 6"/>
          <p:cNvSpPr>
            <a:spLocks noGrp="1"/>
          </p:cNvSpPr>
          <p:nvPr>
            <p:ph type="sldNum" sz="quarter" idx="12"/>
          </p:nvPr>
        </p:nvSpPr>
        <p:spPr/>
        <p:txBody>
          <a:bodyPr/>
          <a:lstStyle/>
          <a:p>
            <a:fld id="{93DD0948-2B38-4C88-A23E-90BAFC71CC23}" type="slidenum">
              <a:rPr lang="id-ID" smtClean="0"/>
              <a:pPr/>
              <a:t>‹#›</a:t>
            </a:fld>
            <a:endParaRPr lang="id-ID"/>
          </a:p>
        </p:txBody>
      </p:sp>
    </p:spTree>
    <p:extLst>
      <p:ext uri="{BB962C8B-B14F-4D97-AF65-F5344CB8AC3E}">
        <p14:creationId xmlns:p14="http://schemas.microsoft.com/office/powerpoint/2010/main" xmlns="" val="1804217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erbandingan">
    <p:spTree>
      <p:nvGrpSpPr>
        <p:cNvPr id="1" name=""/>
        <p:cNvGrpSpPr/>
        <p:nvPr/>
      </p:nvGrpSpPr>
      <p:grpSpPr>
        <a:xfrm>
          <a:off x="0" y="0"/>
          <a:ext cx="0" cy="0"/>
          <a:chOff x="0" y="0"/>
          <a:chExt cx="0" cy="0"/>
        </a:xfrm>
      </p:grpSpPr>
      <p:sp>
        <p:nvSpPr>
          <p:cNvPr id="2" name="Judul 1"/>
          <p:cNvSpPr>
            <a:spLocks noGrp="1"/>
          </p:cNvSpPr>
          <p:nvPr>
            <p:ph type="title"/>
          </p:nvPr>
        </p:nvSpPr>
        <p:spPr>
          <a:xfrm>
            <a:off x="839788" y="365125"/>
            <a:ext cx="10515600" cy="1325563"/>
          </a:xfrm>
        </p:spPr>
        <p:txBody>
          <a:bodyPr/>
          <a:lstStyle/>
          <a:p>
            <a:r>
              <a:rPr lang="id-ID"/>
              <a:t>Klik untuk mengedit gaya judul Master</a:t>
            </a:r>
          </a:p>
        </p:txBody>
      </p:sp>
      <p:sp>
        <p:nvSpPr>
          <p:cNvPr id="3" name="Tampungan Tek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4" name="Tampungan Konten 3"/>
          <p:cNvSpPr>
            <a:spLocks noGrp="1"/>
          </p:cNvSpPr>
          <p:nvPr>
            <p:ph sz="half" idx="2"/>
          </p:nvPr>
        </p:nvSpPr>
        <p:spPr>
          <a:xfrm>
            <a:off x="839788" y="2505075"/>
            <a:ext cx="5157787" cy="368458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5" name="Tampungan Tek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6" name="Tampungan Konten 5"/>
          <p:cNvSpPr>
            <a:spLocks noGrp="1"/>
          </p:cNvSpPr>
          <p:nvPr>
            <p:ph sz="quarter" idx="4"/>
          </p:nvPr>
        </p:nvSpPr>
        <p:spPr>
          <a:xfrm>
            <a:off x="6172200" y="2505075"/>
            <a:ext cx="5183188" cy="368458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7" name="Tampungan Tanggal 6"/>
          <p:cNvSpPr>
            <a:spLocks noGrp="1"/>
          </p:cNvSpPr>
          <p:nvPr>
            <p:ph type="dt" sz="half" idx="10"/>
          </p:nvPr>
        </p:nvSpPr>
        <p:spPr/>
        <p:txBody>
          <a:bodyPr/>
          <a:lstStyle/>
          <a:p>
            <a:fld id="{873B37C5-83F5-43D7-873D-233FCA6C7BC7}" type="datetimeFigureOut">
              <a:rPr lang="id-ID" smtClean="0"/>
              <a:pPr/>
              <a:t>05/09/2020</a:t>
            </a:fld>
            <a:endParaRPr lang="id-ID"/>
          </a:p>
        </p:txBody>
      </p:sp>
      <p:sp>
        <p:nvSpPr>
          <p:cNvPr id="8" name="Tampungan Kaki 7"/>
          <p:cNvSpPr>
            <a:spLocks noGrp="1"/>
          </p:cNvSpPr>
          <p:nvPr>
            <p:ph type="ftr" sz="quarter" idx="11"/>
          </p:nvPr>
        </p:nvSpPr>
        <p:spPr/>
        <p:txBody>
          <a:bodyPr/>
          <a:lstStyle/>
          <a:p>
            <a:endParaRPr lang="id-ID"/>
          </a:p>
        </p:txBody>
      </p:sp>
      <p:sp>
        <p:nvSpPr>
          <p:cNvPr id="9" name="Tampungan Nomor Slide 8"/>
          <p:cNvSpPr>
            <a:spLocks noGrp="1"/>
          </p:cNvSpPr>
          <p:nvPr>
            <p:ph type="sldNum" sz="quarter" idx="12"/>
          </p:nvPr>
        </p:nvSpPr>
        <p:spPr/>
        <p:txBody>
          <a:bodyPr/>
          <a:lstStyle/>
          <a:p>
            <a:fld id="{93DD0948-2B38-4C88-A23E-90BAFC71CC23}" type="slidenum">
              <a:rPr lang="id-ID" smtClean="0"/>
              <a:pPr/>
              <a:t>‹#›</a:t>
            </a:fld>
            <a:endParaRPr lang="id-ID"/>
          </a:p>
        </p:txBody>
      </p:sp>
    </p:spTree>
    <p:extLst>
      <p:ext uri="{BB962C8B-B14F-4D97-AF65-F5344CB8AC3E}">
        <p14:creationId xmlns:p14="http://schemas.microsoft.com/office/powerpoint/2010/main" xmlns="" val="707034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udul Saja">
    <p:spTree>
      <p:nvGrpSpPr>
        <p:cNvPr id="1" name=""/>
        <p:cNvGrpSpPr/>
        <p:nvPr/>
      </p:nvGrpSpPr>
      <p:grpSpPr>
        <a:xfrm>
          <a:off x="0" y="0"/>
          <a:ext cx="0" cy="0"/>
          <a:chOff x="0" y="0"/>
          <a:chExt cx="0" cy="0"/>
        </a:xfrm>
      </p:grpSpPr>
      <p:sp>
        <p:nvSpPr>
          <p:cNvPr id="2" name="Judul 1"/>
          <p:cNvSpPr>
            <a:spLocks noGrp="1"/>
          </p:cNvSpPr>
          <p:nvPr>
            <p:ph type="title"/>
          </p:nvPr>
        </p:nvSpPr>
        <p:spPr/>
        <p:txBody>
          <a:bodyPr/>
          <a:lstStyle/>
          <a:p>
            <a:r>
              <a:rPr lang="id-ID"/>
              <a:t>Klik untuk mengedit gaya judul Master</a:t>
            </a:r>
          </a:p>
        </p:txBody>
      </p:sp>
      <p:sp>
        <p:nvSpPr>
          <p:cNvPr id="3" name="Tampungan Tanggal 2"/>
          <p:cNvSpPr>
            <a:spLocks noGrp="1"/>
          </p:cNvSpPr>
          <p:nvPr>
            <p:ph type="dt" sz="half" idx="10"/>
          </p:nvPr>
        </p:nvSpPr>
        <p:spPr/>
        <p:txBody>
          <a:bodyPr/>
          <a:lstStyle/>
          <a:p>
            <a:fld id="{873B37C5-83F5-43D7-873D-233FCA6C7BC7}" type="datetimeFigureOut">
              <a:rPr lang="id-ID" smtClean="0"/>
              <a:pPr/>
              <a:t>05/09/2020</a:t>
            </a:fld>
            <a:endParaRPr lang="id-ID"/>
          </a:p>
        </p:txBody>
      </p:sp>
      <p:sp>
        <p:nvSpPr>
          <p:cNvPr id="4" name="Tampungan Kaki 3"/>
          <p:cNvSpPr>
            <a:spLocks noGrp="1"/>
          </p:cNvSpPr>
          <p:nvPr>
            <p:ph type="ftr" sz="quarter" idx="11"/>
          </p:nvPr>
        </p:nvSpPr>
        <p:spPr/>
        <p:txBody>
          <a:bodyPr/>
          <a:lstStyle/>
          <a:p>
            <a:endParaRPr lang="id-ID"/>
          </a:p>
        </p:txBody>
      </p:sp>
      <p:sp>
        <p:nvSpPr>
          <p:cNvPr id="5" name="Tampungan Nomor Slide 4"/>
          <p:cNvSpPr>
            <a:spLocks noGrp="1"/>
          </p:cNvSpPr>
          <p:nvPr>
            <p:ph type="sldNum" sz="quarter" idx="12"/>
          </p:nvPr>
        </p:nvSpPr>
        <p:spPr/>
        <p:txBody>
          <a:bodyPr/>
          <a:lstStyle/>
          <a:p>
            <a:fld id="{93DD0948-2B38-4C88-A23E-90BAFC71CC23}" type="slidenum">
              <a:rPr lang="id-ID" smtClean="0"/>
              <a:pPr/>
              <a:t>‹#›</a:t>
            </a:fld>
            <a:endParaRPr lang="id-ID"/>
          </a:p>
        </p:txBody>
      </p:sp>
    </p:spTree>
    <p:extLst>
      <p:ext uri="{BB962C8B-B14F-4D97-AF65-F5344CB8AC3E}">
        <p14:creationId xmlns:p14="http://schemas.microsoft.com/office/powerpoint/2010/main" xmlns="" val="4196678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Kosong">
    <p:spTree>
      <p:nvGrpSpPr>
        <p:cNvPr id="1" name=""/>
        <p:cNvGrpSpPr/>
        <p:nvPr/>
      </p:nvGrpSpPr>
      <p:grpSpPr>
        <a:xfrm>
          <a:off x="0" y="0"/>
          <a:ext cx="0" cy="0"/>
          <a:chOff x="0" y="0"/>
          <a:chExt cx="0" cy="0"/>
        </a:xfrm>
      </p:grpSpPr>
      <p:sp>
        <p:nvSpPr>
          <p:cNvPr id="2" name="Tampungan Tanggal 1"/>
          <p:cNvSpPr>
            <a:spLocks noGrp="1"/>
          </p:cNvSpPr>
          <p:nvPr>
            <p:ph type="dt" sz="half" idx="10"/>
          </p:nvPr>
        </p:nvSpPr>
        <p:spPr/>
        <p:txBody>
          <a:bodyPr/>
          <a:lstStyle/>
          <a:p>
            <a:fld id="{873B37C5-83F5-43D7-873D-233FCA6C7BC7}" type="datetimeFigureOut">
              <a:rPr lang="id-ID" smtClean="0"/>
              <a:pPr/>
              <a:t>05/09/2020</a:t>
            </a:fld>
            <a:endParaRPr lang="id-ID"/>
          </a:p>
        </p:txBody>
      </p:sp>
      <p:sp>
        <p:nvSpPr>
          <p:cNvPr id="3" name="Tampungan Kaki 2"/>
          <p:cNvSpPr>
            <a:spLocks noGrp="1"/>
          </p:cNvSpPr>
          <p:nvPr>
            <p:ph type="ftr" sz="quarter" idx="11"/>
          </p:nvPr>
        </p:nvSpPr>
        <p:spPr/>
        <p:txBody>
          <a:bodyPr/>
          <a:lstStyle/>
          <a:p>
            <a:endParaRPr lang="id-ID"/>
          </a:p>
        </p:txBody>
      </p:sp>
      <p:sp>
        <p:nvSpPr>
          <p:cNvPr id="4" name="Tampungan Nomor Slide 3"/>
          <p:cNvSpPr>
            <a:spLocks noGrp="1"/>
          </p:cNvSpPr>
          <p:nvPr>
            <p:ph type="sldNum" sz="quarter" idx="12"/>
          </p:nvPr>
        </p:nvSpPr>
        <p:spPr/>
        <p:txBody>
          <a:bodyPr/>
          <a:lstStyle/>
          <a:p>
            <a:fld id="{93DD0948-2B38-4C88-A23E-90BAFC71CC23}" type="slidenum">
              <a:rPr lang="id-ID" smtClean="0"/>
              <a:pPr/>
              <a:t>‹#›</a:t>
            </a:fld>
            <a:endParaRPr lang="id-ID"/>
          </a:p>
        </p:txBody>
      </p:sp>
    </p:spTree>
    <p:extLst>
      <p:ext uri="{BB962C8B-B14F-4D97-AF65-F5344CB8AC3E}">
        <p14:creationId xmlns:p14="http://schemas.microsoft.com/office/powerpoint/2010/main" xmlns="" val="1266665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onten dengan Keterangan">
    <p:spTree>
      <p:nvGrpSpPr>
        <p:cNvPr id="1" name=""/>
        <p:cNvGrpSpPr/>
        <p:nvPr/>
      </p:nvGrpSpPr>
      <p:grpSpPr>
        <a:xfrm>
          <a:off x="0" y="0"/>
          <a:ext cx="0" cy="0"/>
          <a:chOff x="0" y="0"/>
          <a:chExt cx="0" cy="0"/>
        </a:xfrm>
      </p:grpSpPr>
      <p:sp>
        <p:nvSpPr>
          <p:cNvPr id="2" name="Judul 1"/>
          <p:cNvSpPr>
            <a:spLocks noGrp="1"/>
          </p:cNvSpPr>
          <p:nvPr>
            <p:ph type="title"/>
          </p:nvPr>
        </p:nvSpPr>
        <p:spPr>
          <a:xfrm>
            <a:off x="839788" y="457200"/>
            <a:ext cx="3932237" cy="1600200"/>
          </a:xfrm>
        </p:spPr>
        <p:txBody>
          <a:bodyPr anchor="b"/>
          <a:lstStyle>
            <a:lvl1pPr>
              <a:defRPr sz="3200"/>
            </a:lvl1pPr>
          </a:lstStyle>
          <a:p>
            <a:r>
              <a:rPr lang="id-ID"/>
              <a:t>Klik untuk mengedit gaya judul Master</a:t>
            </a:r>
          </a:p>
        </p:txBody>
      </p:sp>
      <p:sp>
        <p:nvSpPr>
          <p:cNvPr id="3" name="Tampungan Konten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ek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d-ID"/>
              <a:t>Klik untuk edit gaya teks Master</a:t>
            </a:r>
          </a:p>
        </p:txBody>
      </p:sp>
      <p:sp>
        <p:nvSpPr>
          <p:cNvPr id="5" name="Tampungan Tanggal 4"/>
          <p:cNvSpPr>
            <a:spLocks noGrp="1"/>
          </p:cNvSpPr>
          <p:nvPr>
            <p:ph type="dt" sz="half" idx="10"/>
          </p:nvPr>
        </p:nvSpPr>
        <p:spPr/>
        <p:txBody>
          <a:bodyPr/>
          <a:lstStyle/>
          <a:p>
            <a:fld id="{873B37C5-83F5-43D7-873D-233FCA6C7BC7}" type="datetimeFigureOut">
              <a:rPr lang="id-ID" smtClean="0"/>
              <a:pPr/>
              <a:t>05/09/2020</a:t>
            </a:fld>
            <a:endParaRPr lang="id-ID"/>
          </a:p>
        </p:txBody>
      </p:sp>
      <p:sp>
        <p:nvSpPr>
          <p:cNvPr id="6" name="Tampungan Kaki 5"/>
          <p:cNvSpPr>
            <a:spLocks noGrp="1"/>
          </p:cNvSpPr>
          <p:nvPr>
            <p:ph type="ftr" sz="quarter" idx="11"/>
          </p:nvPr>
        </p:nvSpPr>
        <p:spPr/>
        <p:txBody>
          <a:bodyPr/>
          <a:lstStyle/>
          <a:p>
            <a:endParaRPr lang="id-ID"/>
          </a:p>
        </p:txBody>
      </p:sp>
      <p:sp>
        <p:nvSpPr>
          <p:cNvPr id="7" name="Tampungan Nomor Slide 6"/>
          <p:cNvSpPr>
            <a:spLocks noGrp="1"/>
          </p:cNvSpPr>
          <p:nvPr>
            <p:ph type="sldNum" sz="quarter" idx="12"/>
          </p:nvPr>
        </p:nvSpPr>
        <p:spPr/>
        <p:txBody>
          <a:bodyPr/>
          <a:lstStyle/>
          <a:p>
            <a:fld id="{93DD0948-2B38-4C88-A23E-90BAFC71CC23}" type="slidenum">
              <a:rPr lang="id-ID" smtClean="0"/>
              <a:pPr/>
              <a:t>‹#›</a:t>
            </a:fld>
            <a:endParaRPr lang="id-ID"/>
          </a:p>
        </p:txBody>
      </p:sp>
    </p:spTree>
    <p:extLst>
      <p:ext uri="{BB962C8B-B14F-4D97-AF65-F5344CB8AC3E}">
        <p14:creationId xmlns:p14="http://schemas.microsoft.com/office/powerpoint/2010/main" xmlns="" val="3759981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Gambar dengan Keterangan">
    <p:spTree>
      <p:nvGrpSpPr>
        <p:cNvPr id="1" name=""/>
        <p:cNvGrpSpPr/>
        <p:nvPr/>
      </p:nvGrpSpPr>
      <p:grpSpPr>
        <a:xfrm>
          <a:off x="0" y="0"/>
          <a:ext cx="0" cy="0"/>
          <a:chOff x="0" y="0"/>
          <a:chExt cx="0" cy="0"/>
        </a:xfrm>
      </p:grpSpPr>
      <p:sp>
        <p:nvSpPr>
          <p:cNvPr id="2" name="Judul 1"/>
          <p:cNvSpPr>
            <a:spLocks noGrp="1"/>
          </p:cNvSpPr>
          <p:nvPr>
            <p:ph type="title"/>
          </p:nvPr>
        </p:nvSpPr>
        <p:spPr>
          <a:xfrm>
            <a:off x="839788" y="457200"/>
            <a:ext cx="3932237" cy="1600200"/>
          </a:xfrm>
        </p:spPr>
        <p:txBody>
          <a:bodyPr anchor="b"/>
          <a:lstStyle>
            <a:lvl1pPr>
              <a:defRPr sz="3200"/>
            </a:lvl1pPr>
          </a:lstStyle>
          <a:p>
            <a:r>
              <a:rPr lang="id-ID"/>
              <a:t>Klik untuk mengedit gaya judul Master</a:t>
            </a:r>
          </a:p>
        </p:txBody>
      </p:sp>
      <p:sp>
        <p:nvSpPr>
          <p:cNvPr id="3" name="Tampungan Gamba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ampungan Tek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d-ID"/>
              <a:t>Klik untuk edit gaya teks Master</a:t>
            </a:r>
          </a:p>
        </p:txBody>
      </p:sp>
      <p:sp>
        <p:nvSpPr>
          <p:cNvPr id="5" name="Tampungan Tanggal 4"/>
          <p:cNvSpPr>
            <a:spLocks noGrp="1"/>
          </p:cNvSpPr>
          <p:nvPr>
            <p:ph type="dt" sz="half" idx="10"/>
          </p:nvPr>
        </p:nvSpPr>
        <p:spPr/>
        <p:txBody>
          <a:bodyPr/>
          <a:lstStyle/>
          <a:p>
            <a:fld id="{873B37C5-83F5-43D7-873D-233FCA6C7BC7}" type="datetimeFigureOut">
              <a:rPr lang="id-ID" smtClean="0"/>
              <a:pPr/>
              <a:t>05/09/2020</a:t>
            </a:fld>
            <a:endParaRPr lang="id-ID"/>
          </a:p>
        </p:txBody>
      </p:sp>
      <p:sp>
        <p:nvSpPr>
          <p:cNvPr id="6" name="Tampungan Kaki 5"/>
          <p:cNvSpPr>
            <a:spLocks noGrp="1"/>
          </p:cNvSpPr>
          <p:nvPr>
            <p:ph type="ftr" sz="quarter" idx="11"/>
          </p:nvPr>
        </p:nvSpPr>
        <p:spPr/>
        <p:txBody>
          <a:bodyPr/>
          <a:lstStyle/>
          <a:p>
            <a:endParaRPr lang="id-ID"/>
          </a:p>
        </p:txBody>
      </p:sp>
      <p:sp>
        <p:nvSpPr>
          <p:cNvPr id="7" name="Tampungan Nomor Slide 6"/>
          <p:cNvSpPr>
            <a:spLocks noGrp="1"/>
          </p:cNvSpPr>
          <p:nvPr>
            <p:ph type="sldNum" sz="quarter" idx="12"/>
          </p:nvPr>
        </p:nvSpPr>
        <p:spPr/>
        <p:txBody>
          <a:bodyPr/>
          <a:lstStyle/>
          <a:p>
            <a:fld id="{93DD0948-2B38-4C88-A23E-90BAFC71CC23}" type="slidenum">
              <a:rPr lang="id-ID" smtClean="0"/>
              <a:pPr/>
              <a:t>‹#›</a:t>
            </a:fld>
            <a:endParaRPr lang="id-ID"/>
          </a:p>
        </p:txBody>
      </p:sp>
    </p:spTree>
    <p:extLst>
      <p:ext uri="{BB962C8B-B14F-4D97-AF65-F5344CB8AC3E}">
        <p14:creationId xmlns:p14="http://schemas.microsoft.com/office/powerpoint/2010/main" xmlns="" val="3312978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ampungan Judu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d-ID"/>
              <a:t>Klik untuk mengedit gaya judul Master</a:t>
            </a:r>
          </a:p>
        </p:txBody>
      </p:sp>
      <p:sp>
        <p:nvSpPr>
          <p:cNvPr id="3" name="Tampungan Tek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3B37C5-83F5-43D7-873D-233FCA6C7BC7}" type="datetimeFigureOut">
              <a:rPr lang="id-ID" smtClean="0"/>
              <a:pPr/>
              <a:t>05/09/2020</a:t>
            </a:fld>
            <a:endParaRPr lang="id-ID"/>
          </a:p>
        </p:txBody>
      </p:sp>
      <p:sp>
        <p:nvSpPr>
          <p:cNvPr id="5" name="Tampungan Ka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Tampungan Nomor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D0948-2B38-4C88-A23E-90BAFC71CC23}" type="slidenum">
              <a:rPr lang="id-ID" smtClean="0"/>
              <a:pPr/>
              <a:t>‹#›</a:t>
            </a:fld>
            <a:endParaRPr lang="id-ID"/>
          </a:p>
        </p:txBody>
      </p:sp>
    </p:spTree>
    <p:extLst>
      <p:ext uri="{BB962C8B-B14F-4D97-AF65-F5344CB8AC3E}">
        <p14:creationId xmlns:p14="http://schemas.microsoft.com/office/powerpoint/2010/main" xmlns="" val="1667145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p:cNvSpPr>
            <a:spLocks noGrp="1"/>
          </p:cNvSpPr>
          <p:nvPr>
            <p:ph type="ctrTitle"/>
          </p:nvPr>
        </p:nvSpPr>
        <p:spPr>
          <a:xfrm>
            <a:off x="1524000" y="2167040"/>
            <a:ext cx="9144000" cy="2387600"/>
          </a:xfrm>
        </p:spPr>
        <p:txBody>
          <a:bodyPr>
            <a:normAutofit fontScale="90000"/>
          </a:bodyPr>
          <a:lstStyle/>
          <a:p>
            <a:r>
              <a:rPr lang="id-ID" dirty="0">
                <a:ea typeface="+mj-lt"/>
                <a:cs typeface="+mj-lt"/>
              </a:rPr>
              <a:t>Pengenalan Nilai Budaya, Tata Krama, dan Etika Keilmuan Universitas YARSI</a:t>
            </a:r>
            <a:endParaRPr lang="id-ID" dirty="0"/>
          </a:p>
        </p:txBody>
      </p:sp>
      <p:sp>
        <p:nvSpPr>
          <p:cNvPr id="3" name="Subjudul 2"/>
          <p:cNvSpPr>
            <a:spLocks noGrp="1"/>
          </p:cNvSpPr>
          <p:nvPr>
            <p:ph type="subTitle" idx="1"/>
          </p:nvPr>
        </p:nvSpPr>
        <p:spPr>
          <a:xfrm>
            <a:off x="1646903" y="4966264"/>
            <a:ext cx="9144000" cy="1655762"/>
          </a:xfrm>
        </p:spPr>
        <p:txBody>
          <a:bodyPr vert="horz" lIns="91440" tIns="45720" rIns="91440" bIns="45720" rtlCol="0" anchor="t">
            <a:normAutofit/>
          </a:bodyPr>
          <a:lstStyle/>
          <a:p>
            <a:r>
              <a:rPr lang="id-ID" dirty="0">
                <a:ea typeface="+mn-lt"/>
                <a:cs typeface="+mn-lt"/>
              </a:rPr>
              <a:t>Dr. </a:t>
            </a:r>
            <a:r>
              <a:rPr lang="id-ID" dirty="0" err="1">
                <a:ea typeface="+mn-lt"/>
                <a:cs typeface="+mn-lt"/>
              </a:rPr>
              <a:t>Rifqatussa’adah</a:t>
            </a:r>
            <a:r>
              <a:rPr lang="id-ID" dirty="0">
                <a:ea typeface="+mn-lt"/>
                <a:cs typeface="+mn-lt"/>
              </a:rPr>
              <a:t> SKM.,</a:t>
            </a:r>
            <a:r>
              <a:rPr lang="id-ID" dirty="0" err="1">
                <a:ea typeface="+mn-lt"/>
                <a:cs typeface="+mn-lt"/>
              </a:rPr>
              <a:t>MKes</a:t>
            </a:r>
            <a:r>
              <a:rPr lang="id-ID" dirty="0">
                <a:ea typeface="+mn-lt"/>
                <a:cs typeface="+mn-lt"/>
              </a:rPr>
              <a:t> </a:t>
            </a:r>
            <a:endParaRPr lang="id-ID"/>
          </a:p>
          <a:p>
            <a:endParaRPr lang="id-ID" dirty="0">
              <a:ea typeface="+mn-lt"/>
              <a:cs typeface="+mn-lt"/>
            </a:endParaRPr>
          </a:p>
          <a:p>
            <a:r>
              <a:rPr lang="id-ID" sz="1800" dirty="0">
                <a:ea typeface="+mn-lt"/>
                <a:cs typeface="+mn-lt"/>
              </a:rPr>
              <a:t>Direktur Pangkalan Data, Jaminan Mutu dan Akreditasi (PDJAMA)</a:t>
            </a:r>
            <a:endParaRPr lang="id-ID" sz="1800" dirty="0">
              <a:cs typeface="Calibri"/>
            </a:endParaRPr>
          </a:p>
          <a:p>
            <a:r>
              <a:rPr lang="id-ID" sz="1800" dirty="0" err="1">
                <a:ea typeface="+mn-lt"/>
                <a:cs typeface="+mn-lt"/>
              </a:rPr>
              <a:t>Univesitas</a:t>
            </a:r>
            <a:r>
              <a:rPr lang="id-ID" sz="1800" dirty="0">
                <a:ea typeface="+mn-lt"/>
                <a:cs typeface="+mn-lt"/>
              </a:rPr>
              <a:t> YARSI </a:t>
            </a:r>
            <a:endParaRPr lang="id-ID" sz="1800">
              <a:cs typeface="Calibri"/>
            </a:endParaRPr>
          </a:p>
          <a:p>
            <a:endParaRPr lang="id-ID" sz="1800" dirty="0">
              <a:cs typeface="Calibri"/>
            </a:endParaRPr>
          </a:p>
        </p:txBody>
      </p:sp>
      <p:pic>
        <p:nvPicPr>
          <p:cNvPr id="4" name="Gambar 4" descr="Sebuah gambar berisi menggambar, jam&#10;&#10;Deskripsi dibuat secara otomatis">
            <a:extLst>
              <a:ext uri="{FF2B5EF4-FFF2-40B4-BE49-F238E27FC236}">
                <a16:creationId xmlns:a16="http://schemas.microsoft.com/office/drawing/2014/main" xmlns="" id="{46559B65-3723-48F4-B2CB-020EE7A986E5}"/>
              </a:ext>
            </a:extLst>
          </p:cNvPr>
          <p:cNvPicPr>
            <a:picLocks noChangeAspect="1"/>
          </p:cNvPicPr>
          <p:nvPr/>
        </p:nvPicPr>
        <p:blipFill>
          <a:blip r:embed="rId2" cstate="print"/>
          <a:stretch>
            <a:fillRect/>
          </a:stretch>
        </p:blipFill>
        <p:spPr>
          <a:xfrm>
            <a:off x="4916" y="101803"/>
            <a:ext cx="2743200" cy="902525"/>
          </a:xfrm>
          <a:prstGeom prst="rect">
            <a:avLst/>
          </a:prstGeom>
        </p:spPr>
      </p:pic>
      <p:pic>
        <p:nvPicPr>
          <p:cNvPr id="5" name="Gambar 5" descr="Sebuah gambar berisi luar ruangan, bangunan, besar, rumput&#10;&#10;Deskripsi dibuat secara otomatis">
            <a:extLst>
              <a:ext uri="{FF2B5EF4-FFF2-40B4-BE49-F238E27FC236}">
                <a16:creationId xmlns:a16="http://schemas.microsoft.com/office/drawing/2014/main" xmlns="" id="{9A4141E8-2E61-41E3-B651-2956B5CF8BAA}"/>
              </a:ext>
            </a:extLst>
          </p:cNvPr>
          <p:cNvPicPr>
            <a:picLocks noChangeAspect="1"/>
          </p:cNvPicPr>
          <p:nvPr/>
        </p:nvPicPr>
        <p:blipFill>
          <a:blip r:embed="rId3"/>
          <a:stretch>
            <a:fillRect/>
          </a:stretch>
        </p:blipFill>
        <p:spPr>
          <a:xfrm>
            <a:off x="9296400" y="105791"/>
            <a:ext cx="2743200" cy="1705708"/>
          </a:xfrm>
          <a:prstGeom prst="rect">
            <a:avLst/>
          </a:prstGeom>
        </p:spPr>
      </p:pic>
    </p:spTree>
    <p:extLst>
      <p:ext uri="{BB962C8B-B14F-4D97-AF65-F5344CB8AC3E}">
        <p14:creationId xmlns:p14="http://schemas.microsoft.com/office/powerpoint/2010/main" xmlns="" val="3717197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ambar 5" descr="Sebuah gambar berisi cuplikan layar, elektronik, monitor, etalase&#10;&#10;Deskripsi dibuat secara otomatis">
            <a:extLst>
              <a:ext uri="{FF2B5EF4-FFF2-40B4-BE49-F238E27FC236}">
                <a16:creationId xmlns:a16="http://schemas.microsoft.com/office/drawing/2014/main" xmlns="" id="{E81F9BA4-96C1-4E9B-81E3-AB7745355BA3}"/>
              </a:ext>
            </a:extLst>
          </p:cNvPr>
          <p:cNvPicPr>
            <a:picLocks noChangeAspect="1"/>
          </p:cNvPicPr>
          <p:nvPr/>
        </p:nvPicPr>
        <p:blipFill rotWithShape="1">
          <a:blip r:embed="rId2"/>
          <a:srcRect l="25709" t="19395" r="8885" b="16123"/>
          <a:stretch/>
        </p:blipFill>
        <p:spPr>
          <a:xfrm>
            <a:off x="1639529" y="298655"/>
            <a:ext cx="8690876" cy="6443200"/>
          </a:xfrm>
          <a:prstGeom prst="rect">
            <a:avLst/>
          </a:prstGeom>
        </p:spPr>
      </p:pic>
    </p:spTree>
    <p:extLst>
      <p:ext uri="{BB962C8B-B14F-4D97-AF65-F5344CB8AC3E}">
        <p14:creationId xmlns:p14="http://schemas.microsoft.com/office/powerpoint/2010/main" xmlns="" val="2187691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D62379AC-D2FA-4FD5-8A2D-8FAFF600847D}"/>
              </a:ext>
            </a:extLst>
          </p:cNvPr>
          <p:cNvPicPr>
            <a:picLocks noChangeAspect="1"/>
          </p:cNvPicPr>
          <p:nvPr/>
        </p:nvPicPr>
        <p:blipFill rotWithShape="1">
          <a:blip r:embed="rId2"/>
          <a:srcRect r="-2" b="6263"/>
          <a:stretch/>
        </p:blipFill>
        <p:spPr>
          <a:xfrm>
            <a:off x="-2" y="10"/>
            <a:ext cx="12192000" cy="6857990"/>
          </a:xfrm>
          <a:prstGeom prst="rect">
            <a:avLst/>
          </a:prstGeom>
        </p:spPr>
      </p:pic>
      <p:sp>
        <p:nvSpPr>
          <p:cNvPr id="15" name="Rectangle 14">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59934" y="0"/>
            <a:ext cx="8132065"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Judul 1">
            <a:extLst>
              <a:ext uri="{FF2B5EF4-FFF2-40B4-BE49-F238E27FC236}">
                <a16:creationId xmlns:a16="http://schemas.microsoft.com/office/drawing/2014/main" xmlns="" id="{F9BBFC69-A527-4E7E-B975-592DCA244693}"/>
              </a:ext>
            </a:extLst>
          </p:cNvPr>
          <p:cNvSpPr>
            <a:spLocks noGrp="1"/>
          </p:cNvSpPr>
          <p:nvPr>
            <p:ph type="title"/>
          </p:nvPr>
        </p:nvSpPr>
        <p:spPr>
          <a:xfrm>
            <a:off x="4646485" y="321734"/>
            <a:ext cx="6902048" cy="1135737"/>
          </a:xfrm>
        </p:spPr>
        <p:txBody>
          <a:bodyPr>
            <a:normAutofit/>
          </a:bodyPr>
          <a:lstStyle/>
          <a:p>
            <a:r>
              <a:rPr lang="id-ID" sz="3600">
                <a:cs typeface="Calibri Light"/>
              </a:rPr>
              <a:t>VALUE UNIVERSITAS YARSI : SCORE</a:t>
            </a:r>
          </a:p>
        </p:txBody>
      </p:sp>
      <p:grpSp>
        <p:nvGrpSpPr>
          <p:cNvPr id="17" name="Group 16">
            <a:extLst>
              <a:ext uri="{FF2B5EF4-FFF2-40B4-BE49-F238E27FC236}">
                <a16:creationId xmlns:a16="http://schemas.microsoft.com/office/drawing/2014/main" xmlns="" id="{07EAA094-9CF6-4695-958A-33D9BCAA947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1" y="713128"/>
            <a:ext cx="1068867" cy="2126625"/>
            <a:chOff x="10918968" y="713127"/>
            <a:chExt cx="1273032" cy="2532832"/>
          </a:xfrm>
        </p:grpSpPr>
        <p:sp>
          <p:nvSpPr>
            <p:cNvPr id="18" name="Rectangle 17">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Isosceles Triangle 20">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mpungan Konten 2">
            <a:extLst>
              <a:ext uri="{FF2B5EF4-FFF2-40B4-BE49-F238E27FC236}">
                <a16:creationId xmlns:a16="http://schemas.microsoft.com/office/drawing/2014/main" xmlns="" id="{87B502E5-088E-485F-8F74-2BA1331B3B18}"/>
              </a:ext>
            </a:extLst>
          </p:cNvPr>
          <p:cNvGraphicFramePr>
            <a:graphicFrameLocks noGrp="1"/>
          </p:cNvGraphicFramePr>
          <p:nvPr>
            <p:ph idx="1"/>
            <p:extLst>
              <p:ext uri="{D42A27DB-BD31-4B8C-83A1-F6EECF244321}">
                <p14:modId xmlns:p14="http://schemas.microsoft.com/office/powerpoint/2010/main" xmlns="" val="799274270"/>
              </p:ext>
            </p:extLst>
          </p:nvPr>
        </p:nvGraphicFramePr>
        <p:xfrm>
          <a:off x="4646485" y="1782981"/>
          <a:ext cx="6902047"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884367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9">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4572000"/>
            <a:ext cx="7058307" cy="1964266"/>
          </a:xfrm>
          <a:prstGeom prst="rect">
            <a:avLst/>
          </a:prstGeom>
          <a:solidFill>
            <a:srgbClr val="687A9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Judul 1">
            <a:extLst>
              <a:ext uri="{FF2B5EF4-FFF2-40B4-BE49-F238E27FC236}">
                <a16:creationId xmlns:a16="http://schemas.microsoft.com/office/drawing/2014/main" xmlns="" id="{B7EFE36E-0063-4567-AAA4-D78EEF29759E}"/>
              </a:ext>
            </a:extLst>
          </p:cNvPr>
          <p:cNvSpPr>
            <a:spLocks noGrp="1"/>
          </p:cNvSpPr>
          <p:nvPr>
            <p:ph type="title"/>
          </p:nvPr>
        </p:nvSpPr>
        <p:spPr>
          <a:xfrm>
            <a:off x="524256" y="4767072"/>
            <a:ext cx="6594189" cy="1625210"/>
          </a:xfrm>
        </p:spPr>
        <p:txBody>
          <a:bodyPr>
            <a:normAutofit/>
          </a:bodyPr>
          <a:lstStyle/>
          <a:p>
            <a:pPr algn="r"/>
            <a:r>
              <a:rPr lang="id-ID" sz="4100">
                <a:solidFill>
                  <a:srgbClr val="FFFFFF"/>
                </a:solidFill>
                <a:cs typeface="Calibri Light"/>
              </a:rPr>
              <a:t>FILOSOFI </a:t>
            </a:r>
            <a:r>
              <a:rPr lang="id-ID" sz="4100" b="1">
                <a:solidFill>
                  <a:srgbClr val="FFFFFF"/>
                </a:solidFill>
                <a:cs typeface="Calibri Light"/>
              </a:rPr>
              <a:t>SCORE</a:t>
            </a:r>
            <a:r>
              <a:rPr lang="id-ID" sz="4100">
                <a:solidFill>
                  <a:srgbClr val="FFFFFF"/>
                </a:solidFill>
                <a:cs typeface="Calibri Light"/>
              </a:rPr>
              <a:t> DARI </a:t>
            </a:r>
            <a:br>
              <a:rPr lang="id-ID" sz="4100">
                <a:solidFill>
                  <a:srgbClr val="FFFFFF"/>
                </a:solidFill>
                <a:cs typeface="Calibri Light"/>
              </a:rPr>
            </a:br>
            <a:r>
              <a:rPr lang="id-ID" sz="4100" b="1">
                <a:solidFill>
                  <a:srgbClr val="FFFFFF"/>
                </a:solidFill>
                <a:cs typeface="Calibri Light"/>
              </a:rPr>
              <a:t>SIFAT-SIFAT RASULULLAH SAW</a:t>
            </a:r>
          </a:p>
        </p:txBody>
      </p:sp>
      <p:pic>
        <p:nvPicPr>
          <p:cNvPr id="4" name="Gambar 14" descr="Sebuah gambar berisi alam, matahari terbenam, langit&#10;&#10;Deskripsi dibuat secara otomatis">
            <a:extLst>
              <a:ext uri="{FF2B5EF4-FFF2-40B4-BE49-F238E27FC236}">
                <a16:creationId xmlns:a16="http://schemas.microsoft.com/office/drawing/2014/main" xmlns="" id="{3D872CC7-D884-4113-9CC8-F8A6F70A6415}"/>
              </a:ext>
            </a:extLst>
          </p:cNvPr>
          <p:cNvPicPr>
            <a:picLocks noChangeAspect="1"/>
          </p:cNvPicPr>
          <p:nvPr/>
        </p:nvPicPr>
        <p:blipFill rotWithShape="1">
          <a:blip r:embed="rId2"/>
          <a:srcRect l="6516" r="25612" b="-2"/>
          <a:stretch/>
        </p:blipFill>
        <p:spPr>
          <a:xfrm>
            <a:off x="327547" y="321733"/>
            <a:ext cx="7058306" cy="4107392"/>
          </a:xfrm>
          <a:prstGeom prst="rect">
            <a:avLst/>
          </a:prstGeom>
        </p:spPr>
      </p:pic>
      <p:sp>
        <p:nvSpPr>
          <p:cNvPr id="138" name="Rectangle 141">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ampungan Konten 2">
            <a:extLst>
              <a:ext uri="{FF2B5EF4-FFF2-40B4-BE49-F238E27FC236}">
                <a16:creationId xmlns:a16="http://schemas.microsoft.com/office/drawing/2014/main" xmlns="" id="{253E6342-ABE6-4B6A-9934-A902E4DFA11E}"/>
              </a:ext>
            </a:extLst>
          </p:cNvPr>
          <p:cNvSpPr>
            <a:spLocks noGrp="1"/>
          </p:cNvSpPr>
          <p:nvPr>
            <p:ph idx="1"/>
          </p:nvPr>
        </p:nvSpPr>
        <p:spPr>
          <a:xfrm>
            <a:off x="7636029" y="1274145"/>
            <a:ext cx="4137577" cy="4950684"/>
          </a:xfrm>
        </p:spPr>
        <p:txBody>
          <a:bodyPr vert="horz" lIns="91440" tIns="45720" rIns="91440" bIns="45720" rtlCol="0" anchor="ctr">
            <a:noAutofit/>
          </a:bodyPr>
          <a:lstStyle/>
          <a:p>
            <a:pPr marL="0" indent="0">
              <a:buNone/>
            </a:pPr>
            <a:r>
              <a:rPr lang="id-ID" sz="1400" b="1" dirty="0">
                <a:solidFill>
                  <a:srgbClr val="FFFFFF"/>
                </a:solidFill>
                <a:ea typeface="+mn-lt"/>
                <a:cs typeface="+mn-lt"/>
              </a:rPr>
              <a:t>1.Shidiq </a:t>
            </a:r>
            <a:endParaRPr lang="id-ID" sz="1400" dirty="0">
              <a:solidFill>
                <a:srgbClr val="FFFFFF"/>
              </a:solidFill>
              <a:ea typeface="+mn-lt"/>
              <a:cs typeface="+mn-lt"/>
            </a:endParaRPr>
          </a:p>
          <a:p>
            <a:pPr marL="0" indent="0">
              <a:buNone/>
            </a:pPr>
            <a:r>
              <a:rPr lang="id-ID" sz="1400" dirty="0">
                <a:solidFill>
                  <a:srgbClr val="FFFFFF"/>
                </a:solidFill>
                <a:ea typeface="+mn-lt"/>
                <a:cs typeface="+mn-lt"/>
              </a:rPr>
              <a:t> Shiddiq artinya benar. Bukan hanya perkataannya yang benar, tapi juga perbuatannya juga benar. </a:t>
            </a:r>
            <a:endParaRPr lang="id-ID" sz="1400">
              <a:solidFill>
                <a:srgbClr val="FFFFFF"/>
              </a:solidFill>
              <a:cs typeface="Calibri" panose="020F0502020204030204"/>
            </a:endParaRPr>
          </a:p>
          <a:p>
            <a:pPr marL="0" indent="0">
              <a:buNone/>
            </a:pPr>
            <a:r>
              <a:rPr lang="id-ID" sz="1400" b="1" dirty="0">
                <a:solidFill>
                  <a:srgbClr val="FFFFFF"/>
                </a:solidFill>
                <a:ea typeface="+mn-lt"/>
                <a:cs typeface="+mn-lt"/>
              </a:rPr>
              <a:t>2. Amanah</a:t>
            </a:r>
            <a:r>
              <a:rPr lang="id-ID" sz="1400" dirty="0">
                <a:solidFill>
                  <a:srgbClr val="FFFFFF"/>
                </a:solidFill>
                <a:ea typeface="+mn-lt"/>
                <a:cs typeface="+mn-lt"/>
              </a:rPr>
              <a:t> </a:t>
            </a:r>
            <a:endParaRPr lang="id-ID" sz="1400">
              <a:solidFill>
                <a:srgbClr val="FFFFFF"/>
              </a:solidFill>
              <a:cs typeface="Calibri" panose="020F0502020204030204"/>
            </a:endParaRPr>
          </a:p>
          <a:p>
            <a:pPr marL="0" indent="0">
              <a:buNone/>
            </a:pPr>
            <a:r>
              <a:rPr lang="id-ID" sz="1400" dirty="0">
                <a:solidFill>
                  <a:srgbClr val="FFFFFF"/>
                </a:solidFill>
                <a:ea typeface="+mn-lt"/>
                <a:cs typeface="+mn-lt"/>
              </a:rPr>
              <a:t>Amanah artinya dapat dipercaya. Jika satu urusan diserahkan kepadanya, niscaya orang percaya bahwa urusan itu akan dilaksanakan dengan sebaik-baiknya. Sifat amanah mendorong seseorang bertanggung jawab terhadap dirinya sendiri, masyarakat dan lingkungannya. Keberadaan sifat ini akan membangun kekuatan diri dan memperbaiki kualitas hubungan sosial.</a:t>
            </a:r>
            <a:endParaRPr lang="id-ID" sz="1400">
              <a:solidFill>
                <a:srgbClr val="FFFFFF"/>
              </a:solidFill>
              <a:cs typeface="Calibri" panose="020F0502020204030204"/>
            </a:endParaRPr>
          </a:p>
          <a:p>
            <a:pPr marL="0" indent="0">
              <a:buNone/>
            </a:pPr>
            <a:r>
              <a:rPr lang="id-ID" sz="1400" b="1" dirty="0">
                <a:solidFill>
                  <a:srgbClr val="FFFFFF"/>
                </a:solidFill>
                <a:ea typeface="+mn-lt"/>
                <a:cs typeface="+mn-lt"/>
              </a:rPr>
              <a:t>3. Tablig </a:t>
            </a:r>
            <a:endParaRPr lang="id-ID" sz="1400">
              <a:solidFill>
                <a:srgbClr val="FFFFFF"/>
              </a:solidFill>
              <a:cs typeface="Calibri" panose="020F0502020204030204"/>
            </a:endParaRPr>
          </a:p>
          <a:p>
            <a:pPr marL="0" indent="0">
              <a:buNone/>
            </a:pPr>
            <a:r>
              <a:rPr lang="id-ID" sz="1400" dirty="0" err="1">
                <a:solidFill>
                  <a:srgbClr val="FFFFFF"/>
                </a:solidFill>
                <a:ea typeface="+mn-lt"/>
                <a:cs typeface="+mn-lt"/>
              </a:rPr>
              <a:t>Tabligh</a:t>
            </a:r>
            <a:r>
              <a:rPr lang="id-ID" sz="1400" dirty="0">
                <a:solidFill>
                  <a:srgbClr val="FFFFFF"/>
                </a:solidFill>
                <a:ea typeface="+mn-lt"/>
                <a:cs typeface="+mn-lt"/>
              </a:rPr>
              <a:t> artinya menyampaikan. Segala firman Allah yang ditujukan oleh manusia, disampaikan oleh Nabi. Tidak ada yang disembunyikan meski itu menyinggung Nabi.</a:t>
            </a:r>
          </a:p>
          <a:p>
            <a:pPr marL="0" indent="0">
              <a:buNone/>
            </a:pPr>
            <a:r>
              <a:rPr lang="id-ID" sz="1400" b="1" dirty="0">
                <a:solidFill>
                  <a:srgbClr val="FFFFFF"/>
                </a:solidFill>
                <a:ea typeface="+mn-lt"/>
                <a:cs typeface="+mn-lt"/>
              </a:rPr>
              <a:t>4. Fathonah </a:t>
            </a:r>
            <a:endParaRPr lang="id-ID" sz="1400" dirty="0">
              <a:solidFill>
                <a:srgbClr val="FFFFFF"/>
              </a:solidFill>
              <a:ea typeface="+mn-lt"/>
              <a:cs typeface="+mn-lt"/>
            </a:endParaRPr>
          </a:p>
          <a:p>
            <a:pPr marL="0" indent="0">
              <a:buNone/>
            </a:pPr>
            <a:r>
              <a:rPr lang="id-ID" sz="1400" dirty="0">
                <a:solidFill>
                  <a:srgbClr val="FFFFFF"/>
                </a:solidFill>
                <a:ea typeface="+mn-lt"/>
                <a:cs typeface="+mn-lt"/>
              </a:rPr>
              <a:t>Fathonah atau cerdas. Mustahil bagi Nabi Muhammad memiliki sifat bodoh atau dungu. </a:t>
            </a:r>
            <a:r>
              <a:rPr lang="id-ID" sz="1400" dirty="0" err="1">
                <a:solidFill>
                  <a:srgbClr val="FFFFFF"/>
                </a:solidFill>
                <a:ea typeface="+mn-lt"/>
                <a:cs typeface="+mn-lt"/>
              </a:rPr>
              <a:t>Rosululloh</a:t>
            </a:r>
            <a:r>
              <a:rPr lang="id-ID" sz="1400" dirty="0">
                <a:solidFill>
                  <a:srgbClr val="FFFFFF"/>
                </a:solidFill>
                <a:ea typeface="+mn-lt"/>
                <a:cs typeface="+mn-lt"/>
              </a:rPr>
              <a:t> merupakan orang yang cerdas dan berwawasan luas serta selalu memutuskan sesuatu dengan pikiran jernih tanpa melibatkan emosi. Sama halnya dengan Nabi, kita pun harus memiliki kecerdasan dalam kehidupan sehari-hari, namun jangan sekali-kali menyalahgunakan kecerdasan kita untuk perbuatan buruk.</a:t>
            </a:r>
          </a:p>
          <a:p>
            <a:pPr marL="0" indent="0">
              <a:buNone/>
            </a:pPr>
            <a:endParaRPr lang="id-ID" sz="1400" dirty="0">
              <a:solidFill>
                <a:srgbClr val="FFFFFF"/>
              </a:solidFill>
              <a:cs typeface="Calibri"/>
            </a:endParaRPr>
          </a:p>
          <a:p>
            <a:pPr marL="0" indent="0">
              <a:buNone/>
            </a:pPr>
            <a:endParaRPr lang="id-ID" sz="1400" dirty="0">
              <a:solidFill>
                <a:srgbClr val="FFFFFF"/>
              </a:solidFill>
              <a:cs typeface="Calibri"/>
            </a:endParaRPr>
          </a:p>
        </p:txBody>
      </p:sp>
    </p:spTree>
    <p:extLst>
      <p:ext uri="{BB962C8B-B14F-4D97-AF65-F5344CB8AC3E}">
        <p14:creationId xmlns:p14="http://schemas.microsoft.com/office/powerpoint/2010/main" xmlns="" val="1303846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76EFD3D9-44F0-4267-BCC1-1613E79D82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6">
            <a:extLst>
              <a:ext uri="{FF2B5EF4-FFF2-40B4-BE49-F238E27FC236}">
                <a16:creationId xmlns:a16="http://schemas.microsoft.com/office/drawing/2014/main" xmlns="" id="{A779A851-95D6-41AF-937A-B0E4B7F6FA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7">
            <a:extLst>
              <a:ext uri="{FF2B5EF4-FFF2-40B4-BE49-F238E27FC236}">
                <a16:creationId xmlns:a16="http://schemas.microsoft.com/office/drawing/2014/main" xmlns="" id="{953FB2E7-B6CB-429C-81EB-D9516D6D5C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Shape 24">
            <a:extLst>
              <a:ext uri="{FF2B5EF4-FFF2-40B4-BE49-F238E27FC236}">
                <a16:creationId xmlns:a16="http://schemas.microsoft.com/office/drawing/2014/main" xmlns="" id="{2EC40DB1-B719-4A13-9A4D-0966B4B278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Judul 1">
            <a:extLst>
              <a:ext uri="{FF2B5EF4-FFF2-40B4-BE49-F238E27FC236}">
                <a16:creationId xmlns:a16="http://schemas.microsoft.com/office/drawing/2014/main" xmlns="" id="{53DAFB35-0EDB-4025-A1E7-D7DDBA800057}"/>
              </a:ext>
            </a:extLst>
          </p:cNvPr>
          <p:cNvSpPr>
            <a:spLocks noGrp="1"/>
          </p:cNvSpPr>
          <p:nvPr>
            <p:ph type="title"/>
          </p:nvPr>
        </p:nvSpPr>
        <p:spPr>
          <a:xfrm>
            <a:off x="934872" y="982272"/>
            <a:ext cx="3388419" cy="4560970"/>
          </a:xfrm>
        </p:spPr>
        <p:txBody>
          <a:bodyPr>
            <a:normAutofit/>
          </a:bodyPr>
          <a:lstStyle/>
          <a:p>
            <a:r>
              <a:rPr lang="id-ID" sz="4000">
                <a:solidFill>
                  <a:srgbClr val="FFFFFF"/>
                </a:solidFill>
                <a:ea typeface="+mj-lt"/>
                <a:cs typeface="+mj-lt"/>
              </a:rPr>
              <a:t>Tata Krama ?</a:t>
            </a:r>
            <a:endParaRPr lang="id-ID" sz="4000">
              <a:solidFill>
                <a:srgbClr val="FFFFFF"/>
              </a:solidFill>
              <a:cs typeface="Calibri Light" panose="020F0302020204030204"/>
            </a:endParaRPr>
          </a:p>
        </p:txBody>
      </p:sp>
      <p:sp>
        <p:nvSpPr>
          <p:cNvPr id="27" name="Rectangle 8">
            <a:extLst>
              <a:ext uri="{FF2B5EF4-FFF2-40B4-BE49-F238E27FC236}">
                <a16:creationId xmlns:a16="http://schemas.microsoft.com/office/drawing/2014/main" xmlns="" id="{82211336-CFF3-412D-868A-6679C1004C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ampungan Konten 2">
            <a:extLst>
              <a:ext uri="{FF2B5EF4-FFF2-40B4-BE49-F238E27FC236}">
                <a16:creationId xmlns:a16="http://schemas.microsoft.com/office/drawing/2014/main" xmlns="" id="{96E95C58-9602-4E69-97D9-826D82CCF2BB}"/>
              </a:ext>
            </a:extLst>
          </p:cNvPr>
          <p:cNvSpPr>
            <a:spLocks noGrp="1"/>
          </p:cNvSpPr>
          <p:nvPr>
            <p:ph idx="1"/>
          </p:nvPr>
        </p:nvSpPr>
        <p:spPr>
          <a:xfrm>
            <a:off x="5221862" y="1719618"/>
            <a:ext cx="5948831" cy="4334629"/>
          </a:xfrm>
        </p:spPr>
        <p:txBody>
          <a:bodyPr vert="horz" lIns="91440" tIns="45720" rIns="91440" bIns="45720" rtlCol="0" anchor="ctr">
            <a:normAutofit/>
          </a:bodyPr>
          <a:lstStyle/>
          <a:p>
            <a:pPr marL="0" indent="0">
              <a:buNone/>
            </a:pPr>
            <a:r>
              <a:rPr lang="id-ID" sz="2400">
                <a:solidFill>
                  <a:srgbClr val="FEFFFF"/>
                </a:solidFill>
                <a:ea typeface="+mn-lt"/>
                <a:cs typeface="+mn-lt"/>
              </a:rPr>
              <a:t>•Tata cara </a:t>
            </a:r>
            <a:endParaRPr lang="id-ID" sz="2400">
              <a:solidFill>
                <a:srgbClr val="FEFFFF"/>
              </a:solidFill>
              <a:cs typeface="Calibri" panose="020F0502020204030204"/>
            </a:endParaRPr>
          </a:p>
          <a:p>
            <a:pPr marL="0" indent="0">
              <a:buNone/>
            </a:pPr>
            <a:r>
              <a:rPr lang="id-ID" sz="2400">
                <a:solidFill>
                  <a:srgbClr val="FEFFFF"/>
                </a:solidFill>
                <a:ea typeface="+mn-lt"/>
                <a:cs typeface="+mn-lt"/>
              </a:rPr>
              <a:t>•Sopan santun </a:t>
            </a:r>
            <a:endParaRPr lang="id-ID" sz="2400">
              <a:solidFill>
                <a:srgbClr val="FEFFFF"/>
              </a:solidFill>
              <a:cs typeface="Calibri" panose="020F0502020204030204"/>
            </a:endParaRPr>
          </a:p>
          <a:p>
            <a:pPr marL="0" indent="0">
              <a:buNone/>
            </a:pPr>
            <a:r>
              <a:rPr lang="id-ID" sz="2400">
                <a:solidFill>
                  <a:srgbClr val="FEFFFF"/>
                </a:solidFill>
                <a:ea typeface="+mn-lt"/>
                <a:cs typeface="+mn-lt"/>
              </a:rPr>
              <a:t>•Tata susila </a:t>
            </a:r>
            <a:endParaRPr lang="id-ID" sz="2400">
              <a:solidFill>
                <a:srgbClr val="FEFFFF"/>
              </a:solidFill>
              <a:cs typeface="Calibri"/>
            </a:endParaRPr>
          </a:p>
          <a:p>
            <a:pPr marL="0" indent="0">
              <a:buNone/>
            </a:pPr>
            <a:endParaRPr lang="id-ID" sz="2400">
              <a:solidFill>
                <a:srgbClr val="FEFFFF"/>
              </a:solidFill>
              <a:cs typeface="Calibri"/>
            </a:endParaRPr>
          </a:p>
        </p:txBody>
      </p:sp>
    </p:spTree>
    <p:extLst>
      <p:ext uri="{BB962C8B-B14F-4D97-AF65-F5344CB8AC3E}">
        <p14:creationId xmlns:p14="http://schemas.microsoft.com/office/powerpoint/2010/main" xmlns="" val="1854729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ectangle 52">
            <a:extLst>
              <a:ext uri="{FF2B5EF4-FFF2-40B4-BE49-F238E27FC236}">
                <a16:creationId xmlns:a16="http://schemas.microsoft.com/office/drawing/2014/main" xmlns="" id="{8C0630BC-675A-4BBE-ABF7-30D5936B1A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3192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Judul 1">
            <a:extLst>
              <a:ext uri="{FF2B5EF4-FFF2-40B4-BE49-F238E27FC236}">
                <a16:creationId xmlns:a16="http://schemas.microsoft.com/office/drawing/2014/main" xmlns="" id="{8A5AA12F-48DA-497C-9BC2-A9EC532A5A2A}"/>
              </a:ext>
            </a:extLst>
          </p:cNvPr>
          <p:cNvSpPr>
            <a:spLocks noGrp="1"/>
          </p:cNvSpPr>
          <p:nvPr>
            <p:ph type="title"/>
          </p:nvPr>
        </p:nvSpPr>
        <p:spPr>
          <a:xfrm>
            <a:off x="519545" y="621792"/>
            <a:ext cx="5181503" cy="5504688"/>
          </a:xfrm>
        </p:spPr>
        <p:txBody>
          <a:bodyPr>
            <a:normAutofit/>
          </a:bodyPr>
          <a:lstStyle/>
          <a:p>
            <a:r>
              <a:rPr lang="id-ID" sz="9600" dirty="0">
                <a:solidFill>
                  <a:schemeClr val="bg1"/>
                </a:solidFill>
                <a:cs typeface="Calibri Light"/>
              </a:rPr>
              <a:t>5S</a:t>
            </a:r>
            <a:endParaRPr lang="id-ID" sz="9600">
              <a:solidFill>
                <a:schemeClr val="bg1"/>
              </a:solidFill>
              <a:cs typeface="Calibri Light"/>
            </a:endParaRPr>
          </a:p>
        </p:txBody>
      </p:sp>
      <p:graphicFrame>
        <p:nvGraphicFramePr>
          <p:cNvPr id="69" name="Tampungan Konten 2">
            <a:extLst>
              <a:ext uri="{FF2B5EF4-FFF2-40B4-BE49-F238E27FC236}">
                <a16:creationId xmlns:a16="http://schemas.microsoft.com/office/drawing/2014/main" xmlns="" id="{C4D2AECA-2EF0-48A9-B576-B869F0E1A6EE}"/>
              </a:ext>
            </a:extLst>
          </p:cNvPr>
          <p:cNvGraphicFramePr>
            <a:graphicFrameLocks noGrp="1"/>
          </p:cNvGraphicFramePr>
          <p:nvPr>
            <p:ph idx="1"/>
            <p:extLst>
              <p:ext uri="{D42A27DB-BD31-4B8C-83A1-F6EECF244321}">
                <p14:modId xmlns:p14="http://schemas.microsoft.com/office/powerpoint/2010/main" xmlns="" val="3691036594"/>
              </p:ext>
            </p:extLst>
          </p:nvPr>
        </p:nvGraphicFramePr>
        <p:xfrm>
          <a:off x="6488709"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479238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BA824477-8C90-422A-B101-650646E7A975}"/>
              </a:ext>
            </a:extLst>
          </p:cNvPr>
          <p:cNvSpPr>
            <a:spLocks noGrp="1"/>
          </p:cNvSpPr>
          <p:nvPr>
            <p:ph type="title"/>
          </p:nvPr>
        </p:nvSpPr>
        <p:spPr>
          <a:xfrm>
            <a:off x="839788" y="365125"/>
            <a:ext cx="10515600" cy="821660"/>
          </a:xfrm>
        </p:spPr>
        <p:txBody>
          <a:bodyPr/>
          <a:lstStyle/>
          <a:p>
            <a:pPr algn="ctr"/>
            <a:r>
              <a:rPr lang="id-ID" dirty="0">
                <a:cs typeface="Calibri Light"/>
              </a:rPr>
              <a:t>Adab Menghubungi Dosen</a:t>
            </a:r>
            <a:endParaRPr lang="id-ID" dirty="0"/>
          </a:p>
        </p:txBody>
      </p:sp>
      <p:sp>
        <p:nvSpPr>
          <p:cNvPr id="4" name="Tampungan Teks 3">
            <a:extLst>
              <a:ext uri="{FF2B5EF4-FFF2-40B4-BE49-F238E27FC236}">
                <a16:creationId xmlns:a16="http://schemas.microsoft.com/office/drawing/2014/main" xmlns="" id="{EA2686B2-CD80-4101-9278-6D978E974236}"/>
              </a:ext>
            </a:extLst>
          </p:cNvPr>
          <p:cNvSpPr>
            <a:spLocks noGrp="1"/>
          </p:cNvSpPr>
          <p:nvPr>
            <p:ph type="body" idx="1"/>
          </p:nvPr>
        </p:nvSpPr>
        <p:spPr>
          <a:xfrm>
            <a:off x="471078" y="1718034"/>
            <a:ext cx="5157787" cy="873073"/>
          </a:xfrm>
          <a:solidFill>
            <a:schemeClr val="accent5"/>
          </a:solidFill>
        </p:spPr>
        <p:txBody>
          <a:bodyPr vert="horz" lIns="91440" tIns="45720" rIns="91440" bIns="45720" rtlCol="0" anchor="b">
            <a:noAutofit/>
          </a:bodyPr>
          <a:lstStyle/>
          <a:p>
            <a:endParaRPr lang="id-ID" dirty="0">
              <a:cs typeface="Calibri"/>
            </a:endParaRPr>
          </a:p>
          <a:p>
            <a:pPr algn="ctr"/>
            <a:r>
              <a:rPr lang="id-ID" sz="2800" dirty="0">
                <a:cs typeface="Calibri"/>
              </a:rPr>
              <a:t>Menghubungi dan mengirim Pesan Singkat kepada Dosen</a:t>
            </a:r>
            <a:endParaRPr lang="id-ID" sz="2800" b="0" dirty="0">
              <a:ea typeface="+mn-lt"/>
              <a:cs typeface="+mn-lt"/>
            </a:endParaRPr>
          </a:p>
        </p:txBody>
      </p:sp>
      <p:sp>
        <p:nvSpPr>
          <p:cNvPr id="3" name="Tampungan Konten 2">
            <a:extLst>
              <a:ext uri="{FF2B5EF4-FFF2-40B4-BE49-F238E27FC236}">
                <a16:creationId xmlns:a16="http://schemas.microsoft.com/office/drawing/2014/main" xmlns="" id="{C3DB34C2-B73A-4140-B08D-35E307129B8B}"/>
              </a:ext>
            </a:extLst>
          </p:cNvPr>
          <p:cNvSpPr>
            <a:spLocks noGrp="1"/>
          </p:cNvSpPr>
          <p:nvPr>
            <p:ph sz="half" idx="2"/>
          </p:nvPr>
        </p:nvSpPr>
        <p:spPr>
          <a:xfrm>
            <a:off x="262143" y="2505075"/>
            <a:ext cx="5735432" cy="3684588"/>
          </a:xfrm>
        </p:spPr>
        <p:txBody>
          <a:bodyPr vert="horz" lIns="91440" tIns="45720" rIns="91440" bIns="45720" rtlCol="0" anchor="t">
            <a:normAutofit fontScale="92500" lnSpcReduction="10000"/>
          </a:bodyPr>
          <a:lstStyle/>
          <a:p>
            <a:pPr marL="0" indent="0">
              <a:buNone/>
            </a:pPr>
            <a:endParaRPr lang="id-ID" b="1" dirty="0">
              <a:cs typeface="Calibri"/>
            </a:endParaRPr>
          </a:p>
          <a:p>
            <a:r>
              <a:rPr lang="id-ID" dirty="0">
                <a:ea typeface="+mn-lt"/>
                <a:cs typeface="+mn-lt"/>
              </a:rPr>
              <a:t>Jam Mengirim Pesan Singkat adalah Jam Kerja </a:t>
            </a:r>
            <a:endParaRPr lang="id-ID"/>
          </a:p>
          <a:p>
            <a:pPr algn="just"/>
            <a:r>
              <a:rPr lang="id-ID" dirty="0">
                <a:ea typeface="+mn-lt"/>
                <a:cs typeface="+mn-lt"/>
              </a:rPr>
              <a:t>Menuliskan salam di awal pesan </a:t>
            </a:r>
            <a:endParaRPr lang="id-ID" dirty="0"/>
          </a:p>
          <a:p>
            <a:pPr algn="just"/>
            <a:r>
              <a:rPr lang="id-ID" dirty="0">
                <a:ea typeface="+mn-lt"/>
                <a:cs typeface="+mn-lt"/>
              </a:rPr>
              <a:t>menuliskan identitas </a:t>
            </a:r>
            <a:r>
              <a:rPr lang="id-ID" dirty="0" err="1">
                <a:ea typeface="+mn-lt"/>
                <a:cs typeface="+mn-lt"/>
              </a:rPr>
              <a:t>anda</a:t>
            </a:r>
            <a:endParaRPr lang="id-ID" dirty="0" err="1"/>
          </a:p>
          <a:p>
            <a:pPr algn="just"/>
            <a:r>
              <a:rPr lang="id-ID" dirty="0">
                <a:ea typeface="+mn-lt"/>
                <a:cs typeface="+mn-lt"/>
              </a:rPr>
              <a:t>Menuliskan keperluan </a:t>
            </a:r>
            <a:r>
              <a:rPr lang="id-ID" dirty="0" err="1">
                <a:ea typeface="+mn-lt"/>
                <a:cs typeface="+mn-lt"/>
              </a:rPr>
              <a:t>anda</a:t>
            </a:r>
            <a:r>
              <a:rPr lang="id-ID" dirty="0">
                <a:ea typeface="+mn-lt"/>
                <a:cs typeface="+mn-lt"/>
              </a:rPr>
              <a:t> dengan jelas</a:t>
            </a:r>
            <a:endParaRPr lang="id-ID" dirty="0"/>
          </a:p>
          <a:p>
            <a:pPr algn="just"/>
            <a:r>
              <a:rPr lang="id-ID" dirty="0">
                <a:ea typeface="+mn-lt"/>
                <a:cs typeface="+mn-lt"/>
              </a:rPr>
              <a:t>menuliskan kata terima kasih di akhir</a:t>
            </a:r>
            <a:endParaRPr lang="id-ID" dirty="0"/>
          </a:p>
          <a:p>
            <a:pPr algn="just"/>
            <a:endParaRPr lang="id-ID" dirty="0">
              <a:cs typeface="Calibri"/>
            </a:endParaRPr>
          </a:p>
        </p:txBody>
      </p:sp>
      <p:sp>
        <p:nvSpPr>
          <p:cNvPr id="5" name="Tampungan Teks 4">
            <a:extLst>
              <a:ext uri="{FF2B5EF4-FFF2-40B4-BE49-F238E27FC236}">
                <a16:creationId xmlns:a16="http://schemas.microsoft.com/office/drawing/2014/main" xmlns="" id="{F5B3E3CB-9AA4-4ED2-AAC0-D06491CE9179}"/>
              </a:ext>
            </a:extLst>
          </p:cNvPr>
          <p:cNvSpPr>
            <a:spLocks noGrp="1"/>
          </p:cNvSpPr>
          <p:nvPr>
            <p:ph type="body" sz="quarter" idx="3"/>
          </p:nvPr>
        </p:nvSpPr>
        <p:spPr>
          <a:xfrm>
            <a:off x="6442587" y="1632002"/>
            <a:ext cx="5183188" cy="651848"/>
          </a:xfrm>
          <a:solidFill>
            <a:schemeClr val="accent5"/>
          </a:solidFill>
        </p:spPr>
        <p:txBody>
          <a:bodyPr>
            <a:normAutofit/>
          </a:bodyPr>
          <a:lstStyle/>
          <a:p>
            <a:pPr algn="ctr"/>
            <a:r>
              <a:rPr lang="id-ID" sz="2800" dirty="0">
                <a:ea typeface="+mn-lt"/>
                <a:cs typeface="+mn-lt"/>
              </a:rPr>
              <a:t>Menghubungi /</a:t>
            </a:r>
            <a:r>
              <a:rPr lang="id-ID" sz="2800" dirty="0" err="1">
                <a:ea typeface="+mn-lt"/>
                <a:cs typeface="+mn-lt"/>
              </a:rPr>
              <a:t>menelfon</a:t>
            </a:r>
            <a:r>
              <a:rPr lang="id-ID" sz="2800" dirty="0">
                <a:ea typeface="+mn-lt"/>
                <a:cs typeface="+mn-lt"/>
              </a:rPr>
              <a:t> Dosen</a:t>
            </a:r>
            <a:endParaRPr lang="id-ID" sz="2800" b="0" dirty="0">
              <a:ea typeface="+mn-lt"/>
              <a:cs typeface="+mn-lt"/>
            </a:endParaRPr>
          </a:p>
        </p:txBody>
      </p:sp>
      <p:sp>
        <p:nvSpPr>
          <p:cNvPr id="6" name="Tampungan Konten 5">
            <a:extLst>
              <a:ext uri="{FF2B5EF4-FFF2-40B4-BE49-F238E27FC236}">
                <a16:creationId xmlns:a16="http://schemas.microsoft.com/office/drawing/2014/main" xmlns="" id="{00A5A3B5-B0FE-4AF7-939C-F3BC063AC23C}"/>
              </a:ext>
            </a:extLst>
          </p:cNvPr>
          <p:cNvSpPr>
            <a:spLocks noGrp="1"/>
          </p:cNvSpPr>
          <p:nvPr>
            <p:ph sz="quarter" idx="4"/>
          </p:nvPr>
        </p:nvSpPr>
        <p:spPr>
          <a:xfrm>
            <a:off x="6442587" y="2750881"/>
            <a:ext cx="5637929" cy="3438782"/>
          </a:xfrm>
        </p:spPr>
        <p:txBody>
          <a:bodyPr vert="horz" lIns="91440" tIns="45720" rIns="91440" bIns="45720" rtlCol="0" anchor="t">
            <a:normAutofit fontScale="92500" lnSpcReduction="10000"/>
          </a:bodyPr>
          <a:lstStyle/>
          <a:p>
            <a:pPr algn="just"/>
            <a:r>
              <a:rPr lang="id-ID" dirty="0">
                <a:cs typeface="Calibri"/>
              </a:rPr>
              <a:t>Membuat izin terlebih dahulu melalui SMS/</a:t>
            </a:r>
            <a:r>
              <a:rPr lang="id-ID" dirty="0" err="1">
                <a:cs typeface="Calibri"/>
              </a:rPr>
              <a:t>wa</a:t>
            </a:r>
            <a:endParaRPr lang="id-ID">
              <a:ea typeface="+mn-lt"/>
              <a:cs typeface="+mn-lt"/>
            </a:endParaRPr>
          </a:p>
          <a:p>
            <a:pPr algn="just"/>
            <a:r>
              <a:rPr lang="id-ID" dirty="0">
                <a:cs typeface="Calibri"/>
              </a:rPr>
              <a:t>Mengucapkan salam </a:t>
            </a:r>
            <a:endParaRPr lang="id-ID">
              <a:ea typeface="+mn-lt"/>
              <a:cs typeface="+mn-lt"/>
            </a:endParaRPr>
          </a:p>
          <a:p>
            <a:pPr algn="just"/>
            <a:r>
              <a:rPr lang="id-ID" dirty="0">
                <a:cs typeface="Calibri"/>
              </a:rPr>
              <a:t>Menyebutkan Identitas </a:t>
            </a:r>
            <a:r>
              <a:rPr lang="id-ID" dirty="0" err="1">
                <a:cs typeface="Calibri"/>
              </a:rPr>
              <a:t>anda</a:t>
            </a:r>
            <a:endParaRPr lang="id-ID">
              <a:ea typeface="+mn-lt"/>
              <a:cs typeface="+mn-lt"/>
            </a:endParaRPr>
          </a:p>
          <a:p>
            <a:pPr algn="just"/>
            <a:r>
              <a:rPr lang="id-ID" dirty="0">
                <a:cs typeface="Calibri"/>
              </a:rPr>
              <a:t>Menjelaskan keperluan </a:t>
            </a:r>
            <a:r>
              <a:rPr lang="id-ID" dirty="0" err="1">
                <a:cs typeface="Calibri"/>
              </a:rPr>
              <a:t>anda</a:t>
            </a:r>
            <a:r>
              <a:rPr lang="id-ID" dirty="0">
                <a:cs typeface="Calibri"/>
              </a:rPr>
              <a:t> dengan singkat dan jelas</a:t>
            </a:r>
            <a:endParaRPr lang="id-ID">
              <a:ea typeface="+mn-lt"/>
              <a:cs typeface="+mn-lt"/>
            </a:endParaRPr>
          </a:p>
          <a:p>
            <a:pPr algn="just"/>
            <a:r>
              <a:rPr lang="id-ID" dirty="0">
                <a:cs typeface="Calibri"/>
              </a:rPr>
              <a:t>Mengucapkan kata terima kasih di akhir</a:t>
            </a:r>
            <a:endParaRPr lang="id-ID">
              <a:ea typeface="+mn-lt"/>
              <a:cs typeface="+mn-lt"/>
            </a:endParaRPr>
          </a:p>
          <a:p>
            <a:endParaRPr lang="id-ID" b="1" dirty="0">
              <a:cs typeface="Calibri"/>
            </a:endParaRPr>
          </a:p>
        </p:txBody>
      </p:sp>
    </p:spTree>
    <p:extLst>
      <p:ext uri="{BB962C8B-B14F-4D97-AF65-F5344CB8AC3E}">
        <p14:creationId xmlns:p14="http://schemas.microsoft.com/office/powerpoint/2010/main" xmlns="" val="1484563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xmlns="" id="{D46460BE-7043-4067-B1E6-E131AB74AB95}"/>
              </a:ext>
            </a:extLst>
          </p:cNvPr>
          <p:cNvSpPr>
            <a:spLocks noGrp="1"/>
          </p:cNvSpPr>
          <p:nvPr>
            <p:ph type="title"/>
          </p:nvPr>
        </p:nvSpPr>
        <p:spPr>
          <a:xfrm>
            <a:off x="1075767" y="1188637"/>
            <a:ext cx="2988234" cy="4480726"/>
          </a:xfrm>
        </p:spPr>
        <p:txBody>
          <a:bodyPr>
            <a:normAutofit/>
          </a:bodyPr>
          <a:lstStyle/>
          <a:p>
            <a:pPr algn="r"/>
            <a:r>
              <a:rPr lang="id-ID" sz="6600">
                <a:cs typeface="Calibri Light"/>
              </a:rPr>
              <a:t>Adab Makan &amp; Minum</a:t>
            </a:r>
            <a:endParaRPr lang="id-ID" sz="6600"/>
          </a:p>
        </p:txBody>
      </p:sp>
      <p:cxnSp>
        <p:nvCxnSpPr>
          <p:cNvPr id="14" name="Straight Connector 13">
            <a:extLst>
              <a:ext uri="{FF2B5EF4-FFF2-40B4-BE49-F238E27FC236}">
                <a16:creationId xmlns:a16="http://schemas.microsoft.com/office/drawing/2014/main" xmlns=""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ampungan Konten 2">
            <a:extLst>
              <a:ext uri="{FF2B5EF4-FFF2-40B4-BE49-F238E27FC236}">
                <a16:creationId xmlns:a16="http://schemas.microsoft.com/office/drawing/2014/main" xmlns="" id="{78CA4E50-9D4E-4DF8-9435-2D2EFC90AD97}"/>
              </a:ext>
            </a:extLst>
          </p:cNvPr>
          <p:cNvSpPr>
            <a:spLocks noGrp="1"/>
          </p:cNvSpPr>
          <p:nvPr>
            <p:ph idx="1"/>
          </p:nvPr>
        </p:nvSpPr>
        <p:spPr>
          <a:xfrm>
            <a:off x="5255260" y="1648870"/>
            <a:ext cx="6386622" cy="3560260"/>
          </a:xfrm>
        </p:spPr>
        <p:txBody>
          <a:bodyPr vert="horz" lIns="91440" tIns="45720" rIns="91440" bIns="45720" rtlCol="0" anchor="ctr">
            <a:normAutofit/>
          </a:bodyPr>
          <a:lstStyle/>
          <a:p>
            <a:pPr>
              <a:buFont typeface="Wingdings"/>
              <a:buChar char="§"/>
            </a:pPr>
            <a:r>
              <a:rPr lang="id-ID" sz="2400">
                <a:ea typeface="+mn-lt"/>
                <a:cs typeface="+mn-lt"/>
              </a:rPr>
              <a:t>Membaca doa sebelum dan setelah makan</a:t>
            </a:r>
            <a:endParaRPr lang="id-ID"/>
          </a:p>
          <a:p>
            <a:pPr>
              <a:buFont typeface="Wingdings"/>
              <a:buChar char="§"/>
            </a:pPr>
            <a:r>
              <a:rPr lang="id-ID" sz="2400">
                <a:ea typeface="+mn-lt"/>
                <a:cs typeface="+mn-lt"/>
              </a:rPr>
              <a:t>Tidak makan dan minum sambil berdiri</a:t>
            </a:r>
          </a:p>
          <a:p>
            <a:pPr>
              <a:buFont typeface="Wingdings"/>
              <a:buChar char="§"/>
            </a:pPr>
            <a:r>
              <a:rPr lang="id-ID" sz="2400">
                <a:ea typeface="+mn-lt"/>
                <a:cs typeface="+mn-lt"/>
              </a:rPr>
              <a:t>Tidak menggunakan tangan kiri</a:t>
            </a:r>
          </a:p>
          <a:p>
            <a:pPr>
              <a:buFont typeface="Wingdings"/>
              <a:buChar char="§"/>
            </a:pPr>
            <a:r>
              <a:rPr lang="id-ID" sz="2400">
                <a:ea typeface="+mn-lt"/>
                <a:cs typeface="+mn-lt"/>
              </a:rPr>
              <a:t>Makan minum yang halal &amp; thayyib</a:t>
            </a:r>
          </a:p>
          <a:p>
            <a:pPr>
              <a:buFont typeface="Wingdings"/>
              <a:buChar char="§"/>
            </a:pPr>
            <a:r>
              <a:rPr lang="id-ID" sz="2400" dirty="0">
                <a:ea typeface="+mn-lt"/>
                <a:cs typeface="+mn-lt"/>
              </a:rPr>
              <a:t>Tidak berlebihan</a:t>
            </a:r>
            <a:endParaRPr lang="id-ID" sz="2400" dirty="0">
              <a:cs typeface="Calibri"/>
            </a:endParaRPr>
          </a:p>
          <a:p>
            <a:pPr>
              <a:buFont typeface="Wingdings"/>
              <a:buChar char="§"/>
            </a:pPr>
            <a:endParaRPr lang="id-ID" sz="2400">
              <a:cs typeface="Calibri"/>
            </a:endParaRPr>
          </a:p>
        </p:txBody>
      </p:sp>
    </p:spTree>
    <p:extLst>
      <p:ext uri="{BB962C8B-B14F-4D97-AF65-F5344CB8AC3E}">
        <p14:creationId xmlns:p14="http://schemas.microsoft.com/office/powerpoint/2010/main" xmlns="" val="4110537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76EFD3D9-44F0-4267-BCC1-1613E79D82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xmlns="" id="{A779A851-95D6-41AF-937A-B0E4B7F6FA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xmlns="" id="{953FB2E7-B6CB-429C-81EB-D9516D6D5C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xmlns="" id="{2EC40DB1-B719-4A13-9A4D-0966B4B278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Judul 1">
            <a:extLst>
              <a:ext uri="{FF2B5EF4-FFF2-40B4-BE49-F238E27FC236}">
                <a16:creationId xmlns:a16="http://schemas.microsoft.com/office/drawing/2014/main" xmlns="" id="{F3CC481D-3AB7-4C75-BD3E-6659D25716BB}"/>
              </a:ext>
            </a:extLst>
          </p:cNvPr>
          <p:cNvSpPr>
            <a:spLocks noGrp="1"/>
          </p:cNvSpPr>
          <p:nvPr>
            <p:ph type="title"/>
          </p:nvPr>
        </p:nvSpPr>
        <p:spPr>
          <a:xfrm>
            <a:off x="934872" y="982272"/>
            <a:ext cx="3388419" cy="4560970"/>
          </a:xfrm>
        </p:spPr>
        <p:txBody>
          <a:bodyPr>
            <a:normAutofit/>
          </a:bodyPr>
          <a:lstStyle/>
          <a:p>
            <a:r>
              <a:rPr lang="id-ID" sz="4000">
                <a:solidFill>
                  <a:srgbClr val="FFFFFF"/>
                </a:solidFill>
                <a:ea typeface="+mj-lt"/>
                <a:cs typeface="+mj-lt"/>
              </a:rPr>
              <a:t>Etika Keilmuan?</a:t>
            </a:r>
            <a:endParaRPr lang="id-ID" sz="4000">
              <a:solidFill>
                <a:srgbClr val="FFFFFF"/>
              </a:solidFill>
            </a:endParaRPr>
          </a:p>
        </p:txBody>
      </p:sp>
      <p:sp>
        <p:nvSpPr>
          <p:cNvPr id="16" name="Rectangle 8">
            <a:extLst>
              <a:ext uri="{FF2B5EF4-FFF2-40B4-BE49-F238E27FC236}">
                <a16:creationId xmlns:a16="http://schemas.microsoft.com/office/drawing/2014/main" xmlns="" id="{82211336-CFF3-412D-868A-6679C1004C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ampungan Konten 2">
            <a:extLst>
              <a:ext uri="{FF2B5EF4-FFF2-40B4-BE49-F238E27FC236}">
                <a16:creationId xmlns:a16="http://schemas.microsoft.com/office/drawing/2014/main" xmlns="" id="{35401E33-E990-4238-96BB-7A733C6D1A09}"/>
              </a:ext>
            </a:extLst>
          </p:cNvPr>
          <p:cNvSpPr>
            <a:spLocks noGrp="1"/>
          </p:cNvSpPr>
          <p:nvPr>
            <p:ph idx="1"/>
          </p:nvPr>
        </p:nvSpPr>
        <p:spPr>
          <a:xfrm>
            <a:off x="5221862" y="1719618"/>
            <a:ext cx="5948831" cy="4334629"/>
          </a:xfrm>
        </p:spPr>
        <p:txBody>
          <a:bodyPr vert="horz" lIns="91440" tIns="45720" rIns="91440" bIns="45720" rtlCol="0" anchor="ctr">
            <a:normAutofit/>
          </a:bodyPr>
          <a:lstStyle/>
          <a:p>
            <a:r>
              <a:rPr lang="id-ID" sz="2400" dirty="0">
                <a:solidFill>
                  <a:srgbClr val="FEFFFF"/>
                </a:solidFill>
                <a:ea typeface="+mn-lt"/>
                <a:cs typeface="+mn-lt"/>
              </a:rPr>
              <a:t>Memberikan batasan atau standar yang mengatur pergaulan di dalam suatu kelompok sosial </a:t>
            </a:r>
            <a:endParaRPr lang="id-ID" sz="2400" dirty="0">
              <a:solidFill>
                <a:srgbClr val="FEFFFF"/>
              </a:solidFill>
              <a:cs typeface="Calibri" panose="020F0502020204030204"/>
            </a:endParaRPr>
          </a:p>
          <a:p>
            <a:r>
              <a:rPr lang="id-ID" sz="2400" dirty="0">
                <a:solidFill>
                  <a:srgbClr val="FEFFFF"/>
                </a:solidFill>
                <a:ea typeface="+mn-lt"/>
                <a:cs typeface="+mn-lt"/>
              </a:rPr>
              <a:t>Dalam bentuk aturan tertulis yang secara sistematik sengaja dibuat berdasarkan prinsip moral yang ada dan pada saat dibutuhkan dapat difungsikan sebagai alat untuk menghakimi segala macam tindakan yang secara logika rasional umum dinilai menyimpang dari kode etik </a:t>
            </a:r>
            <a:endParaRPr lang="id-ID" sz="2400" dirty="0">
              <a:solidFill>
                <a:srgbClr val="FEFFFF"/>
              </a:solidFill>
            </a:endParaRPr>
          </a:p>
          <a:p>
            <a:endParaRPr lang="id-ID" sz="2400">
              <a:solidFill>
                <a:srgbClr val="FEFFFF"/>
              </a:solidFill>
              <a:cs typeface="Calibri"/>
            </a:endParaRPr>
          </a:p>
        </p:txBody>
      </p:sp>
    </p:spTree>
    <p:extLst>
      <p:ext uri="{BB962C8B-B14F-4D97-AF65-F5344CB8AC3E}">
        <p14:creationId xmlns:p14="http://schemas.microsoft.com/office/powerpoint/2010/main" xmlns="" val="2312183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6FC02314-4C7C-4047-AD8D-426A5E377022}"/>
              </a:ext>
            </a:extLst>
          </p:cNvPr>
          <p:cNvSpPr>
            <a:spLocks noGrp="1"/>
          </p:cNvSpPr>
          <p:nvPr>
            <p:ph type="title"/>
          </p:nvPr>
        </p:nvSpPr>
        <p:spPr>
          <a:xfrm>
            <a:off x="519545" y="621792"/>
            <a:ext cx="5181503" cy="5504688"/>
          </a:xfrm>
        </p:spPr>
        <p:txBody>
          <a:bodyPr>
            <a:normAutofit/>
          </a:bodyPr>
          <a:lstStyle/>
          <a:p>
            <a:r>
              <a:rPr lang="id-ID" sz="4800">
                <a:cs typeface="Calibri Light"/>
              </a:rPr>
              <a:t>KODE ETIK</a:t>
            </a:r>
            <a:endParaRPr lang="id-ID" sz="4800"/>
          </a:p>
        </p:txBody>
      </p:sp>
      <p:sp>
        <p:nvSpPr>
          <p:cNvPr id="9" name="Rectangle 8">
            <a:extLst>
              <a:ext uri="{FF2B5EF4-FFF2-40B4-BE49-F238E27FC236}">
                <a16:creationId xmlns:a16="http://schemas.microsoft.com/office/drawing/2014/main" xmlns="" id="{2F56F8EA-3356-4455-9899-320874F6E4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Tampungan Konten 2">
            <a:extLst>
              <a:ext uri="{FF2B5EF4-FFF2-40B4-BE49-F238E27FC236}">
                <a16:creationId xmlns:a16="http://schemas.microsoft.com/office/drawing/2014/main" xmlns="" id="{D269FDFC-9724-45BC-A733-1DC13AEEB019}"/>
              </a:ext>
            </a:extLst>
          </p:cNvPr>
          <p:cNvGraphicFramePr>
            <a:graphicFrameLocks noGrp="1"/>
          </p:cNvGraphicFramePr>
          <p:nvPr>
            <p:ph idx="1"/>
            <p:extLst>
              <p:ext uri="{D42A27DB-BD31-4B8C-83A1-F6EECF244321}">
                <p14:modId xmlns:p14="http://schemas.microsoft.com/office/powerpoint/2010/main" xmlns="" val="3894656971"/>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85960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63E88AB5-B5F3-42C9-8B46-E2A0F650B13B}"/>
              </a:ext>
            </a:extLst>
          </p:cNvPr>
          <p:cNvSpPr>
            <a:spLocks noGrp="1"/>
          </p:cNvSpPr>
          <p:nvPr>
            <p:ph type="title"/>
          </p:nvPr>
        </p:nvSpPr>
        <p:spPr>
          <a:xfrm>
            <a:off x="1653363" y="365760"/>
            <a:ext cx="9367203" cy="1188720"/>
          </a:xfrm>
        </p:spPr>
        <p:txBody>
          <a:bodyPr>
            <a:normAutofit/>
          </a:bodyPr>
          <a:lstStyle/>
          <a:p>
            <a:r>
              <a:rPr lang="id-ID" sz="2400">
                <a:latin typeface="Calibri"/>
                <a:cs typeface="Calibri"/>
              </a:rPr>
              <a:t>Setiap mahasiswa wajib menghormati dosen baik di dalam maupun di luar perkuliahan yang diwujudkan dalam bentuk antara lain : </a:t>
            </a:r>
            <a:endParaRPr lang="id-ID" sz="2400"/>
          </a:p>
        </p:txBody>
      </p:sp>
      <p:sp>
        <p:nvSpPr>
          <p:cNvPr id="8" name="Freeform: Shape 7">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ampungan Konten 2">
            <a:extLst>
              <a:ext uri="{FF2B5EF4-FFF2-40B4-BE49-F238E27FC236}">
                <a16:creationId xmlns:a16="http://schemas.microsoft.com/office/drawing/2014/main" xmlns="" id="{D418114D-0E63-4941-8147-88E48E6E3D51}"/>
              </a:ext>
            </a:extLst>
          </p:cNvPr>
          <p:cNvSpPr>
            <a:spLocks noGrp="1"/>
          </p:cNvSpPr>
          <p:nvPr>
            <p:ph idx="1"/>
          </p:nvPr>
        </p:nvSpPr>
        <p:spPr>
          <a:xfrm>
            <a:off x="1653363" y="2176272"/>
            <a:ext cx="9367204" cy="4041648"/>
          </a:xfrm>
        </p:spPr>
        <p:txBody>
          <a:bodyPr vert="horz" lIns="91440" tIns="45720" rIns="91440" bIns="45720" rtlCol="0" anchor="t">
            <a:normAutofit/>
          </a:bodyPr>
          <a:lstStyle/>
          <a:p>
            <a:endParaRPr lang="id-ID" sz="2400">
              <a:cs typeface="Calibri"/>
            </a:endParaRPr>
          </a:p>
          <a:p>
            <a:r>
              <a:rPr lang="id-ID" sz="2400">
                <a:ea typeface="+mn-lt"/>
                <a:cs typeface="+mn-lt"/>
              </a:rPr>
              <a:t>Mempraktikkan budaya 5S (Senyum, Sapa, Salam, Sopan dan Santun)</a:t>
            </a:r>
          </a:p>
          <a:p>
            <a:r>
              <a:rPr lang="id-ID" sz="2400">
                <a:ea typeface="+mn-lt"/>
                <a:cs typeface="+mn-lt"/>
              </a:rPr>
              <a:t> Datang tepat waktu pada saat kuliah dan kegiatan akademik lainnya. </a:t>
            </a:r>
          </a:p>
          <a:p>
            <a:r>
              <a:rPr lang="id-ID" sz="2400">
                <a:ea typeface="+mn-lt"/>
                <a:cs typeface="+mn-lt"/>
              </a:rPr>
              <a:t>Menghindarkan diri dari hal-hal dan perbuatan yang dapat merugikan derajat dan martabat dosen sebagai pengajar. </a:t>
            </a:r>
          </a:p>
          <a:p>
            <a:r>
              <a:rPr lang="id-ID" sz="2400">
                <a:ea typeface="+mn-lt"/>
                <a:cs typeface="+mn-lt"/>
              </a:rPr>
              <a:t> Menyampaikan/klarifikasi secara santun kepada dosen apabila pendapat dosen keliru dalam proses belajar. </a:t>
            </a:r>
            <a:endParaRPr lang="id-ID" sz="2400">
              <a:cs typeface="Calibri"/>
            </a:endParaRPr>
          </a:p>
          <a:p>
            <a:r>
              <a:rPr lang="id-ID" sz="2400">
                <a:ea typeface="+mn-lt"/>
                <a:cs typeface="+mn-lt"/>
              </a:rPr>
              <a:t>Setiap mahasiswa senantiasa dan wajib melaksanakan tugas yang diberikan dosen dalam rangka memperlancar penyelesaian studinya secara arif, jujur, tepat waktu dan bertanggungjawab.</a:t>
            </a:r>
            <a:endParaRPr lang="id-ID" sz="2400">
              <a:cs typeface="Calibri"/>
            </a:endParaRPr>
          </a:p>
        </p:txBody>
      </p:sp>
    </p:spTree>
    <p:extLst>
      <p:ext uri="{BB962C8B-B14F-4D97-AF65-F5344CB8AC3E}">
        <p14:creationId xmlns:p14="http://schemas.microsoft.com/office/powerpoint/2010/main" xmlns="" val="848666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xmlns="" id="{71FC7D98-7B8B-402A-90FC-F027482F21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2002" cy="482247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28">
            <a:extLst>
              <a:ext uri="{FF2B5EF4-FFF2-40B4-BE49-F238E27FC236}">
                <a16:creationId xmlns:a16="http://schemas.microsoft.com/office/drawing/2014/main" xmlns="" id="{AD7356EA-285B-4E5D-8FEC-104659A4FD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004562" y="640091"/>
            <a:ext cx="8182876" cy="388111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ambar 4" descr="Sebuah gambar berisi perlengkapan sekolah&#10;&#10;Deskripsi dibuat secara otomatis">
            <a:extLst>
              <a:ext uri="{FF2B5EF4-FFF2-40B4-BE49-F238E27FC236}">
                <a16:creationId xmlns:a16="http://schemas.microsoft.com/office/drawing/2014/main" xmlns="" id="{70CE1229-E073-4694-9FE2-075B536B3E95}"/>
              </a:ext>
            </a:extLst>
          </p:cNvPr>
          <p:cNvPicPr>
            <a:picLocks noChangeAspect="1"/>
          </p:cNvPicPr>
          <p:nvPr/>
        </p:nvPicPr>
        <p:blipFill rotWithShape="1">
          <a:blip r:embed="rId2"/>
          <a:srcRect t="19159" r="-1" b="-1"/>
          <a:stretch/>
        </p:blipFill>
        <p:spPr>
          <a:xfrm>
            <a:off x="1997965" y="3041511"/>
            <a:ext cx="8208361" cy="3554676"/>
          </a:xfrm>
          <a:prstGeom prst="rect">
            <a:avLst/>
          </a:prstGeom>
          <a:effectLst/>
        </p:spPr>
      </p:pic>
      <p:pic>
        <p:nvPicPr>
          <p:cNvPr id="5" name="Gambar 16" descr="Sebuah gambar berisi menggambar&#10;&#10;Deskripsi dibuat secara otomatis">
            <a:extLst>
              <a:ext uri="{FF2B5EF4-FFF2-40B4-BE49-F238E27FC236}">
                <a16:creationId xmlns:a16="http://schemas.microsoft.com/office/drawing/2014/main" xmlns="" id="{50186659-ACF1-431B-BDC2-9BC1067B58D4}"/>
              </a:ext>
            </a:extLst>
          </p:cNvPr>
          <p:cNvPicPr>
            <a:picLocks noChangeAspect="1"/>
          </p:cNvPicPr>
          <p:nvPr/>
        </p:nvPicPr>
        <p:blipFill>
          <a:blip r:embed="rId3"/>
          <a:stretch>
            <a:fillRect/>
          </a:stretch>
        </p:blipFill>
        <p:spPr>
          <a:xfrm>
            <a:off x="2180303" y="635471"/>
            <a:ext cx="7585587" cy="1973702"/>
          </a:xfrm>
          <a:prstGeom prst="rect">
            <a:avLst/>
          </a:prstGeom>
        </p:spPr>
      </p:pic>
    </p:spTree>
    <p:extLst>
      <p:ext uri="{BB962C8B-B14F-4D97-AF65-F5344CB8AC3E}">
        <p14:creationId xmlns:p14="http://schemas.microsoft.com/office/powerpoint/2010/main" xmlns="" val="3041603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91B0BC3A-C139-4A0F-B06C-B9ADE8AD4C37}"/>
              </a:ext>
            </a:extLst>
          </p:cNvPr>
          <p:cNvSpPr>
            <a:spLocks noGrp="1"/>
          </p:cNvSpPr>
          <p:nvPr>
            <p:ph type="title"/>
          </p:nvPr>
        </p:nvSpPr>
        <p:spPr>
          <a:xfrm>
            <a:off x="1653363" y="365760"/>
            <a:ext cx="9367203" cy="1188720"/>
          </a:xfrm>
        </p:spPr>
        <p:txBody>
          <a:bodyPr>
            <a:normAutofit/>
          </a:bodyPr>
          <a:lstStyle/>
          <a:p>
            <a:r>
              <a:rPr lang="id-ID" sz="2400">
                <a:latin typeface="Calibri"/>
                <a:cs typeface="Calibri"/>
              </a:rPr>
              <a:t>Tanggung Jawab terhadap Sesama Mahasiswa Setiap mahasiswa wajib menumbuhkembangkan masyarakat akademik di kalangan mahasiswa dengan cara</a:t>
            </a:r>
            <a:endParaRPr lang="id-ID" sz="2400"/>
          </a:p>
        </p:txBody>
      </p:sp>
      <p:sp>
        <p:nvSpPr>
          <p:cNvPr id="8" name="Freeform: Shape 7">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ampungan Konten 2">
            <a:extLst>
              <a:ext uri="{FF2B5EF4-FFF2-40B4-BE49-F238E27FC236}">
                <a16:creationId xmlns:a16="http://schemas.microsoft.com/office/drawing/2014/main" xmlns="" id="{2BAB412F-5ED8-4655-9107-CF144EB97FCD}"/>
              </a:ext>
            </a:extLst>
          </p:cNvPr>
          <p:cNvSpPr>
            <a:spLocks noGrp="1"/>
          </p:cNvSpPr>
          <p:nvPr>
            <p:ph idx="1"/>
          </p:nvPr>
        </p:nvSpPr>
        <p:spPr>
          <a:xfrm>
            <a:off x="1653363" y="2176272"/>
            <a:ext cx="9367204" cy="4041648"/>
          </a:xfrm>
        </p:spPr>
        <p:txBody>
          <a:bodyPr vert="horz" lIns="91440" tIns="45720" rIns="91440" bIns="45720" rtlCol="0" anchor="t">
            <a:normAutofit/>
          </a:bodyPr>
          <a:lstStyle/>
          <a:p>
            <a:r>
              <a:rPr lang="id-ID" sz="2400">
                <a:ea typeface="+mn-lt"/>
                <a:cs typeface="+mn-lt"/>
              </a:rPr>
              <a:t> Mempraktikkan buda ya 5S (Senyum, Sapa, Salam, Sopan dan Santun).</a:t>
            </a:r>
          </a:p>
          <a:p>
            <a:r>
              <a:rPr lang="id-ID" sz="2400">
                <a:ea typeface="+mn-lt"/>
                <a:cs typeface="+mn-lt"/>
              </a:rPr>
              <a:t> Memegang teguh dan menghormati hak kebebasan akademik. </a:t>
            </a:r>
          </a:p>
          <a:p>
            <a:r>
              <a:rPr lang="id-ID" sz="2400">
                <a:ea typeface="+mn-lt"/>
                <a:cs typeface="+mn-lt"/>
              </a:rPr>
              <a:t> Menghayati dasar-dasar kemasyarakatan penyelenggaraan Universitas dalam bentuk tugas sosial dengan ikut serta menyelenggarakan usaha membangun, memelihara, dan mengembangkan hidup kemasyarakatan serta kebudayaan. </a:t>
            </a:r>
          </a:p>
          <a:p>
            <a:r>
              <a:rPr lang="id-ID" sz="2400">
                <a:ea typeface="+mn-lt"/>
                <a:cs typeface="+mn-lt"/>
              </a:rPr>
              <a:t> Menghayati dasar-dasar kekeluargaan dalam penyelenggaraan Universitas berdasarkan Anggaran Rumah Tangga Universitas YARSI.</a:t>
            </a:r>
            <a:endParaRPr lang="id-ID" sz="2400">
              <a:cs typeface="Calibri"/>
            </a:endParaRPr>
          </a:p>
        </p:txBody>
      </p:sp>
    </p:spTree>
    <p:extLst>
      <p:ext uri="{BB962C8B-B14F-4D97-AF65-F5344CB8AC3E}">
        <p14:creationId xmlns:p14="http://schemas.microsoft.com/office/powerpoint/2010/main" xmlns="" val="3085313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06509A90-B7A8-45A6-861C-F6B89654CDBF}"/>
              </a:ext>
            </a:extLst>
          </p:cNvPr>
          <p:cNvSpPr>
            <a:spLocks noGrp="1"/>
          </p:cNvSpPr>
          <p:nvPr>
            <p:ph type="title"/>
          </p:nvPr>
        </p:nvSpPr>
        <p:spPr>
          <a:xfrm>
            <a:off x="1653363" y="365760"/>
            <a:ext cx="9367203" cy="1188720"/>
          </a:xfrm>
        </p:spPr>
        <p:txBody>
          <a:bodyPr>
            <a:normAutofit fontScale="90000"/>
          </a:bodyPr>
          <a:lstStyle/>
          <a:p>
            <a:pPr algn="ctr"/>
            <a:r>
              <a:rPr lang="id-ID" dirty="0">
                <a:cs typeface="Calibri Light"/>
              </a:rPr>
              <a:t>Tanggung</a:t>
            </a:r>
            <a:r>
              <a:rPr lang="id-ID" dirty="0">
                <a:ea typeface="+mj-lt"/>
                <a:cs typeface="+mj-lt"/>
              </a:rPr>
              <a:t> Jawab Mahasiswa terhadap Tenaga kependidikan</a:t>
            </a:r>
            <a:endParaRPr lang="id-ID" dirty="0"/>
          </a:p>
        </p:txBody>
      </p:sp>
      <p:sp>
        <p:nvSpPr>
          <p:cNvPr id="8" name="Freeform: Shape 7">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ampungan Konten 2">
            <a:extLst>
              <a:ext uri="{FF2B5EF4-FFF2-40B4-BE49-F238E27FC236}">
                <a16:creationId xmlns:a16="http://schemas.microsoft.com/office/drawing/2014/main" xmlns="" id="{594E678C-5946-4A40-95BB-9CF2A83E9852}"/>
              </a:ext>
            </a:extLst>
          </p:cNvPr>
          <p:cNvSpPr>
            <a:spLocks noGrp="1"/>
          </p:cNvSpPr>
          <p:nvPr>
            <p:ph idx="1"/>
          </p:nvPr>
        </p:nvSpPr>
        <p:spPr>
          <a:xfrm>
            <a:off x="1653363" y="2176272"/>
            <a:ext cx="9367204" cy="4041648"/>
          </a:xfrm>
        </p:spPr>
        <p:txBody>
          <a:bodyPr vert="horz" lIns="91440" tIns="45720" rIns="91440" bIns="45720" rtlCol="0" anchor="t">
            <a:normAutofit/>
          </a:bodyPr>
          <a:lstStyle/>
          <a:p>
            <a:pPr marL="0" indent="0">
              <a:buNone/>
            </a:pPr>
            <a:r>
              <a:rPr lang="id-ID" sz="2400" dirty="0">
                <a:ea typeface="+mn-lt"/>
                <a:cs typeface="+mn-lt"/>
              </a:rPr>
              <a:t>Setiap mahasiswa wajib menghormati karyawan yang diwujudkan dalam bentuk antara lain: </a:t>
            </a:r>
            <a:endParaRPr lang="id-ID" sz="2400" dirty="0" err="1">
              <a:ea typeface="+mn-lt"/>
              <a:cs typeface="+mn-lt"/>
            </a:endParaRPr>
          </a:p>
          <a:p>
            <a:r>
              <a:rPr lang="id-ID" sz="2400">
                <a:ea typeface="+mn-lt"/>
                <a:cs typeface="+mn-lt"/>
              </a:rPr>
              <a:t>Mempraktikkan buda ya 5S (Senyum, Sapa, Salam, Sopan dan </a:t>
            </a:r>
            <a:r>
              <a:rPr lang="id-ID" sz="2400" dirty="0">
                <a:ea typeface="+mn-lt"/>
                <a:cs typeface="+mn-lt"/>
              </a:rPr>
              <a:t>Santun). </a:t>
            </a:r>
            <a:endParaRPr lang="id-ID" sz="2400">
              <a:ea typeface="+mn-lt"/>
              <a:cs typeface="+mn-lt"/>
            </a:endParaRPr>
          </a:p>
          <a:p>
            <a:r>
              <a:rPr lang="id-ID" sz="2400">
                <a:ea typeface="+mn-lt"/>
                <a:cs typeface="+mn-lt"/>
              </a:rPr>
              <a:t>Meminta pelayanan dengan sopan dan santun. </a:t>
            </a:r>
          </a:p>
          <a:p>
            <a:r>
              <a:rPr lang="id-ID" sz="2400">
                <a:ea typeface="+mn-lt"/>
                <a:cs typeface="+mn-lt"/>
              </a:rPr>
              <a:t>Bersikap sabar saat menunggu layanan</a:t>
            </a:r>
            <a:endParaRPr lang="id-ID" sz="2400">
              <a:cs typeface="Calibri"/>
            </a:endParaRPr>
          </a:p>
        </p:txBody>
      </p:sp>
    </p:spTree>
    <p:extLst>
      <p:ext uri="{BB962C8B-B14F-4D97-AF65-F5344CB8AC3E}">
        <p14:creationId xmlns:p14="http://schemas.microsoft.com/office/powerpoint/2010/main" xmlns="" val="754582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Gambar 4">
            <a:extLst>
              <a:ext uri="{FF2B5EF4-FFF2-40B4-BE49-F238E27FC236}">
                <a16:creationId xmlns:a16="http://schemas.microsoft.com/office/drawing/2014/main" xmlns="" id="{16D25717-9804-4610-A524-8FA84CF8F188}"/>
              </a:ext>
            </a:extLst>
          </p:cNvPr>
          <p:cNvPicPr>
            <a:picLocks noGrp="1" noChangeAspect="1"/>
          </p:cNvPicPr>
          <p:nvPr>
            <p:ph idx="1"/>
          </p:nvPr>
        </p:nvPicPr>
        <p:blipFill rotWithShape="1">
          <a:blip r:embed="rId2"/>
          <a:srcRect t="18395" r="-1" b="8639"/>
          <a:stretch/>
        </p:blipFill>
        <p:spPr>
          <a:xfrm>
            <a:off x="321733" y="321733"/>
            <a:ext cx="11548534" cy="6214534"/>
          </a:xfrm>
          <a:prstGeom prst="rect">
            <a:avLst/>
          </a:prstGeom>
        </p:spPr>
      </p:pic>
    </p:spTree>
    <p:extLst>
      <p:ext uri="{BB962C8B-B14F-4D97-AF65-F5344CB8AC3E}">
        <p14:creationId xmlns:p14="http://schemas.microsoft.com/office/powerpoint/2010/main" xmlns="" val="2169302775"/>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6343" y="448055"/>
            <a:ext cx="9181081"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ambar 4">
            <a:extLst>
              <a:ext uri="{FF2B5EF4-FFF2-40B4-BE49-F238E27FC236}">
                <a16:creationId xmlns:a16="http://schemas.microsoft.com/office/drawing/2014/main" xmlns="" id="{87F97E82-9113-4AEE-9BE9-FD228711367A}"/>
              </a:ext>
            </a:extLst>
          </p:cNvPr>
          <p:cNvPicPr>
            <a:picLocks noGrp="1" noChangeAspect="1"/>
          </p:cNvPicPr>
          <p:nvPr>
            <p:ph idx="1"/>
          </p:nvPr>
        </p:nvPicPr>
        <p:blipFill rotWithShape="1">
          <a:blip r:embed="rId2"/>
          <a:srcRect t="10431" r="-2" b="495"/>
          <a:stretch/>
        </p:blipFill>
        <p:spPr>
          <a:xfrm>
            <a:off x="741023" y="731673"/>
            <a:ext cx="8621342" cy="5394653"/>
          </a:xfrm>
          <a:prstGeom prst="rect">
            <a:avLst/>
          </a:prstGeom>
        </p:spPr>
      </p:pic>
      <p:sp>
        <p:nvSpPr>
          <p:cNvPr id="11" name="Rectangle 10">
            <a:extLst>
              <a:ext uri="{FF2B5EF4-FFF2-40B4-BE49-F238E27FC236}">
                <a16:creationId xmlns:a16="http://schemas.microsoft.com/office/drawing/2014/main" xmlns=""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12738" y="448055"/>
            <a:ext cx="1920339"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xmlns=""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12740" y="4419227"/>
            <a:ext cx="1920338"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xmlns="" val="3044960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8294908-8B00-4F58-BBBA-20F71A40AA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xmlns="" id="{4364C879-1404-4203-8E9D-CC5DE0A621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xmlns="" id="{84617302-4B0D-4351-A6BB-6F0930D943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xmlns="" id="{DA2C7802-C2E0-4218-8F89-8DD7CCD2CD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xmlns="" id="{A6D7111A-21E5-4EE9-8A78-10E5530F01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xmlns="" id="{A3969E80-A77B-49FC-9122-D89AFD5EE1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xmlns="" id="{1849CA57-76BD-4CF2-80BA-D7A46A01B7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1" name="Freeform: Shape 20">
            <a:extLst>
              <a:ext uri="{FF2B5EF4-FFF2-40B4-BE49-F238E27FC236}">
                <a16:creationId xmlns:a16="http://schemas.microsoft.com/office/drawing/2014/main" xmlns="" id="{35E9085E-E730-4768-83D4-6CB7E98971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xmlns="" id="{973272FE-A474-4CAE-8CA2-BCC8B476C3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Judul 1">
            <a:extLst>
              <a:ext uri="{FF2B5EF4-FFF2-40B4-BE49-F238E27FC236}">
                <a16:creationId xmlns:a16="http://schemas.microsoft.com/office/drawing/2014/main" xmlns="" id="{1A7AA104-E64D-42F8-AB9B-069CD7C6F04F}"/>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kern="1200">
                <a:solidFill>
                  <a:srgbClr val="080808"/>
                </a:solidFill>
                <a:latin typeface="+mj-lt"/>
                <a:ea typeface="+mj-ea"/>
                <a:cs typeface="+mj-cs"/>
              </a:rPr>
              <a:t>BELAJAR DARI ADAB NABI MUSA MENUNTUT ILMU KEPADA NABI KHAIDIR DALAM QS. AL KAHFI AYAT 60-82</a:t>
            </a:r>
          </a:p>
        </p:txBody>
      </p:sp>
      <p:sp>
        <p:nvSpPr>
          <p:cNvPr id="25" name="Freeform: Shape 24">
            <a:extLst>
              <a:ext uri="{FF2B5EF4-FFF2-40B4-BE49-F238E27FC236}">
                <a16:creationId xmlns:a16="http://schemas.microsoft.com/office/drawing/2014/main" xmlns="" id="{E07981EA-05A6-437C-88D7-B377B92B03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xmlns="" id="{15E3C750-986E-4769-B1AE-49289FBEE7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xmlns="" val="3242739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Judul 1">
            <a:extLst>
              <a:ext uri="{FF2B5EF4-FFF2-40B4-BE49-F238E27FC236}">
                <a16:creationId xmlns:a16="http://schemas.microsoft.com/office/drawing/2014/main" xmlns="" id="{EEB043B7-1BBA-474B-A79D-B73899520B13}"/>
              </a:ext>
            </a:extLst>
          </p:cNvPr>
          <p:cNvSpPr>
            <a:spLocks noGrp="1"/>
          </p:cNvSpPr>
          <p:nvPr>
            <p:ph type="title"/>
          </p:nvPr>
        </p:nvSpPr>
        <p:spPr>
          <a:xfrm>
            <a:off x="643467" y="321734"/>
            <a:ext cx="10905066" cy="1135737"/>
          </a:xfrm>
        </p:spPr>
        <p:txBody>
          <a:bodyPr>
            <a:normAutofit/>
          </a:bodyPr>
          <a:lstStyle/>
          <a:p>
            <a:pPr algn="ctr"/>
            <a:r>
              <a:rPr lang="en-US" sz="3600">
                <a:cs typeface="Calibri Light"/>
              </a:rPr>
              <a:t>ADAB NABI MUSA MENUNTUT ILMU </a:t>
            </a:r>
            <a:r>
              <a:rPr lang="en-US" sz="3600" dirty="0">
                <a:cs typeface="Calibri Light"/>
              </a:rPr>
              <a:t/>
            </a:r>
            <a:br>
              <a:rPr lang="en-US" sz="3600" dirty="0">
                <a:cs typeface="Calibri Light"/>
              </a:rPr>
            </a:br>
            <a:r>
              <a:rPr lang="en-US" sz="3600">
                <a:cs typeface="Calibri Light"/>
              </a:rPr>
              <a:t>KEPADA NABI KHAIDIR</a:t>
            </a:r>
            <a:endParaRPr lang="id-ID" sz="3600">
              <a:cs typeface="Calibri Light" panose="020F0302020204030204"/>
            </a:endParaRPr>
          </a:p>
        </p:txBody>
      </p:sp>
      <p:sp>
        <p:nvSpPr>
          <p:cNvPr id="3" name="Tampungan Konten 2">
            <a:extLst>
              <a:ext uri="{FF2B5EF4-FFF2-40B4-BE49-F238E27FC236}">
                <a16:creationId xmlns:a16="http://schemas.microsoft.com/office/drawing/2014/main" xmlns="" id="{5493726D-446D-4AB5-AB12-10FCFEDB01AB}"/>
              </a:ext>
            </a:extLst>
          </p:cNvPr>
          <p:cNvSpPr>
            <a:spLocks noGrp="1"/>
          </p:cNvSpPr>
          <p:nvPr>
            <p:ph idx="1"/>
          </p:nvPr>
        </p:nvSpPr>
        <p:spPr>
          <a:xfrm>
            <a:off x="643467" y="1782981"/>
            <a:ext cx="10905066" cy="4393982"/>
          </a:xfrm>
        </p:spPr>
        <p:txBody>
          <a:bodyPr vert="horz" lIns="91440" tIns="45720" rIns="91440" bIns="45720" rtlCol="0">
            <a:normAutofit/>
          </a:bodyPr>
          <a:lstStyle/>
          <a:p>
            <a:r>
              <a:rPr lang="id-ID" sz="3200">
                <a:cs typeface="Calibri"/>
              </a:rPr>
              <a:t>Nabi Musa adalah seorang Nabi yang diturunkan kepadanya kitab Taurat dari Allah SWT, tapi tetap ingin menuntut ilmu</a:t>
            </a:r>
          </a:p>
          <a:p>
            <a:r>
              <a:rPr lang="id-ID" sz="3200">
                <a:cs typeface="Calibri"/>
              </a:rPr>
              <a:t>Nabi Musa menempatkan dirinya sebagai murid, sekalipun beliau adalah guru bagi ummatnya</a:t>
            </a:r>
          </a:p>
          <a:p>
            <a:r>
              <a:rPr lang="id-ID" sz="3200">
                <a:cs typeface="Calibri"/>
              </a:rPr>
              <a:t>Menetapkan kriteria orang yang akan menjadi gurunya (Nabi Khaidir sebagai sosok orang alim yang ditunjuk oleh Allah SWT)</a:t>
            </a:r>
          </a:p>
          <a:p>
            <a:endParaRPr lang="id-ID" sz="3200">
              <a:cs typeface="Calibri"/>
            </a:endParaRPr>
          </a:p>
        </p:txBody>
      </p:sp>
      <p:sp>
        <p:nvSpPr>
          <p:cNvPr id="10" name="Rectangle 9">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xmlns="" val="3365473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ambar 4" descr="Sebuah gambar berisi air, luar ruangan, samudra, alam&#10;&#10;Deskripsi dibuat secara otomatis">
            <a:extLst>
              <a:ext uri="{FF2B5EF4-FFF2-40B4-BE49-F238E27FC236}">
                <a16:creationId xmlns:a16="http://schemas.microsoft.com/office/drawing/2014/main" xmlns="" id="{E3C85170-B67C-4F0E-BD5D-5FBB5C267846}"/>
              </a:ext>
            </a:extLst>
          </p:cNvPr>
          <p:cNvPicPr>
            <a:picLocks noChangeAspect="1"/>
          </p:cNvPicPr>
          <p:nvPr/>
        </p:nvPicPr>
        <p:blipFill rotWithShape="1">
          <a:blip r:embed="rId2"/>
          <a:srcRect t="14773"/>
          <a:stretch/>
        </p:blipFill>
        <p:spPr>
          <a:xfrm>
            <a:off x="-1" y="-12281"/>
            <a:ext cx="12192000" cy="6857990"/>
          </a:xfrm>
          <a:prstGeom prst="rect">
            <a:avLst/>
          </a:prstGeom>
        </p:spPr>
      </p:pic>
      <p:sp>
        <p:nvSpPr>
          <p:cNvPr id="10"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Judul 1">
            <a:extLst>
              <a:ext uri="{FF2B5EF4-FFF2-40B4-BE49-F238E27FC236}">
                <a16:creationId xmlns:a16="http://schemas.microsoft.com/office/drawing/2014/main" xmlns="" id="{AD9A1AD9-4C65-46A7-A131-F907AFFB93A8}"/>
              </a:ext>
            </a:extLst>
          </p:cNvPr>
          <p:cNvSpPr>
            <a:spLocks noGrp="1"/>
          </p:cNvSpPr>
          <p:nvPr>
            <p:ph type="title"/>
          </p:nvPr>
        </p:nvSpPr>
        <p:spPr>
          <a:xfrm>
            <a:off x="709448" y="1913950"/>
            <a:ext cx="4204137" cy="1342754"/>
          </a:xfrm>
        </p:spPr>
        <p:txBody>
          <a:bodyPr>
            <a:normAutofit/>
          </a:bodyPr>
          <a:lstStyle/>
          <a:p>
            <a:pPr algn="ctr"/>
            <a:r>
              <a:rPr lang="id-ID" sz="3100" b="1">
                <a:ea typeface="+mj-lt"/>
                <a:cs typeface="+mj-lt"/>
              </a:rPr>
              <a:t>Mendatangi guru, sekalipun tempatnya jauh</a:t>
            </a:r>
            <a:endParaRPr lang="id-ID" sz="3100" b="1">
              <a:cs typeface="Calibri Light"/>
            </a:endParaRPr>
          </a:p>
          <a:p>
            <a:pPr algn="ctr"/>
            <a:endParaRPr lang="id-ID" sz="3100">
              <a:cs typeface="Calibri Light"/>
            </a:endParaRPr>
          </a:p>
        </p:txBody>
      </p:sp>
      <p:cxnSp>
        <p:nvCxnSpPr>
          <p:cNvPr id="12" name="Straight Connector 11">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ampungan Konten 2">
            <a:extLst>
              <a:ext uri="{FF2B5EF4-FFF2-40B4-BE49-F238E27FC236}">
                <a16:creationId xmlns:a16="http://schemas.microsoft.com/office/drawing/2014/main" xmlns="" id="{C23BB1B3-0843-468B-BC70-486B87EFF0D0}"/>
              </a:ext>
            </a:extLst>
          </p:cNvPr>
          <p:cNvSpPr>
            <a:spLocks noGrp="1"/>
          </p:cNvSpPr>
          <p:nvPr>
            <p:ph idx="1"/>
          </p:nvPr>
        </p:nvSpPr>
        <p:spPr>
          <a:xfrm>
            <a:off x="525516" y="3417573"/>
            <a:ext cx="4593021" cy="2619839"/>
          </a:xfrm>
        </p:spPr>
        <p:txBody>
          <a:bodyPr vert="horz" lIns="91440" tIns="45720" rIns="91440" bIns="45720" rtlCol="0" anchor="ctr">
            <a:normAutofit/>
          </a:bodyPr>
          <a:lstStyle/>
          <a:p>
            <a:pPr marL="0" indent="0">
              <a:buNone/>
            </a:pPr>
            <a:r>
              <a:rPr lang="id-ID" sz="2400" i="1">
                <a:ea typeface="+mn-lt"/>
                <a:cs typeface="+mn-lt"/>
              </a:rPr>
              <a:t>Dan (ingatlah) ketika Musa berkata kepada pembantunya, “Aku tidak akan berhenti (berjalan) sebelum sampai ke pertemuan dua laut; atau aku akan berjalan (terus sampai) bertahun-tahun.” (QS. Al Kahfi : 60)</a:t>
            </a:r>
            <a:endParaRPr lang="id-ID" sz="2400" i="1">
              <a:cs typeface="Calibri"/>
            </a:endParaRPr>
          </a:p>
        </p:txBody>
      </p:sp>
      <p:sp>
        <p:nvSpPr>
          <p:cNvPr id="5" name="Kotak Teks 4">
            <a:extLst>
              <a:ext uri="{FF2B5EF4-FFF2-40B4-BE49-F238E27FC236}">
                <a16:creationId xmlns:a16="http://schemas.microsoft.com/office/drawing/2014/main" xmlns="" id="{50284B71-5A91-46B6-BDA5-DB1519C4297C}"/>
              </a:ext>
            </a:extLst>
          </p:cNvPr>
          <p:cNvSpPr txBox="1"/>
          <p:nvPr/>
        </p:nvSpPr>
        <p:spPr>
          <a:xfrm>
            <a:off x="5370869" y="6147621"/>
            <a:ext cx="5272549" cy="685799"/>
          </a:xfrm>
          <a:prstGeom prst="rect">
            <a:avLst/>
          </a:prstGeom>
          <a:solidFill>
            <a:srgbClr val="000000">
              <a:alpha val="50000"/>
            </a:srgb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600"/>
              </a:spcAft>
            </a:pPr>
            <a:r>
              <a:rPr lang="en-US" sz="2400" b="1" cap="all">
                <a:solidFill>
                  <a:srgbClr val="FFFFFF"/>
                </a:solidFill>
              </a:rPr>
              <a:t>Teluk aqobah dan laut merah</a:t>
            </a:r>
            <a:endParaRPr lang="en-US" sz="2400">
              <a:solidFill>
                <a:srgbClr val="FFFFFF"/>
              </a:solidFill>
              <a:cs typeface="Calibri"/>
            </a:endParaRPr>
          </a:p>
        </p:txBody>
      </p:sp>
    </p:spTree>
    <p:extLst>
      <p:ext uri="{BB962C8B-B14F-4D97-AF65-F5344CB8AC3E}">
        <p14:creationId xmlns:p14="http://schemas.microsoft.com/office/powerpoint/2010/main" xmlns="" val="3261228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Judul 1">
            <a:extLst>
              <a:ext uri="{FF2B5EF4-FFF2-40B4-BE49-F238E27FC236}">
                <a16:creationId xmlns:a16="http://schemas.microsoft.com/office/drawing/2014/main" xmlns="" id="{6D006568-D3E4-4D36-BA0F-3896D7BE968D}"/>
              </a:ext>
            </a:extLst>
          </p:cNvPr>
          <p:cNvSpPr>
            <a:spLocks noGrp="1"/>
          </p:cNvSpPr>
          <p:nvPr>
            <p:ph type="title"/>
          </p:nvPr>
        </p:nvSpPr>
        <p:spPr>
          <a:xfrm>
            <a:off x="643467" y="321734"/>
            <a:ext cx="10905066" cy="1135737"/>
          </a:xfrm>
        </p:spPr>
        <p:txBody>
          <a:bodyPr>
            <a:normAutofit/>
          </a:bodyPr>
          <a:lstStyle/>
          <a:p>
            <a:pPr algn="ctr"/>
            <a:r>
              <a:rPr lang="id-ID" sz="3600" b="1">
                <a:cs typeface="Calibri Light"/>
              </a:rPr>
              <a:t>Meminta izin sebelum menuntut ilmu </a:t>
            </a:r>
            <a:r>
              <a:rPr lang="id-ID" sz="3600" b="1" dirty="0">
                <a:cs typeface="Calibri Light"/>
              </a:rPr>
              <a:t/>
            </a:r>
            <a:br>
              <a:rPr lang="id-ID" sz="3600" b="1" dirty="0">
                <a:cs typeface="Calibri Light"/>
              </a:rPr>
            </a:br>
            <a:r>
              <a:rPr lang="id-ID" sz="3600" b="1">
                <a:cs typeface="Calibri Light"/>
              </a:rPr>
              <a:t>dan membuat kesepakatan/peraturan</a:t>
            </a:r>
          </a:p>
        </p:txBody>
      </p:sp>
      <p:sp>
        <p:nvSpPr>
          <p:cNvPr id="3" name="Tampungan Konten 2">
            <a:extLst>
              <a:ext uri="{FF2B5EF4-FFF2-40B4-BE49-F238E27FC236}">
                <a16:creationId xmlns:a16="http://schemas.microsoft.com/office/drawing/2014/main" xmlns="" id="{E9C94C12-BCB1-4DFE-BBB5-7627AF803BB3}"/>
              </a:ext>
            </a:extLst>
          </p:cNvPr>
          <p:cNvSpPr>
            <a:spLocks noGrp="1"/>
          </p:cNvSpPr>
          <p:nvPr>
            <p:ph idx="1"/>
          </p:nvPr>
        </p:nvSpPr>
        <p:spPr>
          <a:xfrm>
            <a:off x="668047" y="2041078"/>
            <a:ext cx="10880486" cy="4135885"/>
          </a:xfrm>
        </p:spPr>
        <p:txBody>
          <a:bodyPr vert="horz" lIns="91440" tIns="45720" rIns="91440" bIns="45720" rtlCol="0" anchor="t">
            <a:normAutofit/>
          </a:bodyPr>
          <a:lstStyle/>
          <a:p>
            <a:pPr marL="0" indent="0" algn="ctr">
              <a:buNone/>
            </a:pPr>
            <a:r>
              <a:rPr lang="id-ID" i="1">
                <a:ea typeface="+mn-lt"/>
                <a:cs typeface="+mn-lt"/>
              </a:rPr>
              <a:t>Musa berkata kepadanya, “</a:t>
            </a:r>
            <a:r>
              <a:rPr lang="id-ID" b="1" i="1">
                <a:ea typeface="+mn-lt"/>
                <a:cs typeface="+mn-lt"/>
              </a:rPr>
              <a:t>Bolehkah aku mengikutimu </a:t>
            </a:r>
            <a:r>
              <a:rPr lang="id-ID" i="1">
                <a:ea typeface="+mn-lt"/>
                <a:cs typeface="+mn-lt"/>
              </a:rPr>
              <a:t>agar engkau mengajarkan kepadaku (ilmu yang benar) yang telah diajarkan kepadamu (untuk menjadi) petunjuk?” (QS. Al Kahfi : 66)</a:t>
            </a:r>
          </a:p>
          <a:p>
            <a:pPr marL="0" indent="0" algn="ctr">
              <a:buNone/>
            </a:pPr>
            <a:r>
              <a:rPr lang="id-ID" i="1">
                <a:ea typeface="+mn-lt"/>
                <a:cs typeface="+mn-lt"/>
              </a:rPr>
              <a:t>Dia (Musa) berkata, “Insya Allah akan engkau dapati aku orang yang sabar, dan </a:t>
            </a:r>
            <a:r>
              <a:rPr lang="id-ID" b="1" i="1">
                <a:ea typeface="+mn-lt"/>
                <a:cs typeface="+mn-lt"/>
              </a:rPr>
              <a:t>aku tidak akan menentangmu dalam urusan apa pun</a:t>
            </a:r>
            <a:r>
              <a:rPr lang="id-ID" i="1">
                <a:ea typeface="+mn-lt"/>
                <a:cs typeface="+mn-lt"/>
              </a:rPr>
              <a:t>.” (QS. Al Kahfi : 69)</a:t>
            </a:r>
          </a:p>
          <a:p>
            <a:pPr marL="0" indent="0" algn="ctr">
              <a:buNone/>
            </a:pPr>
            <a:r>
              <a:rPr lang="id-ID" i="1">
                <a:ea typeface="+mn-lt"/>
                <a:cs typeface="+mn-lt"/>
              </a:rPr>
              <a:t>Dia berkata, “Jika engkau mengikutiku, maka </a:t>
            </a:r>
            <a:r>
              <a:rPr lang="id-ID" b="1" i="1">
                <a:ea typeface="+mn-lt"/>
                <a:cs typeface="+mn-lt"/>
              </a:rPr>
              <a:t>janganlah engkau menanyakan kepadaku tentang sesuatu apa pun, sampai aku menerangkannya kepadamu.</a:t>
            </a:r>
            <a:r>
              <a:rPr lang="id-ID" i="1">
                <a:ea typeface="+mn-lt"/>
                <a:cs typeface="+mn-lt"/>
              </a:rPr>
              <a:t>”(QS. Al Kahfi : 70)</a:t>
            </a:r>
          </a:p>
          <a:p>
            <a:pPr marL="0" indent="0" algn="ctr">
              <a:buNone/>
            </a:pPr>
            <a:endParaRPr lang="id-ID" i="1">
              <a:cs typeface="Calibri" panose="020F0502020204030204"/>
            </a:endParaRPr>
          </a:p>
          <a:p>
            <a:pPr marL="0" indent="0" algn="ctr">
              <a:buNone/>
            </a:pPr>
            <a:endParaRPr lang="id-ID" i="1">
              <a:cs typeface="Calibri" panose="020F0502020204030204"/>
            </a:endParaRPr>
          </a:p>
        </p:txBody>
      </p:sp>
      <p:sp>
        <p:nvSpPr>
          <p:cNvPr id="10" name="Rectangle 9">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xmlns="" val="1068132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Judul 1">
            <a:extLst>
              <a:ext uri="{FF2B5EF4-FFF2-40B4-BE49-F238E27FC236}">
                <a16:creationId xmlns:a16="http://schemas.microsoft.com/office/drawing/2014/main" xmlns="" id="{68D3BC40-4C79-47E4-989A-CC66622D9BFA}"/>
              </a:ext>
            </a:extLst>
          </p:cNvPr>
          <p:cNvSpPr>
            <a:spLocks noGrp="1"/>
          </p:cNvSpPr>
          <p:nvPr>
            <p:ph type="title"/>
          </p:nvPr>
        </p:nvSpPr>
        <p:spPr>
          <a:xfrm>
            <a:off x="643467" y="321734"/>
            <a:ext cx="10905066" cy="1135737"/>
          </a:xfrm>
        </p:spPr>
        <p:txBody>
          <a:bodyPr>
            <a:noAutofit/>
          </a:bodyPr>
          <a:lstStyle/>
          <a:p>
            <a:pPr algn="ctr"/>
            <a:r>
              <a:rPr lang="id-ID" b="1">
                <a:cs typeface="Calibri Light"/>
              </a:rPr>
              <a:t>Menerima konsekuensi karena tidak mematuhi kesepakatan/peraturan  </a:t>
            </a:r>
            <a:endParaRPr lang="id-ID">
              <a:cs typeface="Calibri Light"/>
            </a:endParaRPr>
          </a:p>
        </p:txBody>
      </p:sp>
      <p:sp>
        <p:nvSpPr>
          <p:cNvPr id="3" name="Tampungan Konten 2">
            <a:extLst>
              <a:ext uri="{FF2B5EF4-FFF2-40B4-BE49-F238E27FC236}">
                <a16:creationId xmlns:a16="http://schemas.microsoft.com/office/drawing/2014/main" xmlns="" id="{1ABB7078-9761-41E5-ADBA-ED0FA7E58156}"/>
              </a:ext>
            </a:extLst>
          </p:cNvPr>
          <p:cNvSpPr>
            <a:spLocks noGrp="1"/>
          </p:cNvSpPr>
          <p:nvPr>
            <p:ph idx="1"/>
          </p:nvPr>
        </p:nvSpPr>
        <p:spPr>
          <a:xfrm>
            <a:off x="325446" y="1990418"/>
            <a:ext cx="12020153" cy="4316642"/>
          </a:xfrm>
        </p:spPr>
        <p:txBody>
          <a:bodyPr vert="horz" lIns="91440" tIns="45720" rIns="91440" bIns="45720" rtlCol="0" anchor="t">
            <a:normAutofit lnSpcReduction="10000"/>
          </a:bodyPr>
          <a:lstStyle/>
          <a:p>
            <a:pPr marL="0" indent="0" algn="ctr">
              <a:buNone/>
            </a:pPr>
            <a:r>
              <a:rPr lang="id-ID" sz="3600">
                <a:ea typeface="+mn-lt"/>
                <a:cs typeface="+mn-lt"/>
              </a:rPr>
              <a:t>Dia </a:t>
            </a:r>
            <a:r>
              <a:rPr lang="id-ID" sz="3600" dirty="0">
                <a:ea typeface="+mn-lt"/>
                <a:cs typeface="+mn-lt"/>
              </a:rPr>
              <a:t>berkata, “Inilah </a:t>
            </a:r>
            <a:r>
              <a:rPr lang="id-ID" sz="3600" b="1" dirty="0">
                <a:ea typeface="+mn-lt"/>
                <a:cs typeface="+mn-lt"/>
              </a:rPr>
              <a:t>perpisahan antara aku dengan engkau</a:t>
            </a:r>
            <a:r>
              <a:rPr lang="id-ID" sz="3600" dirty="0">
                <a:ea typeface="+mn-lt"/>
                <a:cs typeface="+mn-lt"/>
              </a:rPr>
              <a:t>; aku akan memberikan penjelasan kepadamu atas perbuatan yang </a:t>
            </a:r>
            <a:r>
              <a:rPr lang="id-ID" sz="3600" b="1" dirty="0">
                <a:ea typeface="+mn-lt"/>
                <a:cs typeface="+mn-lt"/>
              </a:rPr>
              <a:t>engkau tidak mampu sabar terhadapnya</a:t>
            </a:r>
            <a:r>
              <a:rPr lang="id-ID" sz="3600" dirty="0">
                <a:ea typeface="+mn-lt"/>
                <a:cs typeface="+mn-lt"/>
              </a:rPr>
              <a:t>. </a:t>
            </a:r>
            <a:r>
              <a:rPr lang="id-ID" sz="3600" i="1">
                <a:ea typeface="+mn-lt"/>
                <a:cs typeface="+mn-lt"/>
              </a:rPr>
              <a:t>(QS. Al Kahfi : 69)</a:t>
            </a:r>
            <a:endParaRPr lang="id-ID" sz="3600">
              <a:ea typeface="+mn-lt"/>
              <a:cs typeface="+mn-lt"/>
            </a:endParaRPr>
          </a:p>
          <a:p>
            <a:pPr marL="0" indent="0" algn="ctr">
              <a:buNone/>
            </a:pPr>
            <a:endParaRPr lang="id-ID" sz="3600" i="1" dirty="0">
              <a:cs typeface="Calibri"/>
            </a:endParaRPr>
          </a:p>
          <a:p>
            <a:pPr marL="0" indent="0" algn="ctr">
              <a:buNone/>
            </a:pPr>
            <a:endParaRPr lang="id-ID" sz="3600" i="1" dirty="0">
              <a:cs typeface="Calibri"/>
            </a:endParaRPr>
          </a:p>
          <a:p>
            <a:pPr marL="571500" indent="-571500">
              <a:buFont typeface="Wingdings" panose="020B0604020202020204" pitchFamily="34" charset="0"/>
              <a:buChar char="§"/>
            </a:pPr>
            <a:r>
              <a:rPr lang="id-ID" sz="3600" dirty="0">
                <a:cs typeface="Calibri"/>
              </a:rPr>
              <a:t>Nabi Musa menyadari kesalahan dan kekurangan yang </a:t>
            </a:r>
            <a:r>
              <a:rPr lang="id-ID" sz="3600">
                <a:cs typeface="Calibri"/>
              </a:rPr>
              <a:t>ada pada dirinya</a:t>
            </a:r>
            <a:endParaRPr lang="id-ID">
              <a:cs typeface="Calibri"/>
            </a:endParaRPr>
          </a:p>
          <a:p>
            <a:pPr marL="571500" indent="-571500">
              <a:buFont typeface="Wingdings" panose="020B0604020202020204" pitchFamily="34" charset="0"/>
              <a:buChar char="§"/>
            </a:pPr>
            <a:r>
              <a:rPr lang="id-ID" sz="3600">
                <a:cs typeface="Calibri" panose="020F0502020204030204"/>
              </a:rPr>
              <a:t>Menuntut ilmu haruslah dengan KESABARAN</a:t>
            </a:r>
            <a:endParaRPr lang="id-ID" sz="3600" dirty="0">
              <a:cs typeface="Calibri" panose="020F0502020204030204"/>
            </a:endParaRPr>
          </a:p>
          <a:p>
            <a:pPr algn="ctr"/>
            <a:endParaRPr lang="id-ID" sz="3600">
              <a:cs typeface="Calibri"/>
            </a:endParaRPr>
          </a:p>
        </p:txBody>
      </p:sp>
      <p:sp>
        <p:nvSpPr>
          <p:cNvPr id="10" name="Rectangle 9">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xmlns="" val="2173356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ambar 4">
            <a:extLst>
              <a:ext uri="{FF2B5EF4-FFF2-40B4-BE49-F238E27FC236}">
                <a16:creationId xmlns:a16="http://schemas.microsoft.com/office/drawing/2014/main" xmlns="" id="{BB3AB5EA-5155-4BEC-A597-5AAED5CA1310}"/>
              </a:ext>
            </a:extLst>
          </p:cNvPr>
          <p:cNvPicPr>
            <a:picLocks noGrp="1" noChangeAspect="1"/>
          </p:cNvPicPr>
          <p:nvPr>
            <p:ph idx="1"/>
          </p:nvPr>
        </p:nvPicPr>
        <p:blipFill>
          <a:blip r:embed="rId2"/>
          <a:stretch>
            <a:fillRect/>
          </a:stretch>
        </p:blipFill>
        <p:spPr>
          <a:xfrm>
            <a:off x="2470815" y="474586"/>
            <a:ext cx="7496175" cy="1866900"/>
          </a:xfrm>
        </p:spPr>
      </p:pic>
      <p:pic>
        <p:nvPicPr>
          <p:cNvPr id="5" name="Gambar 5">
            <a:extLst>
              <a:ext uri="{FF2B5EF4-FFF2-40B4-BE49-F238E27FC236}">
                <a16:creationId xmlns:a16="http://schemas.microsoft.com/office/drawing/2014/main" xmlns="" id="{BF77D609-7474-4293-B2CF-1A7104914E03}"/>
              </a:ext>
            </a:extLst>
          </p:cNvPr>
          <p:cNvPicPr>
            <a:picLocks noChangeAspect="1"/>
          </p:cNvPicPr>
          <p:nvPr/>
        </p:nvPicPr>
        <p:blipFill>
          <a:blip r:embed="rId3"/>
          <a:stretch>
            <a:fillRect/>
          </a:stretch>
        </p:blipFill>
        <p:spPr>
          <a:xfrm>
            <a:off x="4306529" y="3097653"/>
            <a:ext cx="4242619" cy="2567694"/>
          </a:xfrm>
          <a:prstGeom prst="rect">
            <a:avLst/>
          </a:prstGeom>
        </p:spPr>
      </p:pic>
    </p:spTree>
    <p:extLst>
      <p:ext uri="{BB962C8B-B14F-4D97-AF65-F5344CB8AC3E}">
        <p14:creationId xmlns:p14="http://schemas.microsoft.com/office/powerpoint/2010/main" xmlns="" val="2037505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xmlns="" id="{55666830-9A19-4E01-8505-D6C7F9AC56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ambar 5" descr="Sebuah gambar berisi luar ruangan, bangunan, besar, rumput&#10;&#10;Deskripsi dibuat secara otomatis">
            <a:extLst>
              <a:ext uri="{FF2B5EF4-FFF2-40B4-BE49-F238E27FC236}">
                <a16:creationId xmlns:a16="http://schemas.microsoft.com/office/drawing/2014/main" xmlns="" id="{45085694-71A7-4E23-B007-28CEDD7E4B1F}"/>
              </a:ext>
            </a:extLst>
          </p:cNvPr>
          <p:cNvPicPr>
            <a:picLocks noChangeAspect="1"/>
          </p:cNvPicPr>
          <p:nvPr/>
        </p:nvPicPr>
        <p:blipFill rotWithShape="1">
          <a:blip r:embed="rId2"/>
          <a:srcRect l="23242" r="3398"/>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7" name="Freeform: Shape 11">
            <a:extLst>
              <a:ext uri="{FF2B5EF4-FFF2-40B4-BE49-F238E27FC236}">
                <a16:creationId xmlns:a16="http://schemas.microsoft.com/office/drawing/2014/main" xmlns="" id="{AE9FC877-7FB6-4D22-9988-35420644E2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3">
            <a:extLst>
              <a:ext uri="{FF2B5EF4-FFF2-40B4-BE49-F238E27FC236}">
                <a16:creationId xmlns:a16="http://schemas.microsoft.com/office/drawing/2014/main" xmlns="" id="{E41809D1-F12E-46BB-B804-5F209D325E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Judul 1">
            <a:extLst>
              <a:ext uri="{FF2B5EF4-FFF2-40B4-BE49-F238E27FC236}">
                <a16:creationId xmlns:a16="http://schemas.microsoft.com/office/drawing/2014/main" xmlns="" id="{01500195-5F1C-467B-AA49-75CBCA7AB063}"/>
              </a:ext>
            </a:extLst>
          </p:cNvPr>
          <p:cNvSpPr>
            <a:spLocks noGrp="1"/>
          </p:cNvSpPr>
          <p:nvPr>
            <p:ph type="title"/>
          </p:nvPr>
        </p:nvSpPr>
        <p:spPr>
          <a:xfrm>
            <a:off x="170723" y="1712298"/>
            <a:ext cx="5768585" cy="1323715"/>
          </a:xfrm>
        </p:spPr>
        <p:txBody>
          <a:bodyPr vert="horz" lIns="91440" tIns="45720" rIns="91440" bIns="45720" rtlCol="0" anchor="b">
            <a:normAutofit fontScale="90000"/>
          </a:bodyPr>
          <a:lstStyle/>
          <a:p>
            <a:r>
              <a:rPr lang="en-US" sz="4800" b="1" dirty="0"/>
              <a:t>AHLAN WA SAHLAN</a:t>
            </a:r>
            <a:r>
              <a:rPr lang="en-US" sz="4800" dirty="0"/>
              <a:t> </a:t>
            </a:r>
            <a:br>
              <a:rPr lang="en-US" sz="4800" dirty="0"/>
            </a:br>
            <a:endParaRPr lang="en-US" sz="4800" dirty="0">
              <a:cs typeface="Calibri Light"/>
            </a:endParaRPr>
          </a:p>
          <a:p>
            <a:endParaRPr lang="en-US" sz="4800"/>
          </a:p>
        </p:txBody>
      </p:sp>
      <p:sp>
        <p:nvSpPr>
          <p:cNvPr id="3" name="Tampungan Konten 2">
            <a:extLst>
              <a:ext uri="{FF2B5EF4-FFF2-40B4-BE49-F238E27FC236}">
                <a16:creationId xmlns:a16="http://schemas.microsoft.com/office/drawing/2014/main" xmlns="" id="{FB4E745B-D0D8-469B-A46E-65D3D12DD3FC}"/>
              </a:ext>
            </a:extLst>
          </p:cNvPr>
          <p:cNvSpPr>
            <a:spLocks noGrp="1"/>
          </p:cNvSpPr>
          <p:nvPr>
            <p:ph idx="1"/>
          </p:nvPr>
        </p:nvSpPr>
        <p:spPr>
          <a:xfrm>
            <a:off x="60110" y="3312052"/>
            <a:ext cx="4658435" cy="1011496"/>
          </a:xfrm>
        </p:spPr>
        <p:txBody>
          <a:bodyPr vert="horz" lIns="91440" tIns="45720" rIns="91440" bIns="45720" rtlCol="0" anchor="t">
            <a:noAutofit/>
          </a:bodyPr>
          <a:lstStyle/>
          <a:p>
            <a:pPr>
              <a:buNone/>
            </a:pPr>
            <a:r>
              <a:rPr lang="en-US" sz="3600" b="1" cap="all" dirty="0">
                <a:ea typeface="+mn-lt"/>
                <a:cs typeface="+mn-lt"/>
              </a:rPr>
              <a:t>  SELAMAT DATANG MAHASISWA/I BARU UNIVERSITAS YARSI TAHUN 2020</a:t>
            </a:r>
            <a:endParaRPr lang="en-US" sz="3600" cap="all" dirty="0">
              <a:ea typeface="+mn-lt"/>
              <a:cs typeface="+mn-lt"/>
            </a:endParaRPr>
          </a:p>
          <a:p>
            <a:pPr marL="0" indent="0">
              <a:buNone/>
            </a:pPr>
            <a:endParaRPr lang="en-US" sz="3600" b="1" cap="all" dirty="0">
              <a:cs typeface="Calibri"/>
            </a:endParaRPr>
          </a:p>
        </p:txBody>
      </p:sp>
      <p:sp>
        <p:nvSpPr>
          <p:cNvPr id="20" name="Rectangle 15">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40404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Judul 1">
            <a:extLst>
              <a:ext uri="{FF2B5EF4-FFF2-40B4-BE49-F238E27FC236}">
                <a16:creationId xmlns:a16="http://schemas.microsoft.com/office/drawing/2014/main" xmlns="" id="{568D3A8E-BCF8-4F60-8D59-3EEC287CB6B8}"/>
              </a:ext>
            </a:extLst>
          </p:cNvPr>
          <p:cNvSpPr>
            <a:spLocks noGrp="1"/>
          </p:cNvSpPr>
          <p:nvPr>
            <p:ph type="title"/>
          </p:nvPr>
        </p:nvSpPr>
        <p:spPr>
          <a:xfrm>
            <a:off x="1047280" y="759805"/>
            <a:ext cx="10306520" cy="1325563"/>
          </a:xfrm>
        </p:spPr>
        <p:txBody>
          <a:bodyPr>
            <a:normAutofit/>
          </a:bodyPr>
          <a:lstStyle/>
          <a:p>
            <a:pPr algn="ctr"/>
            <a:r>
              <a:rPr lang="id-ID" sz="4000" dirty="0">
                <a:solidFill>
                  <a:srgbClr val="FFFFFF"/>
                </a:solidFill>
                <a:ea typeface="+mj-lt"/>
                <a:cs typeface="+mj-lt"/>
              </a:rPr>
              <a:t>VISI UNIVERSITAS YARSI </a:t>
            </a:r>
            <a:endParaRPr lang="id-ID" sz="4000">
              <a:solidFill>
                <a:srgbClr val="FFFFFF"/>
              </a:solidFill>
              <a:cs typeface="Calibri Light"/>
            </a:endParaRPr>
          </a:p>
          <a:p>
            <a:endParaRPr lang="id-ID" sz="4000">
              <a:solidFill>
                <a:srgbClr val="FFFFFF"/>
              </a:solidFill>
              <a:cs typeface="Calibri Light"/>
            </a:endParaRPr>
          </a:p>
        </p:txBody>
      </p:sp>
      <p:sp>
        <p:nvSpPr>
          <p:cNvPr id="3" name="Tampungan Konten 2">
            <a:extLst>
              <a:ext uri="{FF2B5EF4-FFF2-40B4-BE49-F238E27FC236}">
                <a16:creationId xmlns:a16="http://schemas.microsoft.com/office/drawing/2014/main" xmlns="" id="{4D8C80C3-C3E5-44DE-B4F7-90ACFF746C62}"/>
              </a:ext>
            </a:extLst>
          </p:cNvPr>
          <p:cNvSpPr>
            <a:spLocks noGrp="1"/>
          </p:cNvSpPr>
          <p:nvPr>
            <p:ph idx="1"/>
          </p:nvPr>
        </p:nvSpPr>
        <p:spPr>
          <a:xfrm>
            <a:off x="503129" y="3428513"/>
            <a:ext cx="6351835" cy="1510676"/>
          </a:xfrm>
        </p:spPr>
        <p:txBody>
          <a:bodyPr vert="horz" lIns="91440" tIns="45720" rIns="91440" bIns="45720" rtlCol="0" anchor="t">
            <a:normAutofit/>
          </a:bodyPr>
          <a:lstStyle/>
          <a:p>
            <a:pPr marL="0" indent="0" algn="ctr">
              <a:buNone/>
            </a:pPr>
            <a:r>
              <a:rPr lang="id-ID" sz="2400" cap="all" dirty="0">
                <a:ea typeface="+mn-lt"/>
                <a:cs typeface="+mn-lt"/>
              </a:rPr>
              <a:t>“Mewujudkan perguruan Tinggi Islam yang terpandang, berwibawa, bermutu tinggi dan mampu bersaing dalam </a:t>
            </a:r>
            <a:r>
              <a:rPr lang="id-ID" sz="2400" cap="all" dirty="0" err="1">
                <a:ea typeface="+mn-lt"/>
                <a:cs typeface="+mn-lt"/>
              </a:rPr>
              <a:t>fora</a:t>
            </a:r>
            <a:r>
              <a:rPr lang="id-ID" sz="2400" cap="all" dirty="0">
                <a:ea typeface="+mn-lt"/>
                <a:cs typeface="+mn-lt"/>
              </a:rPr>
              <a:t> nasional maupun Internasional”</a:t>
            </a:r>
            <a:endParaRPr lang="id-ID" sz="2400" dirty="0">
              <a:cs typeface="Calibri" panose="020F0502020204030204"/>
            </a:endParaRPr>
          </a:p>
        </p:txBody>
      </p:sp>
      <p:pic>
        <p:nvPicPr>
          <p:cNvPr id="4" name="Gambar 4" descr="Sebuah gambar berisi luar ruangan, bangunan, besar, rumput&#10;&#10;Deskripsi dibuat secara otomatis">
            <a:extLst>
              <a:ext uri="{FF2B5EF4-FFF2-40B4-BE49-F238E27FC236}">
                <a16:creationId xmlns:a16="http://schemas.microsoft.com/office/drawing/2014/main" xmlns="" id="{FA6FF3D0-4AF8-4575-A621-EAA435FF0930}"/>
              </a:ext>
            </a:extLst>
          </p:cNvPr>
          <p:cNvPicPr>
            <a:picLocks noChangeAspect="1"/>
          </p:cNvPicPr>
          <p:nvPr/>
        </p:nvPicPr>
        <p:blipFill rotWithShape="1">
          <a:blip r:embed="rId2"/>
          <a:srcRect l="16105" r="2" b="2"/>
          <a:stretch/>
        </p:blipFill>
        <p:spPr>
          <a:xfrm>
            <a:off x="7205021" y="2615279"/>
            <a:ext cx="4704081" cy="3489630"/>
          </a:xfrm>
          <a:prstGeom prst="rect">
            <a:avLst/>
          </a:prstGeom>
        </p:spPr>
      </p:pic>
    </p:spTree>
    <p:extLst>
      <p:ext uri="{BB962C8B-B14F-4D97-AF65-F5344CB8AC3E}">
        <p14:creationId xmlns:p14="http://schemas.microsoft.com/office/powerpoint/2010/main" xmlns="" val="314380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0">
            <a:extLst>
              <a:ext uri="{FF2B5EF4-FFF2-40B4-BE49-F238E27FC236}">
                <a16:creationId xmlns:a16="http://schemas.microsoft.com/office/drawing/2014/main" xmlns="" id="{389575E1-3389-451A-A5F7-27854C25C5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2">
            <a:extLst>
              <a:ext uri="{FF2B5EF4-FFF2-40B4-BE49-F238E27FC236}">
                <a16:creationId xmlns:a16="http://schemas.microsoft.com/office/drawing/2014/main" xmlns="" id="{A53CCC5C-D88E-40FB-B30B-23DCDBD01D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xmlns="" id="{568D3A8E-BCF8-4F60-8D59-3EEC287CB6B8}"/>
              </a:ext>
            </a:extLst>
          </p:cNvPr>
          <p:cNvSpPr>
            <a:spLocks noGrp="1"/>
          </p:cNvSpPr>
          <p:nvPr>
            <p:ph type="title"/>
          </p:nvPr>
        </p:nvSpPr>
        <p:spPr>
          <a:xfrm>
            <a:off x="686834" y="591344"/>
            <a:ext cx="3200400" cy="5585619"/>
          </a:xfrm>
        </p:spPr>
        <p:txBody>
          <a:bodyPr>
            <a:normAutofit/>
          </a:bodyPr>
          <a:lstStyle/>
          <a:p>
            <a:r>
              <a:rPr lang="id-ID">
                <a:solidFill>
                  <a:srgbClr val="FFFFFF"/>
                </a:solidFill>
                <a:ea typeface="+mj-lt"/>
                <a:cs typeface="+mj-lt"/>
              </a:rPr>
              <a:t/>
            </a:r>
            <a:br>
              <a:rPr lang="id-ID">
                <a:solidFill>
                  <a:srgbClr val="FFFFFF"/>
                </a:solidFill>
                <a:ea typeface="+mj-lt"/>
                <a:cs typeface="+mj-lt"/>
              </a:rPr>
            </a:br>
            <a:r>
              <a:rPr lang="id-ID">
                <a:solidFill>
                  <a:srgbClr val="FFFFFF"/>
                </a:solidFill>
                <a:ea typeface="+mj-lt"/>
                <a:cs typeface="+mj-lt"/>
              </a:rPr>
              <a:t>MISI UNIVERSITAS YARSI </a:t>
            </a:r>
            <a:endParaRPr lang="id-ID">
              <a:solidFill>
                <a:srgbClr val="FFFFFF"/>
              </a:solidFill>
              <a:cs typeface="Calibri Light"/>
            </a:endParaRPr>
          </a:p>
          <a:p>
            <a:endParaRPr lang="id-ID">
              <a:solidFill>
                <a:srgbClr val="FFFFFF"/>
              </a:solidFill>
              <a:cs typeface="Calibri Light"/>
            </a:endParaRPr>
          </a:p>
        </p:txBody>
      </p:sp>
      <p:sp>
        <p:nvSpPr>
          <p:cNvPr id="31" name="Arc 24">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ampungan Konten 2">
            <a:extLst>
              <a:ext uri="{FF2B5EF4-FFF2-40B4-BE49-F238E27FC236}">
                <a16:creationId xmlns:a16="http://schemas.microsoft.com/office/drawing/2014/main" xmlns="" id="{4D8C80C3-C3E5-44DE-B4F7-90ACFF746C62}"/>
              </a:ext>
            </a:extLst>
          </p:cNvPr>
          <p:cNvSpPr>
            <a:spLocks noGrp="1"/>
          </p:cNvSpPr>
          <p:nvPr>
            <p:ph idx="1"/>
          </p:nvPr>
        </p:nvSpPr>
        <p:spPr>
          <a:xfrm>
            <a:off x="4447308" y="591344"/>
            <a:ext cx="7471845" cy="5585619"/>
          </a:xfrm>
        </p:spPr>
        <p:txBody>
          <a:bodyPr vert="horz" lIns="91440" tIns="45720" rIns="91440" bIns="45720" rtlCol="0" anchor="ctr">
            <a:normAutofit/>
          </a:bodyPr>
          <a:lstStyle/>
          <a:p>
            <a:pPr>
              <a:buNone/>
            </a:pPr>
            <a:endParaRPr lang="id-ID" sz="2000"/>
          </a:p>
          <a:p>
            <a:pPr>
              <a:buNone/>
            </a:pPr>
            <a:r>
              <a:rPr lang="id-ID" sz="2000" cap="all" dirty="0">
                <a:ea typeface="+mn-lt"/>
                <a:cs typeface="+mn-lt"/>
              </a:rPr>
              <a:t>1.Mengembangkan ilmu pengetahuan, teknologi, dan seni, melalui pendidikan, pengajaran dan pembelajaran yang unggul dan bermutu tinggi sesuai Islam. </a:t>
            </a:r>
            <a:endParaRPr lang="id-ID" sz="2000" dirty="0">
              <a:cs typeface="Calibri"/>
            </a:endParaRPr>
          </a:p>
          <a:p>
            <a:pPr>
              <a:buNone/>
            </a:pPr>
            <a:r>
              <a:rPr lang="id-ID" sz="2000" cap="all" dirty="0">
                <a:ea typeface="+mn-lt"/>
                <a:cs typeface="+mn-lt"/>
              </a:rPr>
              <a:t>2. Mengembangkan ilmu pengetahuan, teknologi dan seni, melalui pengkajian, penelitian dan publikasi yang unggul dan bermutu tinggi sesuai Islam.</a:t>
            </a:r>
            <a:endParaRPr lang="id-ID" sz="2000" dirty="0">
              <a:cs typeface="Calibri"/>
            </a:endParaRPr>
          </a:p>
          <a:p>
            <a:pPr>
              <a:buNone/>
            </a:pPr>
            <a:r>
              <a:rPr lang="id-ID" sz="2000" cap="all" dirty="0">
                <a:ea typeface="+mn-lt"/>
                <a:cs typeface="+mn-lt"/>
              </a:rPr>
              <a:t>3. Mengembangkan ilmu pengetahuan, teknologi, dan seni, yang dapat menjawab masalah dan tantangan masyarakat dunia yang unggul dan bermutu tinggi sesuai Islam. </a:t>
            </a:r>
            <a:endParaRPr lang="id-ID" sz="2000" dirty="0">
              <a:cs typeface="Calibri"/>
            </a:endParaRPr>
          </a:p>
          <a:p>
            <a:pPr>
              <a:buNone/>
            </a:pPr>
            <a:r>
              <a:rPr lang="id-ID" sz="2000" cap="all" dirty="0">
                <a:ea typeface="+mn-lt"/>
                <a:cs typeface="+mn-lt"/>
              </a:rPr>
              <a:t>4. Mengembangkan </a:t>
            </a:r>
            <a:r>
              <a:rPr lang="id-ID" sz="2000" cap="all" dirty="0" err="1">
                <a:ea typeface="+mn-lt"/>
                <a:cs typeface="+mn-lt"/>
              </a:rPr>
              <a:t>sumberdaya</a:t>
            </a:r>
            <a:r>
              <a:rPr lang="id-ID" sz="2000" cap="all" dirty="0">
                <a:ea typeface="+mn-lt"/>
                <a:cs typeface="+mn-lt"/>
              </a:rPr>
              <a:t> manusia dan tata kelola yang dapat menjawab persoalan yang timbul di masyarakat serta memberi arah perubahan dalam rangka membangun masyarakat dunia, khususnya masyarakat Indonesia yang adil, makmur, merata dan beradab sesuai Islam.</a:t>
            </a:r>
            <a:endParaRPr lang="id-ID" sz="2000" dirty="0">
              <a:cs typeface="Calibri"/>
            </a:endParaRPr>
          </a:p>
          <a:p>
            <a:pPr marL="0" indent="0">
              <a:buNone/>
            </a:pPr>
            <a:endParaRPr lang="id-ID" sz="2000" cap="all">
              <a:cs typeface="Calibri" panose="020F0502020204030204"/>
            </a:endParaRPr>
          </a:p>
        </p:txBody>
      </p:sp>
    </p:spTree>
    <p:extLst>
      <p:ext uri="{BB962C8B-B14F-4D97-AF65-F5344CB8AC3E}">
        <p14:creationId xmlns:p14="http://schemas.microsoft.com/office/powerpoint/2010/main" xmlns="" val="58771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76EFD3D9-44F0-4267-BCC1-1613E79D82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xmlns="" id="{A779A851-95D6-41AF-937A-B0E4B7F6FA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xmlns="" id="{953FB2E7-B6CB-429C-81EB-D9516D6D5C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xmlns="" id="{2EC40DB1-B719-4A13-9A4D-0966B4B278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Judul 1">
            <a:extLst>
              <a:ext uri="{FF2B5EF4-FFF2-40B4-BE49-F238E27FC236}">
                <a16:creationId xmlns:a16="http://schemas.microsoft.com/office/drawing/2014/main" xmlns="" id="{813761F9-BFF2-465A-B07C-D2A045BEBAD1}"/>
              </a:ext>
            </a:extLst>
          </p:cNvPr>
          <p:cNvSpPr>
            <a:spLocks noGrp="1"/>
          </p:cNvSpPr>
          <p:nvPr>
            <p:ph type="title"/>
          </p:nvPr>
        </p:nvSpPr>
        <p:spPr>
          <a:xfrm>
            <a:off x="934872" y="982272"/>
            <a:ext cx="3388419" cy="4560970"/>
          </a:xfrm>
        </p:spPr>
        <p:txBody>
          <a:bodyPr>
            <a:normAutofit/>
          </a:bodyPr>
          <a:lstStyle/>
          <a:p>
            <a:r>
              <a:rPr lang="id-ID" sz="4000">
                <a:solidFill>
                  <a:srgbClr val="FFFFFF"/>
                </a:solidFill>
                <a:ea typeface="+mj-lt"/>
                <a:cs typeface="+mj-lt"/>
              </a:rPr>
              <a:t>Nilai Budaya ?</a:t>
            </a:r>
            <a:endParaRPr lang="id-ID" sz="4000">
              <a:solidFill>
                <a:srgbClr val="FFFFFF"/>
              </a:solidFill>
            </a:endParaRPr>
          </a:p>
        </p:txBody>
      </p:sp>
      <p:sp>
        <p:nvSpPr>
          <p:cNvPr id="16" name="Rectangle 8">
            <a:extLst>
              <a:ext uri="{FF2B5EF4-FFF2-40B4-BE49-F238E27FC236}">
                <a16:creationId xmlns:a16="http://schemas.microsoft.com/office/drawing/2014/main" xmlns="" id="{82211336-CFF3-412D-868A-6679C1004C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ampungan Konten 2">
            <a:extLst>
              <a:ext uri="{FF2B5EF4-FFF2-40B4-BE49-F238E27FC236}">
                <a16:creationId xmlns:a16="http://schemas.microsoft.com/office/drawing/2014/main" xmlns="" id="{8E7426EA-5277-4E60-9FD6-19AD26AA8A6E}"/>
              </a:ext>
            </a:extLst>
          </p:cNvPr>
          <p:cNvSpPr>
            <a:spLocks noGrp="1"/>
          </p:cNvSpPr>
          <p:nvPr>
            <p:ph idx="1"/>
          </p:nvPr>
        </p:nvSpPr>
        <p:spPr>
          <a:xfrm>
            <a:off x="5221862" y="1719618"/>
            <a:ext cx="5948831" cy="4334629"/>
          </a:xfrm>
        </p:spPr>
        <p:txBody>
          <a:bodyPr vert="horz" lIns="91440" tIns="45720" rIns="91440" bIns="45720" rtlCol="0" anchor="ctr">
            <a:normAutofit/>
          </a:bodyPr>
          <a:lstStyle/>
          <a:p>
            <a:pPr marL="0" indent="0" algn="ctr">
              <a:buNone/>
            </a:pPr>
            <a:r>
              <a:rPr lang="id-ID" sz="3600" dirty="0">
                <a:solidFill>
                  <a:srgbClr val="FEFFFF"/>
                </a:solidFill>
                <a:ea typeface="+mn-lt"/>
                <a:cs typeface="+mn-lt"/>
              </a:rPr>
              <a:t>Nilai yang disepakati dan tertanam dalam masyarakat atau organisasi yang mengakar menjadi kebiasaan dan kepercayaan dan menjadi acuan perilaku </a:t>
            </a:r>
            <a:endParaRPr lang="id-ID" sz="3600" dirty="0">
              <a:solidFill>
                <a:srgbClr val="FEFFFF"/>
              </a:solidFill>
              <a:cs typeface="Calibri" panose="020F0502020204030204"/>
            </a:endParaRPr>
          </a:p>
        </p:txBody>
      </p:sp>
    </p:spTree>
    <p:extLst>
      <p:ext uri="{BB962C8B-B14F-4D97-AF65-F5344CB8AC3E}">
        <p14:creationId xmlns:p14="http://schemas.microsoft.com/office/powerpoint/2010/main" xmlns="" val="3195363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76EFD3D9-44F0-4267-BCC1-1613E79D82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xmlns="" id="{A779A851-95D6-41AF-937A-B0E4B7F6FA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xmlns="" id="{953FB2E7-B6CB-429C-81EB-D9516D6D5C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xmlns="" id="{2EC40DB1-B719-4A13-9A4D-0966B4B278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Judul 1">
            <a:extLst>
              <a:ext uri="{FF2B5EF4-FFF2-40B4-BE49-F238E27FC236}">
                <a16:creationId xmlns:a16="http://schemas.microsoft.com/office/drawing/2014/main" xmlns="" id="{2D1765CF-A3D2-4876-92D6-80D201903446}"/>
              </a:ext>
            </a:extLst>
          </p:cNvPr>
          <p:cNvSpPr>
            <a:spLocks noGrp="1"/>
          </p:cNvSpPr>
          <p:nvPr>
            <p:ph type="title"/>
          </p:nvPr>
        </p:nvSpPr>
        <p:spPr>
          <a:xfrm>
            <a:off x="934872" y="982272"/>
            <a:ext cx="3388419" cy="4560970"/>
          </a:xfrm>
        </p:spPr>
        <p:txBody>
          <a:bodyPr>
            <a:normAutofit/>
          </a:bodyPr>
          <a:lstStyle/>
          <a:p>
            <a:r>
              <a:rPr lang="id-ID" sz="4000">
                <a:solidFill>
                  <a:srgbClr val="FFFFFF"/>
                </a:solidFill>
                <a:ea typeface="+mj-lt"/>
                <a:cs typeface="+mj-lt"/>
              </a:rPr>
              <a:t>Nilai Budaya Universitas YARSI ?</a:t>
            </a:r>
          </a:p>
          <a:p>
            <a:endParaRPr lang="id-ID" sz="4000">
              <a:solidFill>
                <a:srgbClr val="FFFFFF"/>
              </a:solidFill>
              <a:cs typeface="Calibri Light"/>
            </a:endParaRPr>
          </a:p>
        </p:txBody>
      </p:sp>
      <p:sp>
        <p:nvSpPr>
          <p:cNvPr id="16" name="Rectangle 8">
            <a:extLst>
              <a:ext uri="{FF2B5EF4-FFF2-40B4-BE49-F238E27FC236}">
                <a16:creationId xmlns:a16="http://schemas.microsoft.com/office/drawing/2014/main" xmlns="" id="{82211336-CFF3-412D-868A-6679C1004C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ampungan Konten 2">
            <a:extLst>
              <a:ext uri="{FF2B5EF4-FFF2-40B4-BE49-F238E27FC236}">
                <a16:creationId xmlns:a16="http://schemas.microsoft.com/office/drawing/2014/main" xmlns="" id="{86C4200C-CAA4-4404-9FC5-F3375039FECE}"/>
              </a:ext>
            </a:extLst>
          </p:cNvPr>
          <p:cNvSpPr>
            <a:spLocks noGrp="1"/>
          </p:cNvSpPr>
          <p:nvPr>
            <p:ph idx="1"/>
          </p:nvPr>
        </p:nvSpPr>
        <p:spPr>
          <a:xfrm>
            <a:off x="5221862" y="1719618"/>
            <a:ext cx="5948831" cy="4334629"/>
          </a:xfrm>
        </p:spPr>
        <p:txBody>
          <a:bodyPr vert="horz" lIns="91440" tIns="45720" rIns="91440" bIns="45720" rtlCol="0" anchor="ctr">
            <a:normAutofit/>
          </a:bodyPr>
          <a:lstStyle/>
          <a:p>
            <a:r>
              <a:rPr lang="id-ID" sz="3600" dirty="0">
                <a:solidFill>
                  <a:srgbClr val="FEFFFF"/>
                </a:solidFill>
                <a:cs typeface="Calibri"/>
              </a:rPr>
              <a:t>Budaya nilai-nilai Islam sesuai dengan Al </a:t>
            </a:r>
            <a:r>
              <a:rPr lang="id-ID" sz="3600" dirty="0" err="1">
                <a:solidFill>
                  <a:srgbClr val="FEFFFF"/>
                </a:solidFill>
                <a:cs typeface="Calibri"/>
              </a:rPr>
              <a:t>Qur’an</a:t>
            </a:r>
            <a:r>
              <a:rPr lang="id-ID" sz="3600" dirty="0">
                <a:solidFill>
                  <a:srgbClr val="FEFFFF"/>
                </a:solidFill>
                <a:cs typeface="Calibri"/>
              </a:rPr>
              <a:t> dan Hadits </a:t>
            </a:r>
            <a:endParaRPr lang="id-ID" sz="3600">
              <a:solidFill>
                <a:srgbClr val="FEFFFF"/>
              </a:solidFill>
              <a:ea typeface="+mn-lt"/>
              <a:cs typeface="+mn-lt"/>
            </a:endParaRPr>
          </a:p>
          <a:p>
            <a:r>
              <a:rPr lang="id-ID" sz="3600" dirty="0">
                <a:solidFill>
                  <a:srgbClr val="FEFFFF"/>
                </a:solidFill>
                <a:cs typeface="Calibri"/>
              </a:rPr>
              <a:t>SCORE</a:t>
            </a:r>
          </a:p>
          <a:p>
            <a:endParaRPr lang="id-ID" sz="3600" dirty="0">
              <a:solidFill>
                <a:srgbClr val="FEFFFF"/>
              </a:solidFill>
              <a:cs typeface="Calibri"/>
            </a:endParaRPr>
          </a:p>
        </p:txBody>
      </p:sp>
    </p:spTree>
    <p:extLst>
      <p:ext uri="{BB962C8B-B14F-4D97-AF65-F5344CB8AC3E}">
        <p14:creationId xmlns:p14="http://schemas.microsoft.com/office/powerpoint/2010/main" xmlns="" val="462273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C751CE0E-9D86-4FAC-8D16-69E8480188C3}"/>
              </a:ext>
            </a:extLst>
          </p:cNvPr>
          <p:cNvSpPr>
            <a:spLocks noGrp="1"/>
          </p:cNvSpPr>
          <p:nvPr>
            <p:ph type="title"/>
          </p:nvPr>
        </p:nvSpPr>
        <p:spPr/>
        <p:txBody>
          <a:bodyPr/>
          <a:lstStyle/>
          <a:p>
            <a:pPr algn="ctr"/>
            <a:r>
              <a:rPr lang="id-ID" dirty="0">
                <a:solidFill>
                  <a:srgbClr val="000000"/>
                </a:solidFill>
                <a:ea typeface="+mj-lt"/>
                <a:cs typeface="+mj-lt"/>
              </a:rPr>
              <a:t>Budaya nilai-nilai Islam sesuai dengan Al </a:t>
            </a:r>
            <a:r>
              <a:rPr lang="id-ID" dirty="0" err="1">
                <a:solidFill>
                  <a:srgbClr val="000000"/>
                </a:solidFill>
                <a:ea typeface="+mj-lt"/>
                <a:cs typeface="+mj-lt"/>
              </a:rPr>
              <a:t>Qur’an</a:t>
            </a:r>
            <a:r>
              <a:rPr lang="id-ID" dirty="0">
                <a:solidFill>
                  <a:srgbClr val="000000"/>
                </a:solidFill>
                <a:ea typeface="+mj-lt"/>
                <a:cs typeface="+mj-lt"/>
              </a:rPr>
              <a:t> dan Hadits </a:t>
            </a:r>
          </a:p>
          <a:p>
            <a:pPr algn="ctr"/>
            <a:endParaRPr lang="id-ID" dirty="0">
              <a:solidFill>
                <a:srgbClr val="000000"/>
              </a:solidFill>
              <a:cs typeface="Calibri Light"/>
            </a:endParaRPr>
          </a:p>
        </p:txBody>
      </p:sp>
      <p:sp>
        <p:nvSpPr>
          <p:cNvPr id="3" name="Tampungan Konten 2">
            <a:extLst>
              <a:ext uri="{FF2B5EF4-FFF2-40B4-BE49-F238E27FC236}">
                <a16:creationId xmlns:a16="http://schemas.microsoft.com/office/drawing/2014/main" xmlns="" id="{590797B6-C66C-48E8-8E52-8092C196B68F}"/>
              </a:ext>
            </a:extLst>
          </p:cNvPr>
          <p:cNvSpPr>
            <a:spLocks noGrp="1"/>
          </p:cNvSpPr>
          <p:nvPr>
            <p:ph idx="1"/>
          </p:nvPr>
        </p:nvSpPr>
        <p:spPr>
          <a:xfrm>
            <a:off x="973394" y="1973109"/>
            <a:ext cx="10515600" cy="4425080"/>
          </a:xfrm>
        </p:spPr>
        <p:txBody>
          <a:bodyPr vert="horz" lIns="91440" tIns="45720" rIns="91440" bIns="45720" rtlCol="0" anchor="t">
            <a:normAutofit/>
          </a:bodyPr>
          <a:lstStyle/>
          <a:p>
            <a:r>
              <a:rPr lang="id-ID" dirty="0">
                <a:cs typeface="Calibri"/>
              </a:rPr>
              <a:t>Melaksanakan </a:t>
            </a:r>
            <a:r>
              <a:rPr lang="id-ID" dirty="0" err="1">
                <a:cs typeface="Calibri"/>
              </a:rPr>
              <a:t>shalat</a:t>
            </a:r>
            <a:r>
              <a:rPr lang="id-ID" dirty="0">
                <a:cs typeface="Calibri"/>
              </a:rPr>
              <a:t> 5 waktu (berjamaah di masjid bagi laki-laki)</a:t>
            </a:r>
          </a:p>
          <a:p>
            <a:r>
              <a:rPr lang="id-ID" dirty="0">
                <a:cs typeface="Calibri"/>
              </a:rPr>
              <a:t>Membaca Al </a:t>
            </a:r>
            <a:r>
              <a:rPr lang="id-ID" dirty="0" err="1">
                <a:cs typeface="Calibri"/>
              </a:rPr>
              <a:t>Qur'an</a:t>
            </a:r>
            <a:r>
              <a:rPr lang="id-ID" dirty="0">
                <a:cs typeface="Calibri"/>
              </a:rPr>
              <a:t> setiap hari</a:t>
            </a:r>
          </a:p>
          <a:p>
            <a:r>
              <a:rPr lang="id-ID" dirty="0">
                <a:cs typeface="Calibri"/>
              </a:rPr>
              <a:t>Birrul </a:t>
            </a:r>
            <a:r>
              <a:rPr lang="id-ID" dirty="0" err="1">
                <a:cs typeface="Calibri"/>
              </a:rPr>
              <a:t>walidain</a:t>
            </a:r>
            <a:r>
              <a:rPr lang="id-ID" dirty="0">
                <a:cs typeface="Calibri"/>
              </a:rPr>
              <a:t> : menghormati orang tua / dosen / orang yang lebih tua</a:t>
            </a:r>
          </a:p>
          <a:p>
            <a:r>
              <a:rPr lang="id-ID" dirty="0">
                <a:cs typeface="Calibri"/>
              </a:rPr>
              <a:t>Menutup aurat </a:t>
            </a:r>
          </a:p>
          <a:p>
            <a:pPr marL="0" indent="0">
              <a:buNone/>
            </a:pPr>
            <a:endParaRPr lang="id-ID" dirty="0">
              <a:cs typeface="Calibri"/>
            </a:endParaRPr>
          </a:p>
        </p:txBody>
      </p:sp>
    </p:spTree>
    <p:extLst>
      <p:ext uri="{BB962C8B-B14F-4D97-AF65-F5344CB8AC3E}">
        <p14:creationId xmlns:p14="http://schemas.microsoft.com/office/powerpoint/2010/main" xmlns="" val="100570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D55AEB89-A9D2-4ACD-A4C3-68DEAD0FB075}"/>
              </a:ext>
            </a:extLst>
          </p:cNvPr>
          <p:cNvSpPr>
            <a:spLocks noGrp="1"/>
          </p:cNvSpPr>
          <p:nvPr>
            <p:ph type="title"/>
          </p:nvPr>
        </p:nvSpPr>
        <p:spPr>
          <a:xfrm>
            <a:off x="838200" y="365125"/>
            <a:ext cx="11007212" cy="1350143"/>
          </a:xfrm>
        </p:spPr>
        <p:txBody>
          <a:bodyPr>
            <a:noAutofit/>
          </a:bodyPr>
          <a:lstStyle/>
          <a:p>
            <a:r>
              <a:rPr lang="id-ID" sz="3600" b="1" dirty="0">
                <a:ea typeface="+mj-lt"/>
                <a:cs typeface="+mj-lt"/>
              </a:rPr>
              <a:t>KETENTUAN MEMAKAI BUSANA MUSLIM/MUSLIMAH DAN ID-CARD (PERATURAN REKTOR No. 001/REK/PER/III/2006) </a:t>
            </a:r>
            <a:endParaRPr lang="id-ID" sz="3600" b="1"/>
          </a:p>
          <a:p>
            <a:endParaRPr lang="id-ID" sz="3600" b="1" dirty="0">
              <a:cs typeface="Calibri Light"/>
            </a:endParaRPr>
          </a:p>
        </p:txBody>
      </p:sp>
      <p:pic>
        <p:nvPicPr>
          <p:cNvPr id="4" name="Gambar 4" descr="Sebuah gambar berisi cuplikan layar, elektronik, komputer&#10;&#10;Deskripsi dibuat secara otomatis">
            <a:extLst>
              <a:ext uri="{FF2B5EF4-FFF2-40B4-BE49-F238E27FC236}">
                <a16:creationId xmlns:a16="http://schemas.microsoft.com/office/drawing/2014/main" xmlns="" id="{03D786FA-48B2-420D-BB23-0AEA66CF3A42}"/>
              </a:ext>
            </a:extLst>
          </p:cNvPr>
          <p:cNvPicPr>
            <a:picLocks noGrp="1" noChangeAspect="1"/>
          </p:cNvPicPr>
          <p:nvPr>
            <p:ph idx="1"/>
          </p:nvPr>
        </p:nvPicPr>
        <p:blipFill rotWithShape="1">
          <a:blip r:embed="rId2"/>
          <a:srcRect l="25370" t="19774" r="9302" b="15819"/>
          <a:stretch/>
        </p:blipFill>
        <p:spPr>
          <a:xfrm>
            <a:off x="2678914" y="1456916"/>
            <a:ext cx="7170017" cy="5309783"/>
          </a:xfrm>
        </p:spPr>
      </p:pic>
    </p:spTree>
    <p:extLst>
      <p:ext uri="{BB962C8B-B14F-4D97-AF65-F5344CB8AC3E}">
        <p14:creationId xmlns:p14="http://schemas.microsoft.com/office/powerpoint/2010/main" xmlns="" val="762959617"/>
      </p:ext>
    </p:extLst>
  </p:cSld>
  <p:clrMapOvr>
    <a:masterClrMapping/>
  </p:clrMapOvr>
</p:sld>
</file>

<file path=ppt/theme/theme1.xml><?xml version="1.0" encoding="utf-8"?>
<a:theme xmlns:a="http://schemas.openxmlformats.org/drawingml/2006/main" name="Tema Office">
  <a:themeElements>
    <a:clrScheme name="Ka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462</Words>
  <Application>Microsoft Office PowerPoint</Application>
  <PresentationFormat>Custom</PresentationFormat>
  <Paragraphs>113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Tema Office</vt:lpstr>
      <vt:lpstr>Pengenalan Nilai Budaya, Tata Krama, dan Etika Keilmuan Universitas YARSI</vt:lpstr>
      <vt:lpstr>Slide 2</vt:lpstr>
      <vt:lpstr>AHLAN WA SAHLAN   </vt:lpstr>
      <vt:lpstr>VISI UNIVERSITAS YARSI  </vt:lpstr>
      <vt:lpstr> MISI UNIVERSITAS YARSI  </vt:lpstr>
      <vt:lpstr>Nilai Budaya ?</vt:lpstr>
      <vt:lpstr>Nilai Budaya Universitas YARSI ? </vt:lpstr>
      <vt:lpstr>Budaya nilai-nilai Islam sesuai dengan Al Qur’an dan Hadits  </vt:lpstr>
      <vt:lpstr>KETENTUAN MEMAKAI BUSANA MUSLIM/MUSLIMAH DAN ID-CARD (PERATURAN REKTOR No. 001/REK/PER/III/2006)  </vt:lpstr>
      <vt:lpstr>Slide 10</vt:lpstr>
      <vt:lpstr>VALUE UNIVERSITAS YARSI : SCORE</vt:lpstr>
      <vt:lpstr>FILOSOFI SCORE DARI  SIFAT-SIFAT RASULULLAH SAW</vt:lpstr>
      <vt:lpstr>Tata Krama ?</vt:lpstr>
      <vt:lpstr>5S</vt:lpstr>
      <vt:lpstr>Adab Menghubungi Dosen</vt:lpstr>
      <vt:lpstr>Adab Makan &amp; Minum</vt:lpstr>
      <vt:lpstr>Etika Keilmuan?</vt:lpstr>
      <vt:lpstr>KODE ETIK</vt:lpstr>
      <vt:lpstr>Setiap mahasiswa wajib menghormati dosen baik di dalam maupun di luar perkuliahan yang diwujudkan dalam bentuk antara lain : </vt:lpstr>
      <vt:lpstr>Tanggung Jawab terhadap Sesama Mahasiswa Setiap mahasiswa wajib menumbuhkembangkan masyarakat akademik di kalangan mahasiswa dengan cara</vt:lpstr>
      <vt:lpstr>Tanggung Jawab Mahasiswa terhadap Tenaga kependidikan</vt:lpstr>
      <vt:lpstr>Slide 22</vt:lpstr>
      <vt:lpstr>Slide 23</vt:lpstr>
      <vt:lpstr>BELAJAR DARI ADAB NABI MUSA MENUNTUT ILMU KEPADA NABI KHAIDIR DALAM QS. AL KAHFI AYAT 60-82</vt:lpstr>
      <vt:lpstr>ADAB NABI MUSA MENUNTUT ILMU  KEPADA NABI KHAIDIR</vt:lpstr>
      <vt:lpstr>Mendatangi guru, sekalipun tempatnya jauh </vt:lpstr>
      <vt:lpstr>Meminta izin sebelum menuntut ilmu  dan membuat kesepakatan/peraturan</vt:lpstr>
      <vt:lpstr>Menerima konsekuensi karena tidak mematuhi kesepakatan/peraturan  </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Presentasi PowerPoint</dc:title>
  <dc:creator>Alamsyah</dc:creator>
  <cp:lastModifiedBy>Alamsyah</cp:lastModifiedBy>
  <cp:revision>850</cp:revision>
  <dcterms:created xsi:type="dcterms:W3CDTF">2020-09-05T10:33:56Z</dcterms:created>
  <dcterms:modified xsi:type="dcterms:W3CDTF">2020-09-05T14:53:58Z</dcterms:modified>
</cp:coreProperties>
</file>