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3"/>
  </p:notesMasterIdLst>
  <p:handoutMasterIdLst>
    <p:handoutMasterId r:id="rId24"/>
  </p:handoutMasterIdLst>
  <p:sldIdLst>
    <p:sldId id="302" r:id="rId7"/>
    <p:sldId id="332" r:id="rId8"/>
    <p:sldId id="333" r:id="rId9"/>
    <p:sldId id="334" r:id="rId10"/>
    <p:sldId id="344" r:id="rId11"/>
    <p:sldId id="345" r:id="rId12"/>
    <p:sldId id="335" r:id="rId13"/>
    <p:sldId id="336" r:id="rId14"/>
    <p:sldId id="337" r:id="rId15"/>
    <p:sldId id="338" r:id="rId16"/>
    <p:sldId id="339" r:id="rId17"/>
    <p:sldId id="349" r:id="rId18"/>
    <p:sldId id="346" r:id="rId19"/>
    <p:sldId id="348" r:id="rId20"/>
    <p:sldId id="340" r:id="rId21"/>
    <p:sldId id="341"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44"/>
            <p14:sldId id="345"/>
            <p14:sldId id="335"/>
            <p14:sldId id="336"/>
            <p14:sldId id="337"/>
            <p14:sldId id="338"/>
            <p14:sldId id="339"/>
            <p14:sldId id="349"/>
            <p14:sldId id="346"/>
            <p14:sldId id="348"/>
          </p14:sldIdLst>
        </p14:section>
        <p14:section name="Submission" id="{4652BFB3-15E5-4571-A3B2-7A39669B8EEF}">
          <p14:sldIdLst>
            <p14:sldId id="340"/>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0" d="100"/>
          <a:sy n="80" d="100"/>
        </p:scale>
        <p:origin x="1122"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5/11/2020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xmlns=""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xmlns=""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xmlns=""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xmlns=""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xmlns=""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xmlns=""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xmlns=""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xmlns=""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xmlns=""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xmlns=""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xmlns=""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xmlns=""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xmlns=""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xmlns=""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xmlns=""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xmlns=""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xmlns=""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xmlns=""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xmlns=""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xmlns=""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xmlns=""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xmlns=""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xmlns=""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xmlns=""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xmlns=""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xmlns=""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xmlns=""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xmlns=""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xmlns=""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xmlns=""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xmlns=""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xmlns=""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xmlns=""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xmlns=""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xmlns=""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xmlns=""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xmlns=""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xmlns=""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xmlns=""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xmlns=""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xmlns=""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xmlns=""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xmlns=""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xmlns=""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xmlns=""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xmlns=""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xmlns=""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xmlns=""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xmlns=""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xmlns=""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xmlns=""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xmlns=""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xmlns=""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xmlns=""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xmlns=""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xmlns=""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xmlns=""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xmlns=""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xmlns=""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xmlns=""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xmlns=""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xmlns=""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xmlns=""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xmlns=""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xmlns=""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xmlns=""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xmlns=""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xmlns=""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xmlns=""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xmlns=""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xmlns=""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xmlns=""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xmlns=""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xmlns=""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xmlns=""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xmlns=""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xmlns=""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xmlns=""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xmlns=""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xmlns=""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xmlns=""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xmlns=""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xmlns=""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xmlns=""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xmlns=""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xmlns=""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xmlns=""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xmlns=""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xmlns=""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xmlns=""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xmlns=""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xmlns=""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xmlns=""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xmlns=""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xmlns=""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xmlns=""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xmlns=""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xmlns=""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xmlns=""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xmlns=""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xmlns=""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xmlns=""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xmlns=""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xmlns=""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xmlns=""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xmlns=""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xmlns=""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xmlns=""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xmlns=""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xmlns=""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xmlns=""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xmlns=""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xmlns=""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xmlns=""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xmlns=""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xmlns=""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xmlns=""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xmlns=""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xmlns=""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xmlns=""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xmlns=""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xmlns=""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xmlns=""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xmlns=""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xmlns=""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xmlns=""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xmlns=""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xmlns=""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xmlns=""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xmlns=""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xmlns=""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p:transition>
    <p:fade/>
  </p:transition>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xmlns=""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xmlns=""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xmlns=""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xmlns=""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C1ACBEB-B44B-4617-978B-90D487E6FF07}"/>
              </a:ext>
            </a:extLst>
          </p:cNvPr>
          <p:cNvSpPr>
            <a:spLocks noGrp="1"/>
          </p:cNvSpPr>
          <p:nvPr>
            <p:ph type="title"/>
          </p:nvPr>
        </p:nvSpPr>
        <p:spPr/>
        <p:txBody>
          <a:bodyPr/>
          <a:lstStyle/>
          <a:p>
            <a:r>
              <a:rPr lang="id-ID" dirty="0"/>
              <a:t>Tugas </a:t>
            </a:r>
            <a:r>
              <a:rPr lang="en-US" dirty="0"/>
              <a:t>6</a:t>
            </a:r>
            <a:r>
              <a:rPr lang="id-ID" dirty="0"/>
              <a:t> – Kelas A</a:t>
            </a:r>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xmlns=""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[20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CountSalary_[NPM].java (e.g., CountSalary_1402019000.java).</a:t>
            </a:r>
          </a:p>
        </p:txBody>
      </p:sp>
    </p:spTree>
    <p:extLst>
      <p:ext uri="{BB962C8B-B14F-4D97-AF65-F5344CB8AC3E}">
        <p14:creationId xmlns:p14="http://schemas.microsoft.com/office/powerpoint/2010/main" val="367717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7770C-21E7-47F1-883D-6FEE38B004B7}"/>
              </a:ext>
            </a:extLst>
          </p:cNvPr>
          <p:cNvSpPr>
            <a:spLocks noGrp="1"/>
          </p:cNvSpPr>
          <p:nvPr>
            <p:ph type="title"/>
          </p:nvPr>
        </p:nvSpPr>
        <p:spPr/>
        <p:txBody>
          <a:bodyPr/>
          <a:lstStyle/>
          <a:p>
            <a:r>
              <a:rPr lang="en-US"/>
              <a:t>Kasus Uji </a:t>
            </a:r>
            <a:r>
              <a:rPr lang="en-US">
                <a:solidFill>
                  <a:srgbClr val="FF0000"/>
                </a:solidFill>
              </a:rPr>
              <a:t>[70 poin]</a:t>
            </a:r>
            <a:endParaRPr lang="en-ID"/>
          </a:p>
        </p:txBody>
      </p:sp>
      <p:graphicFrame>
        <p:nvGraphicFramePr>
          <p:cNvPr id="4" name="Table 3">
            <a:extLst>
              <a:ext uri="{FF2B5EF4-FFF2-40B4-BE49-F238E27FC236}">
                <a16:creationId xmlns:a16="http://schemas.microsoft.com/office/drawing/2014/main" xmlns="" id="{78F6E9E2-5627-4BC6-B6E7-176D299FC238}"/>
              </a:ext>
            </a:extLst>
          </p:cNvPr>
          <p:cNvGraphicFramePr>
            <a:graphicFrameLocks noGrp="1"/>
          </p:cNvGraphicFramePr>
          <p:nvPr>
            <p:extLst>
              <p:ext uri="{D42A27DB-BD31-4B8C-83A1-F6EECF244321}">
                <p14:modId xmlns:p14="http://schemas.microsoft.com/office/powerpoint/2010/main" val="324434954"/>
              </p:ext>
            </p:extLst>
          </p:nvPr>
        </p:nvGraphicFramePr>
        <p:xfrm>
          <a:off x="777240" y="1308099"/>
          <a:ext cx="7589520" cy="408432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xmlns="" val="20000"/>
                    </a:ext>
                  </a:extLst>
                </a:gridCol>
                <a:gridCol w="6400800">
                  <a:extLst>
                    <a:ext uri="{9D8B030D-6E8A-4147-A177-3AD203B41FA5}">
                      <a16:colId xmlns:a16="http://schemas.microsoft.com/office/drawing/2014/main" xmlns="" val="20001"/>
                    </a:ext>
                  </a:extLst>
                </a:gridCol>
              </a:tblGrid>
              <a:tr h="330201">
                <a:tc>
                  <a:txBody>
                    <a:bodyPr/>
                    <a:lstStyle/>
                    <a:p>
                      <a:r>
                        <a:rPr lang="id-ID"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54849">
                <a:tc>
                  <a:txBody>
                    <a:bodyPr/>
                    <a:lstStyle/>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3</a:t>
                      </a:r>
                      <a:r>
                        <a:rPr lang="id-ID" sz="1200" kern="1200" baseline="0" dirty="0">
                          <a:solidFill>
                            <a:srgbClr val="2F424F"/>
                          </a:solidFill>
                          <a:highlight>
                            <a:srgbClr val="FFFF00"/>
                          </a:highlight>
                          <a:latin typeface="Arial" pitchFamily="34" charset="0"/>
                          <a:ea typeface="Calibri" panose="020F0502020204030204" pitchFamily="34" charset="0"/>
                          <a:cs typeface="Arial" pitchFamily="34" charset="0"/>
                        </a:rPr>
                        <a:t> </a:t>
                      </a:r>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100000</a:t>
                      </a:r>
                    </a:p>
                  </a:txBody>
                  <a:tcPr/>
                </a:tc>
                <a:tc>
                  <a:txBody>
                    <a:bodyPr/>
                    <a:lstStyle/>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awal</a:t>
                      </a:r>
                      <a:r>
                        <a:rPr lang="en-US" sz="1200" kern="1200" dirty="0">
                          <a:solidFill>
                            <a:schemeClr val="dk1"/>
                          </a:solidFill>
                          <a:highlight>
                            <a:srgbClr val="00FFFF"/>
                          </a:highlight>
                          <a:latin typeface="Arial" pitchFamily="34" charset="0"/>
                          <a:ea typeface="+mn-ea"/>
                          <a:cs typeface="Arial" pitchFamily="34" charset="0"/>
                        </a:rPr>
                        <a:t>: Rp.100000.0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Daftar</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Lemon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Jumlah</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5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3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4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Lemon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3</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4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Format Hash Map: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={4=81450.625},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={3=85737.5}, Lemon={5=77378.09375}}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1.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81450.625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2.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85737.5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3. Lemon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77378.09375</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3" name="Table 2"/>
          <p:cNvGraphicFramePr>
            <a:graphicFrameLocks noGrp="1"/>
          </p:cNvGraphicFramePr>
          <p:nvPr/>
        </p:nvGraphicFramePr>
        <p:xfrm>
          <a:off x="457199" y="1147453"/>
          <a:ext cx="8196944" cy="4097284"/>
        </p:xfrm>
        <a:graphic>
          <a:graphicData uri="http://schemas.openxmlformats.org/drawingml/2006/table">
            <a:tbl>
              <a:tblPr firstRow="1" bandRow="1">
                <a:tableStyleId>{5C22544A-7EE6-4342-B048-85BDC9FD1C3A}</a:tableStyleId>
              </a:tblPr>
              <a:tblGrid>
                <a:gridCol w="1687287">
                  <a:extLst>
                    <a:ext uri="{9D8B030D-6E8A-4147-A177-3AD203B41FA5}">
                      <a16:colId xmlns:a16="http://schemas.microsoft.com/office/drawing/2014/main" xmlns="" val="20000"/>
                    </a:ext>
                  </a:extLst>
                </a:gridCol>
                <a:gridCol w="6509657">
                  <a:extLst>
                    <a:ext uri="{9D8B030D-6E8A-4147-A177-3AD203B41FA5}">
                      <a16:colId xmlns:a16="http://schemas.microsoft.com/office/drawing/2014/main" xmlns="" val="20001"/>
                    </a:ext>
                  </a:extLst>
                </a:gridCol>
              </a:tblGrid>
              <a:tr h="348244">
                <a:tc>
                  <a:txBody>
                    <a:bodyPr/>
                    <a:lstStyle/>
                    <a:p>
                      <a:r>
                        <a:rPr lang="en-US" sz="1200" dirty="0" err="1"/>
                        <a:t>Argumen</a:t>
                      </a:r>
                      <a:endParaRPr lang="en-US" sz="1200" dirty="0"/>
                    </a:p>
                  </a:txBody>
                  <a:tcPr/>
                </a:tc>
                <a:tc>
                  <a:txBody>
                    <a:bodyPr/>
                    <a:lstStyle/>
                    <a:p>
                      <a:r>
                        <a:rPr lang="en-US" sz="1200" dirty="0" err="1"/>
                        <a:t>Keluaran</a:t>
                      </a:r>
                      <a:endParaRPr lang="en-US" sz="1200" dirty="0"/>
                    </a:p>
                  </a:txBody>
                  <a:tcPr/>
                </a:tc>
                <a:extLst>
                  <a:ext uri="{0D108BD9-81ED-4DB2-BD59-A6C34878D82A}">
                    <a16:rowId xmlns:a16="http://schemas.microsoft.com/office/drawing/2014/main" xmlns="" val="10000"/>
                  </a:ext>
                </a:extLst>
              </a:tr>
              <a:tr h="1917729">
                <a:tc>
                  <a:txBody>
                    <a:bodyPr/>
                    <a:lstStyle/>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3</a:t>
                      </a:r>
                      <a:r>
                        <a:rPr lang="id-ID" sz="1200" kern="1200" baseline="0" dirty="0">
                          <a:solidFill>
                            <a:srgbClr val="2F424F"/>
                          </a:solidFill>
                          <a:highlight>
                            <a:srgbClr val="FFFF00"/>
                          </a:highlight>
                          <a:latin typeface="Arial" pitchFamily="34" charset="0"/>
                          <a:ea typeface="Calibri" panose="020F0502020204030204" pitchFamily="34" charset="0"/>
                          <a:cs typeface="Arial" pitchFamily="34" charset="0"/>
                        </a:rPr>
                        <a:t> </a:t>
                      </a:r>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100000</a:t>
                      </a:r>
                    </a:p>
                  </a:txBody>
                  <a:tcPr/>
                </a:tc>
                <a:tc>
                  <a:txBody>
                    <a:bodyPr/>
                    <a:lstStyle/>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awal</a:t>
                      </a:r>
                      <a:r>
                        <a:rPr lang="en-US" sz="1200" kern="1200" dirty="0">
                          <a:solidFill>
                            <a:schemeClr val="dk1"/>
                          </a:solidFill>
                          <a:highlight>
                            <a:srgbClr val="00FFFF"/>
                          </a:highlight>
                          <a:latin typeface="Arial" pitchFamily="34" charset="0"/>
                          <a:ea typeface="+mn-ea"/>
                          <a:cs typeface="Arial" pitchFamily="34" charset="0"/>
                        </a:rPr>
                        <a:t>: Rp.100000.0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Daftar</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Lemon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Jumlah</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5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3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4 </a:t>
                      </a:r>
                      <a:endParaRPr lang="id-ID"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Lemon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3</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4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Format Hash Map: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={4=81450.625},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={3=85737.5}, Lemon={5=77378.09375}}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1. </a:t>
                      </a:r>
                      <a:r>
                        <a:rPr lang="en-US" sz="1200" kern="1200" dirty="0" err="1">
                          <a:solidFill>
                            <a:schemeClr val="dk1"/>
                          </a:solidFill>
                          <a:highlight>
                            <a:srgbClr val="00FFFF"/>
                          </a:highlight>
                          <a:latin typeface="Arial" pitchFamily="34" charset="0"/>
                          <a:ea typeface="+mn-ea"/>
                          <a:cs typeface="Arial" pitchFamily="34" charset="0"/>
                        </a:rPr>
                        <a:t>Oura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81450.625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2. </a:t>
                      </a:r>
                      <a:r>
                        <a:rPr lang="en-US" sz="1200" kern="1200" dirty="0" err="1">
                          <a:solidFill>
                            <a:schemeClr val="dk1"/>
                          </a:solidFill>
                          <a:highlight>
                            <a:srgbClr val="00FFFF"/>
                          </a:highlight>
                          <a:latin typeface="Arial" pitchFamily="34" charset="0"/>
                          <a:ea typeface="+mn-ea"/>
                          <a:cs typeface="Arial" pitchFamily="34" charset="0"/>
                        </a:rPr>
                        <a:t>Rekt</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85737.5 </a:t>
                      </a:r>
                      <a:endParaRPr lang="id-ID"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3. Lemon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77378.09375</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0671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3" name="Table 2"/>
          <p:cNvGraphicFramePr>
            <a:graphicFrameLocks noGrp="1"/>
          </p:cNvGraphicFramePr>
          <p:nvPr>
            <p:extLst>
              <p:ext uri="{D42A27DB-BD31-4B8C-83A1-F6EECF244321}">
                <p14:modId xmlns:p14="http://schemas.microsoft.com/office/powerpoint/2010/main" val="2166865243"/>
              </p:ext>
            </p:extLst>
          </p:nvPr>
        </p:nvGraphicFramePr>
        <p:xfrm>
          <a:off x="457199" y="1147453"/>
          <a:ext cx="8196944" cy="3365764"/>
        </p:xfrm>
        <a:graphic>
          <a:graphicData uri="http://schemas.openxmlformats.org/drawingml/2006/table">
            <a:tbl>
              <a:tblPr firstRow="1" bandRow="1">
                <a:tableStyleId>{5C22544A-7EE6-4342-B048-85BDC9FD1C3A}</a:tableStyleId>
              </a:tblPr>
              <a:tblGrid>
                <a:gridCol w="1687287">
                  <a:extLst>
                    <a:ext uri="{9D8B030D-6E8A-4147-A177-3AD203B41FA5}">
                      <a16:colId xmlns:a16="http://schemas.microsoft.com/office/drawing/2014/main" xmlns="" val="20000"/>
                    </a:ext>
                  </a:extLst>
                </a:gridCol>
                <a:gridCol w="6509657">
                  <a:extLst>
                    <a:ext uri="{9D8B030D-6E8A-4147-A177-3AD203B41FA5}">
                      <a16:colId xmlns:a16="http://schemas.microsoft.com/office/drawing/2014/main" xmlns="" val="20001"/>
                    </a:ext>
                  </a:extLst>
                </a:gridCol>
              </a:tblGrid>
              <a:tr h="348244">
                <a:tc>
                  <a:txBody>
                    <a:bodyPr/>
                    <a:lstStyle/>
                    <a:p>
                      <a:r>
                        <a:rPr lang="en-US" sz="1200" dirty="0" err="1"/>
                        <a:t>Argumen</a:t>
                      </a:r>
                      <a:endParaRPr lang="en-US" sz="1200" dirty="0"/>
                    </a:p>
                  </a:txBody>
                  <a:tcPr/>
                </a:tc>
                <a:tc>
                  <a:txBody>
                    <a:bodyPr/>
                    <a:lstStyle/>
                    <a:p>
                      <a:r>
                        <a:rPr lang="en-US" sz="1200" dirty="0" err="1"/>
                        <a:t>Keluaran</a:t>
                      </a:r>
                      <a:endParaRPr lang="en-US" sz="1200" dirty="0"/>
                    </a:p>
                  </a:txBody>
                  <a:tcPr/>
                </a:tc>
                <a:extLst>
                  <a:ext uri="{0D108BD9-81ED-4DB2-BD59-A6C34878D82A}">
                    <a16:rowId xmlns:a16="http://schemas.microsoft.com/office/drawing/2014/main" xmlns="" val="10000"/>
                  </a:ext>
                </a:extLst>
              </a:tr>
              <a:tr h="1917729">
                <a:tc>
                  <a:txBody>
                    <a:bodyPr/>
                    <a:lstStyle/>
                    <a:p>
                      <a:pPr marL="0" algn="l" defTabSz="914400" rtl="0" eaLnBrk="1" latinLnBrk="0" hangingPunct="1"/>
                      <a:r>
                        <a:rPr lang="id-ID" sz="1200" kern="1200" dirty="0">
                          <a:solidFill>
                            <a:srgbClr val="2F424F"/>
                          </a:solidFill>
                          <a:highlight>
                            <a:srgbClr val="FFFF00"/>
                          </a:highlight>
                          <a:latin typeface="Arial" pitchFamily="34" charset="0"/>
                          <a:ea typeface="Calibri" panose="020F0502020204030204" pitchFamily="34" charset="0"/>
                          <a:cs typeface="Arial" pitchFamily="34" charset="0"/>
                        </a:rPr>
                        <a:t>2</a:t>
                      </a:r>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 </a:t>
                      </a:r>
                      <a:r>
                        <a:rPr lang="id-ID" sz="1200" kern="1200" dirty="0">
                          <a:solidFill>
                            <a:srgbClr val="2F424F"/>
                          </a:solidFill>
                          <a:highlight>
                            <a:srgbClr val="FFFF00"/>
                          </a:highlight>
                          <a:latin typeface="Arial" pitchFamily="34" charset="0"/>
                          <a:ea typeface="Calibri" panose="020F0502020204030204" pitchFamily="34" charset="0"/>
                          <a:cs typeface="Arial" pitchFamily="34" charset="0"/>
                        </a:rPr>
                        <a:t>3</a:t>
                      </a:r>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00000</a:t>
                      </a:r>
                    </a:p>
                  </a:txBody>
                  <a:tcPr/>
                </a:tc>
                <a:tc>
                  <a:txBody>
                    <a:bodyPr/>
                    <a:lstStyle/>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dirty="0"/>
                        <a:t> </a:t>
                      </a:r>
                      <a:r>
                        <a:rPr lang="en-US" sz="1200" kern="1200" dirty="0" err="1">
                          <a:solidFill>
                            <a:schemeClr val="dk1"/>
                          </a:solidFill>
                          <a:highlight>
                            <a:srgbClr val="00FFFF"/>
                          </a:highlight>
                          <a:latin typeface="Arial" pitchFamily="34" charset="0"/>
                          <a:ea typeface="+mn-ea"/>
                          <a:cs typeface="Arial" pitchFamily="34" charset="0"/>
                        </a:rPr>
                        <a:t>awal</a:t>
                      </a:r>
                      <a:r>
                        <a:rPr lang="en-US" sz="1200" kern="1200" dirty="0">
                          <a:solidFill>
                            <a:schemeClr val="dk1"/>
                          </a:solidFill>
                          <a:highlight>
                            <a:srgbClr val="00FFFF"/>
                          </a:highlight>
                          <a:latin typeface="Arial" pitchFamily="34" charset="0"/>
                          <a:ea typeface="+mn-ea"/>
                          <a:cs typeface="Arial" pitchFamily="34" charset="0"/>
                        </a:rPr>
                        <a:t>: Rp.3000000.0</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Daftar</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Alex</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Axel</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Jumlah</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1</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3</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Alex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1</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Axel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3</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Format Hash Map: {Alex={1=2850000.0}, Axel={3=2572125.0}}</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endParaRPr lang="en-US"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1. Alex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2850000.0</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2. Axel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2572125.0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4655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3" name="Table 2"/>
          <p:cNvGraphicFramePr>
            <a:graphicFrameLocks noGrp="1"/>
          </p:cNvGraphicFramePr>
          <p:nvPr>
            <p:extLst>
              <p:ext uri="{D42A27DB-BD31-4B8C-83A1-F6EECF244321}">
                <p14:modId xmlns:p14="http://schemas.microsoft.com/office/powerpoint/2010/main" val="1170403530"/>
              </p:ext>
            </p:extLst>
          </p:nvPr>
        </p:nvGraphicFramePr>
        <p:xfrm>
          <a:off x="457199" y="1147453"/>
          <a:ext cx="8588830" cy="4463044"/>
        </p:xfrm>
        <a:graphic>
          <a:graphicData uri="http://schemas.openxmlformats.org/drawingml/2006/table">
            <a:tbl>
              <a:tblPr firstRow="1" bandRow="1">
                <a:tableStyleId>{5C22544A-7EE6-4342-B048-85BDC9FD1C3A}</a:tableStyleId>
              </a:tblPr>
              <a:tblGrid>
                <a:gridCol w="1338944">
                  <a:extLst>
                    <a:ext uri="{9D8B030D-6E8A-4147-A177-3AD203B41FA5}">
                      <a16:colId xmlns:a16="http://schemas.microsoft.com/office/drawing/2014/main" xmlns="" val="20000"/>
                    </a:ext>
                  </a:extLst>
                </a:gridCol>
                <a:gridCol w="7249886">
                  <a:extLst>
                    <a:ext uri="{9D8B030D-6E8A-4147-A177-3AD203B41FA5}">
                      <a16:colId xmlns:a16="http://schemas.microsoft.com/office/drawing/2014/main" xmlns="" val="20001"/>
                    </a:ext>
                  </a:extLst>
                </a:gridCol>
              </a:tblGrid>
              <a:tr h="348244">
                <a:tc>
                  <a:txBody>
                    <a:bodyPr/>
                    <a:lstStyle/>
                    <a:p>
                      <a:r>
                        <a:rPr lang="en-US" sz="1200" dirty="0" err="1"/>
                        <a:t>Argumen</a:t>
                      </a:r>
                      <a:endParaRPr lang="en-US" sz="1200" dirty="0"/>
                    </a:p>
                  </a:txBody>
                  <a:tcPr/>
                </a:tc>
                <a:tc>
                  <a:txBody>
                    <a:bodyPr/>
                    <a:lstStyle/>
                    <a:p>
                      <a:r>
                        <a:rPr lang="en-US" sz="1200" dirty="0" err="1"/>
                        <a:t>Keluaran</a:t>
                      </a:r>
                      <a:endParaRPr lang="en-US" sz="1200" dirty="0"/>
                    </a:p>
                  </a:txBody>
                  <a:tcPr/>
                </a:tc>
                <a:extLst>
                  <a:ext uri="{0D108BD9-81ED-4DB2-BD59-A6C34878D82A}">
                    <a16:rowId xmlns:a16="http://schemas.microsoft.com/office/drawing/2014/main" xmlns="" val="10000"/>
                  </a:ext>
                </a:extLst>
              </a:tr>
              <a:tr h="1917729">
                <a:tc>
                  <a:txBody>
                    <a:bodyPr/>
                    <a:lstStyle/>
                    <a:p>
                      <a:pPr marL="0" algn="l" defTabSz="914400" rtl="0" eaLnBrk="1" latinLnBrk="0" hangingPunct="1"/>
                      <a:r>
                        <a:rPr lang="id-ID" sz="1200" kern="1200" dirty="0">
                          <a:solidFill>
                            <a:srgbClr val="2F424F"/>
                          </a:solidFill>
                          <a:highlight>
                            <a:srgbClr val="FFFF00"/>
                          </a:highlight>
                          <a:latin typeface="Arial" pitchFamily="34" charset="0"/>
                          <a:ea typeface="Calibri" panose="020F0502020204030204" pitchFamily="34" charset="0"/>
                          <a:cs typeface="Arial" pitchFamily="34" charset="0"/>
                        </a:rPr>
                        <a:t>3</a:t>
                      </a:r>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 </a:t>
                      </a:r>
                      <a:r>
                        <a:rPr lang="id-ID" sz="1200" kern="1200" dirty="0">
                          <a:solidFill>
                            <a:srgbClr val="2F424F"/>
                          </a:solidFill>
                          <a:highlight>
                            <a:srgbClr val="FFFF00"/>
                          </a:highlight>
                          <a:latin typeface="Arial" pitchFamily="34" charset="0"/>
                          <a:ea typeface="Calibri" panose="020F0502020204030204" pitchFamily="34" charset="0"/>
                          <a:cs typeface="Arial" pitchFamily="34" charset="0"/>
                        </a:rPr>
                        <a:t>3750000</a:t>
                      </a:r>
                      <a:endParaRPr lang="en-US" sz="1200" kern="1200" dirty="0">
                        <a:solidFill>
                          <a:srgbClr val="2F424F"/>
                        </a:solidFill>
                        <a:highlight>
                          <a:srgbClr val="FFFF00"/>
                        </a:highlight>
                        <a:latin typeface="Arial" pitchFamily="34" charset="0"/>
                        <a:ea typeface="Calibri" panose="020F0502020204030204" pitchFamily="34" charset="0"/>
                        <a:cs typeface="Arial" pitchFamily="34" charset="0"/>
                      </a:endParaRPr>
                    </a:p>
                  </a:txBody>
                  <a:tcPr/>
                </a:tc>
                <a:tc>
                  <a:txBody>
                    <a:bodyPr/>
                    <a:lstStyle/>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awal</a:t>
                      </a:r>
                      <a:r>
                        <a:rPr lang="en-US" sz="1200" kern="1200" dirty="0">
                          <a:solidFill>
                            <a:schemeClr val="dk1"/>
                          </a:solidFill>
                          <a:highlight>
                            <a:srgbClr val="00FFFF"/>
                          </a:highlight>
                          <a:latin typeface="Arial" pitchFamily="34" charset="0"/>
                          <a:ea typeface="+mn-ea"/>
                          <a:cs typeface="Arial" pitchFamily="34" charset="0"/>
                        </a:rPr>
                        <a:t>: Rp.3750000.0</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Daftar</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Zaky</a:t>
                      </a:r>
                      <a:endParaRPr lang="en-US"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Indra</a:t>
                      </a:r>
                      <a:endParaRPr lang="en-US"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Pasukan99</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2018</a:t>
                      </a:r>
                    </a:p>
                    <a:p>
                      <a:pPr marL="0" algn="l" defTabSz="914400" rtl="0" eaLnBrk="1" latinLnBrk="0" hangingPunct="1"/>
                      <a:r>
                        <a:rPr lang="en-US" sz="1200" kern="1200" dirty="0" err="1">
                          <a:solidFill>
                            <a:srgbClr val="2F424F"/>
                          </a:solidFill>
                          <a:highlight>
                            <a:srgbClr val="FFFF00"/>
                          </a:highlight>
                          <a:latin typeface="Arial" pitchFamily="34" charset="0"/>
                          <a:ea typeface="Calibri" panose="020F0502020204030204" pitchFamily="34" charset="0"/>
                          <a:cs typeface="Arial" pitchFamily="34" charset="0"/>
                        </a:rPr>
                        <a:t>Baim</a:t>
                      </a:r>
                      <a:endParaRPr lang="en-US" sz="1200" kern="1200" dirty="0">
                        <a:solidFill>
                          <a:srgbClr val="2F424F"/>
                        </a:solidFill>
                        <a:highlight>
                          <a:srgbClr val="FFFF00"/>
                        </a:highlight>
                        <a:latin typeface="Arial" pitchFamily="34" charset="0"/>
                        <a:ea typeface="Calibri" panose="020F0502020204030204" pitchFamily="34" charset="0"/>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Jumlah</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4</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4</a:t>
                      </a:r>
                    </a:p>
                    <a:p>
                      <a:pPr marL="0" algn="l" defTabSz="914400" rtl="0" eaLnBrk="1" latinLnBrk="0" hangingPunct="1"/>
                      <a:r>
                        <a:rPr lang="en-US" sz="1200" kern="1200" dirty="0">
                          <a:solidFill>
                            <a:srgbClr val="2F424F"/>
                          </a:solidFill>
                          <a:highlight>
                            <a:srgbClr val="FFFF00"/>
                          </a:highlight>
                          <a:latin typeface="Arial" pitchFamily="34" charset="0"/>
                          <a:ea typeface="Calibri" panose="020F0502020204030204" pitchFamily="34" charset="0"/>
                          <a:cs typeface="Arial" pitchFamily="34" charset="0"/>
                        </a:rPr>
                        <a:t>1</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Zaky</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4</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Indra</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4</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Nama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Baim</a:t>
                      </a:r>
                      <a:r>
                        <a:rPr lang="en-US" sz="1200" kern="1200" dirty="0">
                          <a:solidFill>
                            <a:schemeClr val="dk1"/>
                          </a:solidFill>
                          <a:highlight>
                            <a:srgbClr val="00FFFF"/>
                          </a:highlight>
                          <a:latin typeface="Arial" pitchFamily="34" charset="0"/>
                          <a:ea typeface="+mn-ea"/>
                          <a:cs typeface="Arial" pitchFamily="34" charset="0"/>
                        </a:rPr>
                        <a:t>  Total </a:t>
                      </a:r>
                      <a:r>
                        <a:rPr lang="en-US" sz="1200" kern="1200" dirty="0" err="1">
                          <a:solidFill>
                            <a:schemeClr val="dk1"/>
                          </a:solidFill>
                          <a:highlight>
                            <a:srgbClr val="00FFFF"/>
                          </a:highlight>
                          <a:latin typeface="Arial" pitchFamily="34" charset="0"/>
                          <a:ea typeface="+mn-ea"/>
                          <a:cs typeface="Arial" pitchFamily="34" charset="0"/>
                        </a:rPr>
                        <a:t>absen</a:t>
                      </a:r>
                      <a:r>
                        <a:rPr lang="en-US" sz="1200" kern="1200" dirty="0">
                          <a:solidFill>
                            <a:schemeClr val="dk1"/>
                          </a:solidFill>
                          <a:highlight>
                            <a:srgbClr val="00FFFF"/>
                          </a:highlight>
                          <a:latin typeface="Arial" pitchFamily="34" charset="0"/>
                          <a:ea typeface="+mn-ea"/>
                          <a:cs typeface="Arial" pitchFamily="34" charset="0"/>
                        </a:rPr>
                        <a:t>: 1</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Format Hash Map: {</a:t>
                      </a:r>
                      <a:r>
                        <a:rPr lang="en-US" sz="1200" kern="1200" dirty="0" err="1">
                          <a:solidFill>
                            <a:schemeClr val="dk1"/>
                          </a:solidFill>
                          <a:highlight>
                            <a:srgbClr val="00FFFF"/>
                          </a:highlight>
                          <a:latin typeface="Arial" pitchFamily="34" charset="0"/>
                          <a:ea typeface="+mn-ea"/>
                          <a:cs typeface="Arial" pitchFamily="34" charset="0"/>
                        </a:rPr>
                        <a:t>Indra</a:t>
                      </a:r>
                      <a:r>
                        <a:rPr lang="en-US" sz="1200" kern="1200" dirty="0">
                          <a:solidFill>
                            <a:schemeClr val="dk1"/>
                          </a:solidFill>
                          <a:highlight>
                            <a:srgbClr val="00FFFF"/>
                          </a:highlight>
                          <a:latin typeface="Arial" pitchFamily="34" charset="0"/>
                          <a:ea typeface="+mn-ea"/>
                          <a:cs typeface="Arial" pitchFamily="34" charset="0"/>
                        </a:rPr>
                        <a:t>={4=3054398.4375}, </a:t>
                      </a:r>
                      <a:r>
                        <a:rPr lang="en-US" sz="1200" kern="1200" dirty="0" err="1">
                          <a:solidFill>
                            <a:schemeClr val="dk1"/>
                          </a:solidFill>
                          <a:highlight>
                            <a:srgbClr val="00FFFF"/>
                          </a:highlight>
                          <a:latin typeface="Arial" pitchFamily="34" charset="0"/>
                          <a:ea typeface="+mn-ea"/>
                          <a:cs typeface="Arial" pitchFamily="34" charset="0"/>
                        </a:rPr>
                        <a:t>Baim</a:t>
                      </a:r>
                      <a:r>
                        <a:rPr lang="en-US" sz="1200" kern="1200" dirty="0">
                          <a:solidFill>
                            <a:schemeClr val="dk1"/>
                          </a:solidFill>
                          <a:highlight>
                            <a:srgbClr val="00FFFF"/>
                          </a:highlight>
                          <a:latin typeface="Arial" pitchFamily="34" charset="0"/>
                          <a:ea typeface="+mn-ea"/>
                          <a:cs typeface="Arial" pitchFamily="34" charset="0"/>
                        </a:rPr>
                        <a:t>={1=3562500.0}, </a:t>
                      </a:r>
                      <a:r>
                        <a:rPr lang="en-US" sz="1200" kern="1200" dirty="0" err="1">
                          <a:solidFill>
                            <a:schemeClr val="dk1"/>
                          </a:solidFill>
                          <a:highlight>
                            <a:srgbClr val="00FFFF"/>
                          </a:highlight>
                          <a:latin typeface="Arial" pitchFamily="34" charset="0"/>
                          <a:ea typeface="+mn-ea"/>
                          <a:cs typeface="Arial" pitchFamily="34" charset="0"/>
                        </a:rPr>
                        <a:t>Zaky</a:t>
                      </a:r>
                      <a:r>
                        <a:rPr lang="en-US" sz="1200" kern="1200" dirty="0">
                          <a:solidFill>
                            <a:schemeClr val="dk1"/>
                          </a:solidFill>
                          <a:highlight>
                            <a:srgbClr val="00FFFF"/>
                          </a:highlight>
                          <a:latin typeface="Arial" pitchFamily="34" charset="0"/>
                          <a:ea typeface="+mn-ea"/>
                          <a:cs typeface="Arial" pitchFamily="34" charset="0"/>
                        </a:rPr>
                        <a:t>={4=3054398.4375}}</a:t>
                      </a:r>
                    </a:p>
                    <a:p>
                      <a:pPr marL="0" algn="l" defTabSz="914400" rtl="0" eaLnBrk="1" latinLnBrk="0" hangingPunct="1"/>
                      <a:r>
                        <a:rPr lang="en-US" sz="1200" kern="1200" dirty="0" err="1">
                          <a:solidFill>
                            <a:schemeClr val="dk1"/>
                          </a:solidFill>
                          <a:highlight>
                            <a:srgbClr val="00FFFF"/>
                          </a:highlight>
                          <a:latin typeface="Arial" pitchFamily="34" charset="0"/>
                          <a:ea typeface="+mn-ea"/>
                          <a:cs typeface="Arial" pitchFamily="34" charset="0"/>
                        </a:rPr>
                        <a:t>Gaji</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setiap</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karyawan</a:t>
                      </a:r>
                      <a:endParaRPr lang="en-US" sz="1200" kern="1200" dirty="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1. </a:t>
                      </a:r>
                      <a:r>
                        <a:rPr lang="en-US" sz="1200" kern="1200" dirty="0" err="1">
                          <a:solidFill>
                            <a:schemeClr val="dk1"/>
                          </a:solidFill>
                          <a:highlight>
                            <a:srgbClr val="00FFFF"/>
                          </a:highlight>
                          <a:latin typeface="Arial" pitchFamily="34" charset="0"/>
                          <a:ea typeface="+mn-ea"/>
                          <a:cs typeface="Arial" pitchFamily="34" charset="0"/>
                        </a:rPr>
                        <a:t>Indra</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3054398.4375</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2. </a:t>
                      </a:r>
                      <a:r>
                        <a:rPr lang="en-US" sz="1200" kern="1200" dirty="0" err="1">
                          <a:solidFill>
                            <a:schemeClr val="dk1"/>
                          </a:solidFill>
                          <a:highlight>
                            <a:srgbClr val="00FFFF"/>
                          </a:highlight>
                          <a:latin typeface="Arial" pitchFamily="34" charset="0"/>
                          <a:ea typeface="+mn-ea"/>
                          <a:cs typeface="Arial" pitchFamily="34" charset="0"/>
                        </a:rPr>
                        <a:t>Baim</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3562500.0</a:t>
                      </a:r>
                    </a:p>
                    <a:p>
                      <a:pPr marL="0" algn="l" defTabSz="914400" rtl="0" eaLnBrk="1" latinLnBrk="0" hangingPunct="1"/>
                      <a:r>
                        <a:rPr lang="en-US" sz="1200" kern="1200" dirty="0">
                          <a:solidFill>
                            <a:schemeClr val="dk1"/>
                          </a:solidFill>
                          <a:highlight>
                            <a:srgbClr val="00FFFF"/>
                          </a:highlight>
                          <a:latin typeface="Arial" pitchFamily="34" charset="0"/>
                          <a:ea typeface="+mn-ea"/>
                          <a:cs typeface="Arial" pitchFamily="34" charset="0"/>
                        </a:rPr>
                        <a:t>3. </a:t>
                      </a:r>
                      <a:r>
                        <a:rPr lang="en-US" sz="1200" kern="1200" dirty="0" err="1">
                          <a:solidFill>
                            <a:schemeClr val="dk1"/>
                          </a:solidFill>
                          <a:highlight>
                            <a:srgbClr val="00FFFF"/>
                          </a:highlight>
                          <a:latin typeface="Arial" pitchFamily="34" charset="0"/>
                          <a:ea typeface="+mn-ea"/>
                          <a:cs typeface="Arial" pitchFamily="34" charset="0"/>
                        </a:rPr>
                        <a:t>Zaky</a:t>
                      </a:r>
                      <a:r>
                        <a:rPr lang="en-US" sz="1200" kern="1200" dirty="0">
                          <a:solidFill>
                            <a:schemeClr val="dk1"/>
                          </a:solidFill>
                          <a:highlight>
                            <a:srgbClr val="00FFFF"/>
                          </a:highlight>
                          <a:latin typeface="Arial" pitchFamily="34" charset="0"/>
                          <a:ea typeface="+mn-ea"/>
                          <a:cs typeface="Arial" pitchFamily="34" charset="0"/>
                        </a:rPr>
                        <a:t> </a:t>
                      </a:r>
                      <a:r>
                        <a:rPr lang="en-US" sz="1200" kern="1200" dirty="0" err="1">
                          <a:solidFill>
                            <a:schemeClr val="dk1"/>
                          </a:solidFill>
                          <a:highlight>
                            <a:srgbClr val="00FFFF"/>
                          </a:highlight>
                          <a:latin typeface="Arial" pitchFamily="34" charset="0"/>
                          <a:ea typeface="+mn-ea"/>
                          <a:cs typeface="Arial" pitchFamily="34" charset="0"/>
                        </a:rPr>
                        <a:t>Rp</a:t>
                      </a:r>
                      <a:r>
                        <a:rPr lang="en-US" sz="1200" kern="1200" dirty="0">
                          <a:solidFill>
                            <a:schemeClr val="dk1"/>
                          </a:solidFill>
                          <a:highlight>
                            <a:srgbClr val="00FFFF"/>
                          </a:highlight>
                          <a:latin typeface="Arial" pitchFamily="34" charset="0"/>
                          <a:ea typeface="+mn-ea"/>
                          <a:cs typeface="Arial" pitchFamily="34" charset="0"/>
                        </a:rPr>
                        <a:t>. 3054398.4375</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0913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a16="http://schemas.microsoft.com/office/drawing/2014/main" xmlns=""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a16="http://schemas.microsoft.com/office/drawing/2014/main" xmlns="" id="{6601FAAD-39E6-4A6D-AA8F-888F81CFB66E}"/>
              </a:ext>
            </a:extLst>
          </p:cNvPr>
          <p:cNvGraphicFramePr>
            <a:graphicFrameLocks noGrp="1"/>
          </p:cNvGraphicFramePr>
          <p:nvPr>
            <p:extLst>
              <p:ext uri="{D42A27DB-BD31-4B8C-83A1-F6EECF244321}">
                <p14:modId xmlns:p14="http://schemas.microsoft.com/office/powerpoint/2010/main" val="493730390"/>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xmlns="" val="1559748516"/>
                    </a:ext>
                  </a:extLst>
                </a:gridCol>
                <a:gridCol w="6437805">
                  <a:extLst>
                    <a:ext uri="{9D8B030D-6E8A-4147-A177-3AD203B41FA5}">
                      <a16:colId xmlns:a16="http://schemas.microsoft.com/office/drawing/2014/main" xmlns=""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program </a:t>
                      </a:r>
                      <a:r>
                        <a:rPr lang="en-US" sz="1600" dirty="0" err="1"/>
                        <a:t>tidak</a:t>
                      </a:r>
                      <a:r>
                        <a:rPr lang="en-US" sz="1600" dirty="0"/>
                        <a:t> </a:t>
                      </a:r>
                      <a:r>
                        <a:rPr lang="id-ID" sz="1600" dirty="0"/>
                        <a:t>terdapat </a:t>
                      </a:r>
                      <a:r>
                        <a:rPr lang="en-US" sz="1600" dirty="0" err="1"/>
                        <a:t>struktur</a:t>
                      </a:r>
                      <a:r>
                        <a:rPr lang="en-US" sz="1600" baseline="0" dirty="0"/>
                        <a:t> data </a:t>
                      </a:r>
                      <a:r>
                        <a:rPr lang="en-US" sz="1600" baseline="0" dirty="0" err="1"/>
                        <a:t>HashMap</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nama</a:t>
                      </a:r>
                      <a:r>
                        <a:rPr lang="en-US" sz="1600" dirty="0"/>
                        <a:t> </a:t>
                      </a:r>
                      <a:r>
                        <a:rPr lang="en-US" sz="1600" dirty="0" err="1"/>
                        <a:t>berkas</a:t>
                      </a:r>
                      <a:r>
                        <a:rPr lang="en-US" sz="1600" dirty="0"/>
                        <a:t>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di </a:t>
                      </a:r>
                      <a:r>
                        <a:rPr lang="en-US" sz="1600" dirty="0" err="1"/>
                        <a:t>tentukan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xmlns=""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E3966-EB10-44BF-8E34-15287E77191F}"/>
              </a:ext>
            </a:extLst>
          </p:cNvPr>
          <p:cNvSpPr>
            <a:spLocks noGrp="1"/>
          </p:cNvSpPr>
          <p:nvPr>
            <p:ph type="title"/>
          </p:nvPr>
        </p:nvSpPr>
        <p:spPr/>
        <p:txBody>
          <a:bodyPr/>
          <a:lstStyle/>
          <a:p>
            <a:r>
              <a:rPr lang="id-ID" dirty="0"/>
              <a:t>Count Salary</a:t>
            </a:r>
            <a:endParaRPr lang="en-ID" dirty="0"/>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a16="http://schemas.microsoft.com/office/drawing/2014/main" xmlns="" id="{3BFE8C66-2223-49A0-9B26-8D3ABA767D68}"/>
              </a:ext>
            </a:extLst>
          </p:cNvPr>
          <p:cNvSpPr>
            <a:spLocks noGrp="1"/>
          </p:cNvSpPr>
          <p:nvPr>
            <p:ph type="body" sz="quarter" idx="10"/>
          </p:nvPr>
        </p:nvSpPr>
        <p:spPr>
          <a:xfrm>
            <a:off x="421981" y="1356426"/>
            <a:ext cx="8256494" cy="1857829"/>
          </a:xfrm>
        </p:spPr>
        <p:txBody>
          <a:bodyPr>
            <a:noAutofit/>
          </a:bodyPr>
          <a:lstStyle/>
          <a:p>
            <a:pPr marL="0" indent="0">
              <a:lnSpc>
                <a:spcPct val="150000"/>
              </a:lnSpc>
              <a:buNone/>
            </a:pPr>
            <a:r>
              <a:rPr lang="en-US" sz="1800" dirty="0"/>
              <a:t>Program </a:t>
            </a:r>
            <a:r>
              <a:rPr lang="id-ID" sz="1800" dirty="0"/>
              <a:t>akan </a:t>
            </a:r>
            <a:r>
              <a:rPr lang="en-US" sz="1800" err="1"/>
              <a:t>menerima</a:t>
            </a:r>
            <a:r>
              <a:rPr lang="en-US" sz="1800"/>
              <a:t> dua</a:t>
            </a:r>
            <a:r>
              <a:rPr lang="id-ID" sz="1800"/>
              <a:t> </a:t>
            </a:r>
            <a:r>
              <a:rPr lang="en-US" sz="1800"/>
              <a:t>argumen,</a:t>
            </a:r>
            <a:r>
              <a:rPr lang="id-ID" sz="1800"/>
              <a:t> </a:t>
            </a:r>
            <a:r>
              <a:rPr lang="en-US" sz="1800"/>
              <a:t>yaitu jumlah </a:t>
            </a:r>
            <a:r>
              <a:rPr lang="id-ID" sz="1800"/>
              <a:t>karyawan dan gaji</a:t>
            </a:r>
            <a:r>
              <a:rPr lang="en-US" sz="1800"/>
              <a:t>.</a:t>
            </a:r>
            <a:r>
              <a:rPr lang="id-ID" sz="1800"/>
              <a:t> </a:t>
            </a:r>
            <a:r>
              <a:rPr lang="en-US" sz="1800"/>
              <a:t>Program juga </a:t>
            </a:r>
            <a:r>
              <a:rPr lang="id-ID" sz="1800"/>
              <a:t>akan meminta </a:t>
            </a:r>
            <a:r>
              <a:rPr lang="en-US" sz="1800"/>
              <a:t>masukkan </a:t>
            </a:r>
            <a:r>
              <a:rPr lang="id-ID" sz="1800"/>
              <a:t>berupa nama dan </a:t>
            </a:r>
            <a:r>
              <a:rPr lang="id-ID" sz="1800" dirty="0"/>
              <a:t>jumlah </a:t>
            </a:r>
            <a:r>
              <a:rPr lang="id-ID" sz="1800"/>
              <a:t>absen karyawan</a:t>
            </a:r>
            <a:r>
              <a:rPr lang="en-US" sz="1800"/>
              <a:t>, yang dilakukan sebanyak jumlah </a:t>
            </a:r>
            <a:r>
              <a:rPr lang="id-ID" sz="1800"/>
              <a:t>karyawan yang </a:t>
            </a:r>
            <a:r>
              <a:rPr lang="en-US" sz="1800"/>
              <a:t>diberikan dalam argumen. Contoh, ketika dijalankan dengan perintah:</a:t>
            </a:r>
            <a:endParaRPr lang="id-ID" sz="1800" dirty="0"/>
          </a:p>
        </p:txBody>
      </p:sp>
      <p:sp>
        <p:nvSpPr>
          <p:cNvPr id="4" name="TextBox 3">
            <a:extLst>
              <a:ext uri="{FF2B5EF4-FFF2-40B4-BE49-F238E27FC236}">
                <a16:creationId xmlns:a16="http://schemas.microsoft.com/office/drawing/2014/main" xmlns="" id="{BD3F16BC-58FD-4E37-9200-DB40E9589FC0}"/>
              </a:ext>
            </a:extLst>
          </p:cNvPr>
          <p:cNvSpPr txBox="1"/>
          <p:nvPr/>
        </p:nvSpPr>
        <p:spPr>
          <a:xfrm>
            <a:off x="342494" y="3312845"/>
            <a:ext cx="8279408" cy="473206"/>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dirty="0">
                <a:solidFill>
                  <a:schemeClr val="tx2"/>
                </a:solidFill>
                <a:latin typeface="Courier New" pitchFamily="49" charset="0"/>
                <a:cs typeface="Courier New" pitchFamily="49" charset="0"/>
              </a:rPr>
              <a:t>java CountSalary_1402019000 </a:t>
            </a:r>
            <a:r>
              <a:rPr lang="id-ID" dirty="0">
                <a:solidFill>
                  <a:srgbClr val="2F424F"/>
                </a:solidFill>
                <a:highlight>
                  <a:srgbClr val="FFFF00"/>
                </a:highlight>
                <a:latin typeface="Courier New" pitchFamily="49" charset="0"/>
                <a:ea typeface="Calibri" panose="020F0502020204030204" pitchFamily="34" charset="0"/>
                <a:cs typeface="Courier New" pitchFamily="49" charset="0"/>
              </a:rPr>
              <a:t>5 2000000</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35B92-6AEA-43E4-823D-758F6F4961BF}"/>
              </a:ext>
            </a:extLst>
          </p:cNvPr>
          <p:cNvSpPr>
            <a:spLocks noGrp="1"/>
          </p:cNvSpPr>
          <p:nvPr>
            <p:ph type="title"/>
          </p:nvPr>
        </p:nvSpPr>
        <p:spPr/>
        <p:txBody>
          <a:bodyPr/>
          <a:lstStyle/>
          <a:p>
            <a:r>
              <a:rPr lang="id-ID"/>
              <a:t>Kebutuhan</a:t>
            </a:r>
            <a:endParaRPr lang="en-ID"/>
          </a:p>
        </p:txBody>
      </p:sp>
      <p:sp>
        <p:nvSpPr>
          <p:cNvPr id="5" name="TextBox 4">
            <a:extLst>
              <a:ext uri="{FF2B5EF4-FFF2-40B4-BE49-F238E27FC236}">
                <a16:creationId xmlns:a16="http://schemas.microsoft.com/office/drawing/2014/main" xmlns="" id="{79042813-7936-4E48-ABCD-5D1C39160881}"/>
              </a:ext>
            </a:extLst>
          </p:cNvPr>
          <p:cNvSpPr txBox="1"/>
          <p:nvPr/>
        </p:nvSpPr>
        <p:spPr>
          <a:xfrm>
            <a:off x="404674" y="1721191"/>
            <a:ext cx="8189609" cy="4031873"/>
          </a:xfrm>
          <a:prstGeom prst="rect">
            <a:avLst/>
          </a:prstGeom>
          <a:noFill/>
        </p:spPr>
        <p:txBody>
          <a:bodyPr wrap="square" rtlCol="0">
            <a:spAutoFit/>
          </a:bodyPr>
          <a:lstStyle/>
          <a:p>
            <a:r>
              <a:rPr lang="en-US" sz="1400" dirty="0">
                <a:solidFill>
                  <a:schemeClr val="accent1">
                    <a:lumMod val="50000"/>
                  </a:schemeClr>
                </a:solidFill>
                <a:latin typeface="Courier New" pitchFamily="49" charset="0"/>
                <a:cs typeface="Courier New" pitchFamily="49" charset="0"/>
              </a:rPr>
              <a:t>---------------------------------------</a:t>
            </a:r>
          </a:p>
          <a:p>
            <a:r>
              <a:rPr lang="en-US" sz="1400">
                <a:solidFill>
                  <a:schemeClr val="accent1">
                    <a:lumMod val="50000"/>
                  </a:schemeClr>
                </a:solidFill>
                <a:latin typeface="Courier New" pitchFamily="49" charset="0"/>
                <a:cs typeface="Courier New" pitchFamily="49" charset="0"/>
              </a:rPr>
              <a:t>            </a:t>
            </a:r>
            <a:r>
              <a:rPr lang="en-US" sz="1400" smtClean="0">
                <a:solidFill>
                  <a:schemeClr val="accent1">
                    <a:lumMod val="50000"/>
                  </a:schemeClr>
                </a:solidFill>
                <a:latin typeface="Courier New" pitchFamily="49" charset="0"/>
                <a:cs typeface="Courier New" pitchFamily="49" charset="0"/>
              </a:rPr>
              <a:t>Count Salary</a:t>
            </a:r>
            <a:endParaRPr lang="en-US" sz="1400" dirty="0">
              <a:solidFill>
                <a:schemeClr val="accent1">
                  <a:lumMod val="50000"/>
                </a:schemeClr>
              </a:solidFill>
              <a:latin typeface="Courier New" pitchFamily="49" charset="0"/>
              <a:cs typeface="Courier New" pitchFamily="49" charset="0"/>
            </a:endParaRPr>
          </a:p>
          <a:p>
            <a:r>
              <a:rPr lang="en-US" sz="1400" dirty="0">
                <a:solidFill>
                  <a:schemeClr val="accent1">
                    <a:lumMod val="50000"/>
                  </a:schemeClr>
                </a:solidFill>
                <a:latin typeface="Courier New" pitchFamily="49" charset="0"/>
                <a:cs typeface="Courier New" pitchFamily="49" charset="0"/>
              </a:rPr>
              <a:t>           Bit/1402019000</a:t>
            </a:r>
          </a:p>
          <a:p>
            <a:r>
              <a:rPr lang="en-US" sz="1400" dirty="0">
                <a:solidFill>
                  <a:schemeClr val="accent1">
                    <a:lumMod val="50000"/>
                  </a:schemeClr>
                </a:solidFill>
                <a:latin typeface="Courier New" pitchFamily="49" charset="0"/>
                <a:cs typeface="Courier New" pitchFamily="49" charset="0"/>
              </a:rPr>
              <a:t>---------------------------------------</a:t>
            </a:r>
          </a:p>
          <a:p>
            <a:r>
              <a:rPr lang="en-US" sz="1400" dirty="0" err="1">
                <a:solidFill>
                  <a:schemeClr val="dk1"/>
                </a:solidFill>
                <a:highlight>
                  <a:srgbClr val="00FFFF"/>
                </a:highlight>
                <a:latin typeface="Courier New" pitchFamily="49" charset="0"/>
                <a:cs typeface="Courier New" pitchFamily="49" charset="0"/>
              </a:rPr>
              <a:t>Gaji</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awal</a:t>
            </a:r>
            <a:r>
              <a:rPr lang="en-US" sz="1400" dirty="0">
                <a:solidFill>
                  <a:schemeClr val="dk1"/>
                </a:solidFill>
                <a:highlight>
                  <a:srgbClr val="00FFFF"/>
                </a:highlight>
                <a:latin typeface="Courier New" pitchFamily="49" charset="0"/>
                <a:cs typeface="Courier New" pitchFamily="49" charset="0"/>
              </a:rPr>
              <a:t>: Rp.2000000.0</a:t>
            </a:r>
          </a:p>
          <a:p>
            <a:r>
              <a:rPr lang="en-US" sz="1400" dirty="0" err="1">
                <a:solidFill>
                  <a:schemeClr val="dk1"/>
                </a:solidFill>
                <a:highlight>
                  <a:srgbClr val="00FFFF"/>
                </a:highlight>
                <a:latin typeface="Courier New" pitchFamily="49" charset="0"/>
                <a:cs typeface="Courier New" pitchFamily="49" charset="0"/>
              </a:rPr>
              <a:t>Daftar</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Alex</a:t>
            </a:r>
          </a:p>
          <a:p>
            <a:r>
              <a:rPr lang="en-US" sz="1400" dirty="0" err="1">
                <a:solidFill>
                  <a:srgbClr val="2F424F"/>
                </a:solidFill>
                <a:highlight>
                  <a:srgbClr val="FFFF00"/>
                </a:highlight>
                <a:latin typeface="Courier New" pitchFamily="49" charset="0"/>
                <a:ea typeface="Calibri" panose="020F0502020204030204" pitchFamily="34" charset="0"/>
                <a:cs typeface="Courier New" pitchFamily="49" charset="0"/>
              </a:rPr>
              <a:t>Bian</a:t>
            </a:r>
            <a:endParaRPr lang="en-US" sz="1400" dirty="0">
              <a:solidFill>
                <a:srgbClr val="2F424F"/>
              </a:solidFill>
              <a:highlight>
                <a:srgbClr val="FFFF00"/>
              </a:highlight>
              <a:latin typeface="Courier New" pitchFamily="49" charset="0"/>
              <a:ea typeface="Calibri" panose="020F0502020204030204" pitchFamily="34" charset="0"/>
              <a:cs typeface="Courier New" pitchFamily="49" charset="0"/>
            </a:endParaRPr>
          </a:p>
          <a:p>
            <a:r>
              <a:rPr lang="en-US" sz="1400" dirty="0" err="1">
                <a:solidFill>
                  <a:srgbClr val="2F424F"/>
                </a:solidFill>
                <a:highlight>
                  <a:srgbClr val="FFFF00"/>
                </a:highlight>
                <a:latin typeface="Courier New" pitchFamily="49" charset="0"/>
                <a:ea typeface="Calibri" panose="020F0502020204030204" pitchFamily="34" charset="0"/>
                <a:cs typeface="Courier New" pitchFamily="49" charset="0"/>
              </a:rPr>
              <a:t>Indra</a:t>
            </a:r>
            <a:endParaRPr lang="en-US" sz="1400" dirty="0">
              <a:solidFill>
                <a:srgbClr val="2F424F"/>
              </a:solidFill>
              <a:highlight>
                <a:srgbClr val="FFFF00"/>
              </a:highlight>
              <a:latin typeface="Courier New" pitchFamily="49" charset="0"/>
              <a:ea typeface="Calibri" panose="020F0502020204030204" pitchFamily="34" charset="0"/>
              <a:cs typeface="Courier New" pitchFamily="49" charset="0"/>
            </a:endParaRPr>
          </a:p>
          <a:p>
            <a:r>
              <a:rPr lang="en-US" sz="1400" dirty="0" err="1">
                <a:solidFill>
                  <a:srgbClr val="2F424F"/>
                </a:solidFill>
                <a:highlight>
                  <a:srgbClr val="FFFF00"/>
                </a:highlight>
                <a:latin typeface="Courier New" pitchFamily="49" charset="0"/>
                <a:ea typeface="Calibri" panose="020F0502020204030204" pitchFamily="34" charset="0"/>
                <a:cs typeface="Courier New" pitchFamily="49" charset="0"/>
              </a:rPr>
              <a:t>Ratu</a:t>
            </a:r>
            <a:endParaRPr lang="en-US" sz="1400" dirty="0">
              <a:solidFill>
                <a:srgbClr val="2F424F"/>
              </a:solidFill>
              <a:highlight>
                <a:srgbClr val="FFFF00"/>
              </a:highlight>
              <a:latin typeface="Courier New" pitchFamily="49" charset="0"/>
              <a:ea typeface="Calibri" panose="020F0502020204030204" pitchFamily="34" charset="0"/>
              <a:cs typeface="Courier New" pitchFamily="49" charset="0"/>
            </a:endParaRP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Indah</a:t>
            </a:r>
          </a:p>
          <a:p>
            <a:r>
              <a:rPr lang="en-US" sz="1400" dirty="0">
                <a:solidFill>
                  <a:schemeClr val="dk1"/>
                </a:solidFill>
                <a:highlight>
                  <a:srgbClr val="00FFFF"/>
                </a:highlight>
                <a:latin typeface="Courier New" pitchFamily="49" charset="0"/>
                <a:cs typeface="Courier New" pitchFamily="49" charset="0"/>
              </a:rPr>
              <a:t>--------------------------</a:t>
            </a:r>
          </a:p>
          <a:p>
            <a:r>
              <a:rPr lang="en-US" sz="1400" dirty="0" err="1">
                <a:solidFill>
                  <a:schemeClr val="dk1"/>
                </a:solidFill>
                <a:highlight>
                  <a:srgbClr val="00FFFF"/>
                </a:highlight>
                <a:latin typeface="Courier New" pitchFamily="49" charset="0"/>
                <a:cs typeface="Courier New" pitchFamily="49" charset="0"/>
              </a:rPr>
              <a:t>Jumlah</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setiap</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karyawan</a:t>
            </a:r>
            <a:r>
              <a:rPr lang="en-US" sz="1400" dirty="0">
                <a:solidFill>
                  <a:schemeClr val="dk1"/>
                </a:solidFill>
                <a:highlight>
                  <a:srgbClr val="00FFFF"/>
                </a:highlight>
                <a:latin typeface="Courier New" pitchFamily="49" charset="0"/>
                <a:cs typeface="Courier New" pitchFamily="49" charset="0"/>
              </a:rPr>
              <a:t>:</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5</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12</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3</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4</a:t>
            </a:r>
          </a:p>
          <a:p>
            <a:r>
              <a:rPr lang="en-US" sz="1400" dirty="0">
                <a:solidFill>
                  <a:srgbClr val="2F424F"/>
                </a:solidFill>
                <a:highlight>
                  <a:srgbClr val="FFFF00"/>
                </a:highlight>
                <a:latin typeface="Courier New" pitchFamily="49" charset="0"/>
                <a:ea typeface="Calibri" panose="020F0502020204030204" pitchFamily="34" charset="0"/>
                <a:cs typeface="Courier New" pitchFamily="49" charset="0"/>
              </a:rPr>
              <a:t>7</a:t>
            </a:r>
          </a:p>
        </p:txBody>
      </p:sp>
      <p:sp>
        <p:nvSpPr>
          <p:cNvPr id="6" name="Text Placeholder 2">
            <a:extLst>
              <a:ext uri="{FF2B5EF4-FFF2-40B4-BE49-F238E27FC236}">
                <a16:creationId xmlns:a16="http://schemas.microsoft.com/office/drawing/2014/main" xmlns="" id="{DB6C62C3-8E9D-441E-AC24-78B51794EDDD}"/>
              </a:ext>
            </a:extLst>
          </p:cNvPr>
          <p:cNvSpPr txBox="1">
            <a:spLocks/>
          </p:cNvSpPr>
          <p:nvPr/>
        </p:nvSpPr>
        <p:spPr>
          <a:xfrm>
            <a:off x="337789" y="1289807"/>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Program</a:t>
            </a:r>
            <a:r>
              <a:rPr lang="id-ID" sz="2000" i="1" dirty="0"/>
              <a:t> </a:t>
            </a:r>
            <a:r>
              <a:rPr lang="id-ID" sz="2000" dirty="0"/>
              <a:t>akan mengeluarkan</a:t>
            </a:r>
          </a:p>
        </p:txBody>
      </p:sp>
    </p:spTree>
    <p:extLst>
      <p:ext uri="{BB962C8B-B14F-4D97-AF65-F5344CB8AC3E}">
        <p14:creationId xmlns:p14="http://schemas.microsoft.com/office/powerpoint/2010/main" val="304031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35B92-6AEA-43E4-823D-758F6F4961BF}"/>
              </a:ext>
            </a:extLst>
          </p:cNvPr>
          <p:cNvSpPr>
            <a:spLocks noGrp="1"/>
          </p:cNvSpPr>
          <p:nvPr>
            <p:ph type="title"/>
          </p:nvPr>
        </p:nvSpPr>
        <p:spPr/>
        <p:txBody>
          <a:bodyPr/>
          <a:lstStyle/>
          <a:p>
            <a:r>
              <a:rPr lang="id-ID"/>
              <a:t>Kebutuhan</a:t>
            </a:r>
            <a:endParaRPr lang="en-ID"/>
          </a:p>
        </p:txBody>
      </p:sp>
      <p:sp>
        <p:nvSpPr>
          <p:cNvPr id="5" name="TextBox 4">
            <a:extLst>
              <a:ext uri="{FF2B5EF4-FFF2-40B4-BE49-F238E27FC236}">
                <a16:creationId xmlns:a16="http://schemas.microsoft.com/office/drawing/2014/main" xmlns="" id="{79042813-7936-4E48-ABCD-5D1C39160881}"/>
              </a:ext>
            </a:extLst>
          </p:cNvPr>
          <p:cNvSpPr txBox="1"/>
          <p:nvPr/>
        </p:nvSpPr>
        <p:spPr>
          <a:xfrm>
            <a:off x="404674" y="1721191"/>
            <a:ext cx="8189609" cy="3539430"/>
          </a:xfrm>
          <a:prstGeom prst="rect">
            <a:avLst/>
          </a:prstGeom>
          <a:noFill/>
        </p:spPr>
        <p:txBody>
          <a:bodyPr wrap="square" rtlCol="0">
            <a:spAutoFit/>
          </a:bodyPr>
          <a:lstStyle/>
          <a:p>
            <a:r>
              <a:rPr lang="en-US" sz="1400" dirty="0">
                <a:solidFill>
                  <a:schemeClr val="dk1"/>
                </a:solidFill>
                <a:highlight>
                  <a:srgbClr val="00FFFF"/>
                </a:highlight>
                <a:latin typeface="Courier New" pitchFamily="49" charset="0"/>
                <a:cs typeface="Courier New" pitchFamily="49" charset="0"/>
              </a:rPr>
              <a:t>--------------------------</a:t>
            </a:r>
          </a:p>
          <a:p>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 Alex  Total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5</a:t>
            </a:r>
          </a:p>
          <a:p>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Bian</a:t>
            </a:r>
            <a:r>
              <a:rPr lang="en-US" sz="1400" dirty="0">
                <a:solidFill>
                  <a:schemeClr val="dk1"/>
                </a:solidFill>
                <a:highlight>
                  <a:srgbClr val="00FFFF"/>
                </a:highlight>
                <a:latin typeface="Courier New" pitchFamily="49" charset="0"/>
                <a:cs typeface="Courier New" pitchFamily="49" charset="0"/>
              </a:rPr>
              <a:t>  Total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12</a:t>
            </a:r>
          </a:p>
          <a:p>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Indra</a:t>
            </a:r>
            <a:r>
              <a:rPr lang="en-US" sz="1400" dirty="0">
                <a:solidFill>
                  <a:schemeClr val="dk1"/>
                </a:solidFill>
                <a:highlight>
                  <a:srgbClr val="00FFFF"/>
                </a:highlight>
                <a:latin typeface="Courier New" pitchFamily="49" charset="0"/>
                <a:cs typeface="Courier New" pitchFamily="49" charset="0"/>
              </a:rPr>
              <a:t>  Total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3</a:t>
            </a:r>
          </a:p>
          <a:p>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Ratu</a:t>
            </a:r>
            <a:r>
              <a:rPr lang="en-US" sz="1400" dirty="0">
                <a:solidFill>
                  <a:schemeClr val="dk1"/>
                </a:solidFill>
                <a:highlight>
                  <a:srgbClr val="00FFFF"/>
                </a:highlight>
                <a:latin typeface="Courier New" pitchFamily="49" charset="0"/>
                <a:cs typeface="Courier New" pitchFamily="49" charset="0"/>
              </a:rPr>
              <a:t>  Total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4</a:t>
            </a:r>
          </a:p>
          <a:p>
            <a:r>
              <a:rPr lang="en-US" sz="1400" dirty="0" err="1">
                <a:solidFill>
                  <a:schemeClr val="dk1"/>
                </a:solidFill>
                <a:highlight>
                  <a:srgbClr val="00FFFF"/>
                </a:highlight>
                <a:latin typeface="Courier New" pitchFamily="49" charset="0"/>
                <a:cs typeface="Courier New" pitchFamily="49" charset="0"/>
              </a:rPr>
              <a:t>Nama</a:t>
            </a:r>
            <a:r>
              <a:rPr lang="en-US" sz="1400" dirty="0">
                <a:solidFill>
                  <a:schemeClr val="dk1"/>
                </a:solidFill>
                <a:highlight>
                  <a:srgbClr val="00FFFF"/>
                </a:highlight>
                <a:latin typeface="Courier New" pitchFamily="49" charset="0"/>
                <a:cs typeface="Courier New" pitchFamily="49" charset="0"/>
              </a:rPr>
              <a:t>: Indah  Total </a:t>
            </a:r>
            <a:r>
              <a:rPr lang="en-US" sz="1400" dirty="0" err="1">
                <a:solidFill>
                  <a:schemeClr val="dk1"/>
                </a:solidFill>
                <a:highlight>
                  <a:srgbClr val="00FFFF"/>
                </a:highlight>
                <a:latin typeface="Courier New" pitchFamily="49" charset="0"/>
                <a:cs typeface="Courier New" pitchFamily="49" charset="0"/>
              </a:rPr>
              <a:t>absen</a:t>
            </a:r>
            <a:r>
              <a:rPr lang="en-US" sz="1400" dirty="0">
                <a:solidFill>
                  <a:schemeClr val="dk1"/>
                </a:solidFill>
                <a:highlight>
                  <a:srgbClr val="00FFFF"/>
                </a:highlight>
                <a:latin typeface="Courier New" pitchFamily="49" charset="0"/>
                <a:cs typeface="Courier New" pitchFamily="49" charset="0"/>
              </a:rPr>
              <a:t>: 7</a:t>
            </a:r>
          </a:p>
          <a:p>
            <a:r>
              <a:rPr lang="en-US" sz="1400" dirty="0">
                <a:solidFill>
                  <a:schemeClr val="dk1"/>
                </a:solidFill>
                <a:highlight>
                  <a:srgbClr val="00FFFF"/>
                </a:highlight>
                <a:latin typeface="Courier New" pitchFamily="49" charset="0"/>
                <a:cs typeface="Courier New" pitchFamily="49" charset="0"/>
              </a:rPr>
              <a:t>--------------------------</a:t>
            </a:r>
          </a:p>
          <a:p>
            <a:r>
              <a:rPr lang="en-US" sz="1400" dirty="0">
                <a:solidFill>
                  <a:schemeClr val="dk1"/>
                </a:solidFill>
                <a:highlight>
                  <a:srgbClr val="00FFFF"/>
                </a:highlight>
                <a:latin typeface="Courier New" pitchFamily="49" charset="0"/>
                <a:cs typeface="Courier New" pitchFamily="49" charset="0"/>
              </a:rPr>
              <a:t>Format Hash Map: {Alex={5=1547561.875}, </a:t>
            </a:r>
            <a:r>
              <a:rPr lang="en-US" sz="1400" dirty="0" err="1">
                <a:solidFill>
                  <a:schemeClr val="dk1"/>
                </a:solidFill>
                <a:highlight>
                  <a:srgbClr val="00FFFF"/>
                </a:highlight>
                <a:latin typeface="Courier New" pitchFamily="49" charset="0"/>
                <a:cs typeface="Courier New" pitchFamily="49" charset="0"/>
              </a:rPr>
              <a:t>Indra</a:t>
            </a:r>
            <a:r>
              <a:rPr lang="en-US" sz="1400" dirty="0">
                <a:solidFill>
                  <a:schemeClr val="dk1"/>
                </a:solidFill>
                <a:highlight>
                  <a:srgbClr val="00FFFF"/>
                </a:highlight>
                <a:latin typeface="Courier New" pitchFamily="49" charset="0"/>
                <a:cs typeface="Courier New" pitchFamily="49" charset="0"/>
              </a:rPr>
              <a:t>={3=1714750.0}, </a:t>
            </a:r>
            <a:r>
              <a:rPr lang="en-US" sz="1400" dirty="0" err="1">
                <a:solidFill>
                  <a:schemeClr val="dk1"/>
                </a:solidFill>
                <a:highlight>
                  <a:srgbClr val="00FFFF"/>
                </a:highlight>
                <a:latin typeface="Courier New" pitchFamily="49" charset="0"/>
                <a:cs typeface="Courier New" pitchFamily="49" charset="0"/>
              </a:rPr>
              <a:t>Ratu</a:t>
            </a:r>
            <a:r>
              <a:rPr lang="en-US" sz="1400" dirty="0">
                <a:solidFill>
                  <a:schemeClr val="dk1"/>
                </a:solidFill>
                <a:highlight>
                  <a:srgbClr val="00FFFF"/>
                </a:highlight>
                <a:latin typeface="Courier New" pitchFamily="49" charset="0"/>
                <a:cs typeface="Courier New" pitchFamily="49" charset="0"/>
              </a:rPr>
              <a:t>={4=1629012.5}, </a:t>
            </a:r>
            <a:r>
              <a:rPr lang="en-US" sz="1400" dirty="0" err="1">
                <a:solidFill>
                  <a:schemeClr val="dk1"/>
                </a:solidFill>
                <a:highlight>
                  <a:srgbClr val="00FFFF"/>
                </a:highlight>
                <a:latin typeface="Courier New" pitchFamily="49" charset="0"/>
                <a:cs typeface="Courier New" pitchFamily="49" charset="0"/>
              </a:rPr>
              <a:t>Bian</a:t>
            </a:r>
            <a:r>
              <a:rPr lang="en-US" sz="1400" dirty="0">
                <a:solidFill>
                  <a:schemeClr val="dk1"/>
                </a:solidFill>
                <a:highlight>
                  <a:srgbClr val="00FFFF"/>
                </a:highlight>
                <a:latin typeface="Courier New" pitchFamily="49" charset="0"/>
                <a:cs typeface="Courier New" pitchFamily="49" charset="0"/>
              </a:rPr>
              <a:t>={12=1080720.175325274}, Indah={</a:t>
            </a:r>
            <a:r>
              <a:rPr lang="en-US" sz="1400">
                <a:solidFill>
                  <a:schemeClr val="dk1"/>
                </a:solidFill>
                <a:highlight>
                  <a:srgbClr val="00FFFF"/>
                </a:highlight>
                <a:latin typeface="Courier New" pitchFamily="49" charset="0"/>
                <a:cs typeface="Courier New" pitchFamily="49" charset="0"/>
              </a:rPr>
              <a:t>7=1396674.5921875}}</a:t>
            </a:r>
          </a:p>
          <a:p>
            <a:endParaRPr lang="en-US" sz="1400" dirty="0">
              <a:solidFill>
                <a:schemeClr val="dk1"/>
              </a:solidFill>
              <a:highlight>
                <a:srgbClr val="00FFFF"/>
              </a:highlight>
              <a:latin typeface="Courier New" pitchFamily="49" charset="0"/>
              <a:cs typeface="Courier New" pitchFamily="49" charset="0"/>
            </a:endParaRPr>
          </a:p>
          <a:p>
            <a:r>
              <a:rPr lang="en-US" sz="1400" dirty="0" err="1">
                <a:solidFill>
                  <a:schemeClr val="dk1"/>
                </a:solidFill>
                <a:highlight>
                  <a:srgbClr val="00FFFF"/>
                </a:highlight>
                <a:latin typeface="Courier New" pitchFamily="49" charset="0"/>
                <a:cs typeface="Courier New" pitchFamily="49" charset="0"/>
              </a:rPr>
              <a:t>Gaji</a:t>
            </a:r>
            <a:r>
              <a:rPr lang="en-US" sz="1400" dirty="0">
                <a:solidFill>
                  <a:schemeClr val="dk1"/>
                </a:solidFill>
                <a:highlight>
                  <a:srgbClr val="00FFFF"/>
                </a:highlight>
                <a:latin typeface="Courier New" pitchFamily="49" charset="0"/>
                <a:cs typeface="Courier New" pitchFamily="49" charset="0"/>
              </a:rPr>
              <a:t> </a:t>
            </a:r>
            <a:r>
              <a:rPr lang="en-US" sz="1400" err="1">
                <a:solidFill>
                  <a:schemeClr val="dk1"/>
                </a:solidFill>
                <a:highlight>
                  <a:srgbClr val="00FFFF"/>
                </a:highlight>
                <a:latin typeface="Courier New" pitchFamily="49" charset="0"/>
                <a:cs typeface="Courier New" pitchFamily="49" charset="0"/>
              </a:rPr>
              <a:t>setiap</a:t>
            </a:r>
            <a:r>
              <a:rPr lang="en-US" sz="1400">
                <a:solidFill>
                  <a:schemeClr val="dk1"/>
                </a:solidFill>
                <a:highlight>
                  <a:srgbClr val="00FFFF"/>
                </a:highlight>
                <a:latin typeface="Courier New" pitchFamily="49" charset="0"/>
                <a:cs typeface="Courier New" pitchFamily="49" charset="0"/>
              </a:rPr>
              <a:t> karyawan:</a:t>
            </a:r>
            <a:endParaRPr lang="en-US" sz="1400" dirty="0">
              <a:solidFill>
                <a:schemeClr val="dk1"/>
              </a:solidFill>
              <a:highlight>
                <a:srgbClr val="00FFFF"/>
              </a:highlight>
              <a:latin typeface="Courier New" pitchFamily="49" charset="0"/>
              <a:cs typeface="Courier New" pitchFamily="49" charset="0"/>
            </a:endParaRPr>
          </a:p>
          <a:p>
            <a:r>
              <a:rPr lang="en-US" sz="1400" dirty="0">
                <a:solidFill>
                  <a:schemeClr val="dk1"/>
                </a:solidFill>
                <a:highlight>
                  <a:srgbClr val="00FFFF"/>
                </a:highlight>
                <a:latin typeface="Courier New" pitchFamily="49" charset="0"/>
                <a:cs typeface="Courier New" pitchFamily="49" charset="0"/>
              </a:rPr>
              <a:t>1. Alex </a:t>
            </a:r>
            <a:r>
              <a:rPr lang="id-ID"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Rp</a:t>
            </a:r>
            <a:r>
              <a:rPr lang="en-US" sz="1400" dirty="0">
                <a:solidFill>
                  <a:schemeClr val="dk1"/>
                </a:solidFill>
                <a:highlight>
                  <a:srgbClr val="00FFFF"/>
                </a:highlight>
                <a:latin typeface="Courier New" pitchFamily="49" charset="0"/>
                <a:cs typeface="Courier New" pitchFamily="49" charset="0"/>
              </a:rPr>
              <a:t>. 1547561.875</a:t>
            </a:r>
          </a:p>
          <a:p>
            <a:r>
              <a:rPr lang="en-US" sz="1400" dirty="0">
                <a:solidFill>
                  <a:schemeClr val="dk1"/>
                </a:solidFill>
                <a:highlight>
                  <a:srgbClr val="00FFFF"/>
                </a:highlight>
                <a:latin typeface="Courier New" pitchFamily="49" charset="0"/>
                <a:cs typeface="Courier New" pitchFamily="49" charset="0"/>
              </a:rPr>
              <a:t>2. </a:t>
            </a:r>
            <a:r>
              <a:rPr lang="en-US" sz="1400" dirty="0" err="1">
                <a:solidFill>
                  <a:schemeClr val="dk1"/>
                </a:solidFill>
                <a:highlight>
                  <a:srgbClr val="00FFFF"/>
                </a:highlight>
                <a:latin typeface="Courier New" pitchFamily="49" charset="0"/>
                <a:cs typeface="Courier New" pitchFamily="49" charset="0"/>
              </a:rPr>
              <a:t>Indra</a:t>
            </a:r>
            <a:r>
              <a:rPr lang="id-ID"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Rp</a:t>
            </a:r>
            <a:r>
              <a:rPr lang="en-US" sz="1400" dirty="0">
                <a:solidFill>
                  <a:schemeClr val="dk1"/>
                </a:solidFill>
                <a:highlight>
                  <a:srgbClr val="00FFFF"/>
                </a:highlight>
                <a:latin typeface="Courier New" pitchFamily="49" charset="0"/>
                <a:cs typeface="Courier New" pitchFamily="49" charset="0"/>
              </a:rPr>
              <a:t>. 1714750.0</a:t>
            </a:r>
          </a:p>
          <a:p>
            <a:r>
              <a:rPr lang="en-US" sz="1400" dirty="0">
                <a:solidFill>
                  <a:schemeClr val="dk1"/>
                </a:solidFill>
                <a:highlight>
                  <a:srgbClr val="00FFFF"/>
                </a:highlight>
                <a:latin typeface="Courier New" pitchFamily="49" charset="0"/>
                <a:cs typeface="Courier New" pitchFamily="49" charset="0"/>
              </a:rPr>
              <a:t>3. </a:t>
            </a:r>
            <a:r>
              <a:rPr lang="en-US" sz="1400" dirty="0" err="1">
                <a:solidFill>
                  <a:schemeClr val="dk1"/>
                </a:solidFill>
                <a:highlight>
                  <a:srgbClr val="00FFFF"/>
                </a:highlight>
                <a:latin typeface="Courier New" pitchFamily="49" charset="0"/>
                <a:cs typeface="Courier New" pitchFamily="49" charset="0"/>
              </a:rPr>
              <a:t>Ratu</a:t>
            </a:r>
            <a:r>
              <a:rPr lang="en-US" sz="1400" dirty="0">
                <a:solidFill>
                  <a:schemeClr val="dk1"/>
                </a:solidFill>
                <a:highlight>
                  <a:srgbClr val="00FFFF"/>
                </a:highlight>
                <a:latin typeface="Courier New" pitchFamily="49" charset="0"/>
                <a:cs typeface="Courier New" pitchFamily="49" charset="0"/>
              </a:rPr>
              <a:t> </a:t>
            </a:r>
            <a:r>
              <a:rPr lang="id-ID"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Rp</a:t>
            </a:r>
            <a:r>
              <a:rPr lang="en-US" sz="1400" dirty="0">
                <a:solidFill>
                  <a:schemeClr val="dk1"/>
                </a:solidFill>
                <a:highlight>
                  <a:srgbClr val="00FFFF"/>
                </a:highlight>
                <a:latin typeface="Courier New" pitchFamily="49" charset="0"/>
                <a:cs typeface="Courier New" pitchFamily="49" charset="0"/>
              </a:rPr>
              <a:t>. 1629012.5</a:t>
            </a:r>
          </a:p>
          <a:p>
            <a:r>
              <a:rPr lang="en-US" sz="1400" dirty="0">
                <a:solidFill>
                  <a:schemeClr val="dk1"/>
                </a:solidFill>
                <a:highlight>
                  <a:srgbClr val="00FFFF"/>
                </a:highlight>
                <a:latin typeface="Courier New" pitchFamily="49" charset="0"/>
                <a:cs typeface="Courier New" pitchFamily="49" charset="0"/>
              </a:rPr>
              <a:t>4. </a:t>
            </a:r>
            <a:r>
              <a:rPr lang="en-US" sz="1400" dirty="0" err="1">
                <a:solidFill>
                  <a:schemeClr val="dk1"/>
                </a:solidFill>
                <a:highlight>
                  <a:srgbClr val="00FFFF"/>
                </a:highlight>
                <a:latin typeface="Courier New" pitchFamily="49" charset="0"/>
                <a:cs typeface="Courier New" pitchFamily="49" charset="0"/>
              </a:rPr>
              <a:t>Bian</a:t>
            </a:r>
            <a:r>
              <a:rPr lang="en-US" sz="1400" dirty="0">
                <a:solidFill>
                  <a:schemeClr val="dk1"/>
                </a:solidFill>
                <a:highlight>
                  <a:srgbClr val="00FFFF"/>
                </a:highlight>
                <a:latin typeface="Courier New" pitchFamily="49" charset="0"/>
                <a:cs typeface="Courier New" pitchFamily="49" charset="0"/>
              </a:rPr>
              <a:t> </a:t>
            </a:r>
            <a:r>
              <a:rPr lang="id-ID"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Rp</a:t>
            </a:r>
            <a:r>
              <a:rPr lang="en-US" sz="1400" dirty="0">
                <a:solidFill>
                  <a:schemeClr val="dk1"/>
                </a:solidFill>
                <a:highlight>
                  <a:srgbClr val="00FFFF"/>
                </a:highlight>
                <a:latin typeface="Courier New" pitchFamily="49" charset="0"/>
                <a:cs typeface="Courier New" pitchFamily="49" charset="0"/>
              </a:rPr>
              <a:t>. 1080720.175325274</a:t>
            </a:r>
          </a:p>
          <a:p>
            <a:r>
              <a:rPr lang="en-US" sz="1400" dirty="0">
                <a:solidFill>
                  <a:schemeClr val="dk1"/>
                </a:solidFill>
                <a:highlight>
                  <a:srgbClr val="00FFFF"/>
                </a:highlight>
                <a:latin typeface="Courier New" pitchFamily="49" charset="0"/>
                <a:cs typeface="Courier New" pitchFamily="49" charset="0"/>
              </a:rPr>
              <a:t>5. Indah </a:t>
            </a:r>
            <a:r>
              <a:rPr lang="en-US" sz="1400" dirty="0" err="1">
                <a:solidFill>
                  <a:schemeClr val="dk1"/>
                </a:solidFill>
                <a:highlight>
                  <a:srgbClr val="00FFFF"/>
                </a:highlight>
                <a:latin typeface="Courier New" pitchFamily="49" charset="0"/>
                <a:cs typeface="Courier New" pitchFamily="49" charset="0"/>
              </a:rPr>
              <a:t>Rp</a:t>
            </a:r>
            <a:r>
              <a:rPr lang="en-US" sz="1400" dirty="0">
                <a:solidFill>
                  <a:schemeClr val="dk1"/>
                </a:solidFill>
                <a:highlight>
                  <a:srgbClr val="00FFFF"/>
                </a:highlight>
                <a:latin typeface="Courier New" pitchFamily="49" charset="0"/>
                <a:cs typeface="Courier New" pitchFamily="49" charset="0"/>
              </a:rPr>
              <a:t>. 1396674.5921875</a:t>
            </a:r>
            <a:endParaRPr lang="sv-SE" sz="1400" dirty="0">
              <a:solidFill>
                <a:schemeClr val="dk1"/>
              </a:solidFill>
              <a:highlight>
                <a:srgbClr val="00FFFF"/>
              </a:highlight>
              <a:latin typeface="Courier New" pitchFamily="49" charset="0"/>
              <a:cs typeface="Courier New" pitchFamily="49" charset="0"/>
            </a:endParaRPr>
          </a:p>
        </p:txBody>
      </p:sp>
    </p:spTree>
    <p:extLst>
      <p:ext uri="{BB962C8B-B14F-4D97-AF65-F5344CB8AC3E}">
        <p14:creationId xmlns:p14="http://schemas.microsoft.com/office/powerpoint/2010/main" val="337055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xmlns="" id="{62754B6E-4015-4C3E-AEC2-ED0E6E12380C}"/>
              </a:ext>
            </a:extLst>
          </p:cNvPr>
          <p:cNvSpPr>
            <a:spLocks noGrp="1"/>
          </p:cNvSpPr>
          <p:nvPr>
            <p:ph type="body" sz="quarter" idx="10"/>
          </p:nvPr>
        </p:nvSpPr>
        <p:spPr>
          <a:xfrm>
            <a:off x="416860" y="1196789"/>
            <a:ext cx="8256494" cy="3828057"/>
          </a:xfrm>
        </p:spPr>
        <p:txBody>
          <a:bodyPr>
            <a:normAutofit/>
          </a:bodyPr>
          <a:lstStyle/>
          <a:p>
            <a:pPr marL="0" indent="0">
              <a:lnSpc>
                <a:spcPct val="150000"/>
              </a:lnSpc>
              <a:buNone/>
            </a:pPr>
            <a:r>
              <a:rPr lang="en-US" sz="2000" dirty="0"/>
              <a:t>Program </a:t>
            </a:r>
            <a:r>
              <a:rPr lang="id-ID" sz="2000" dirty="0"/>
              <a:t>akan </a:t>
            </a:r>
            <a:r>
              <a:rPr lang="en-US" sz="2000" dirty="0" err="1"/>
              <a:t>menghitung</a:t>
            </a:r>
            <a:r>
              <a:rPr lang="en-US" sz="2000" dirty="0"/>
              <a:t> </a:t>
            </a:r>
            <a:r>
              <a:rPr lang="en-US" sz="2000" err="1"/>
              <a:t>gaji</a:t>
            </a:r>
            <a:r>
              <a:rPr lang="en-US" sz="2000"/>
              <a:t> setiap karyawan </a:t>
            </a:r>
            <a:r>
              <a:rPr lang="en-US" sz="2000" dirty="0" err="1"/>
              <a:t>berdasarkan</a:t>
            </a:r>
            <a:r>
              <a:rPr lang="en-US" sz="2000" dirty="0"/>
              <a:t> total </a:t>
            </a:r>
            <a:r>
              <a:rPr lang="en-US" sz="2000" err="1"/>
              <a:t>gaji</a:t>
            </a:r>
            <a:r>
              <a:rPr lang="en-US" sz="2000"/>
              <a:t> dikalikan dengan </a:t>
            </a:r>
            <a:r>
              <a:rPr lang="en-US" sz="2000" dirty="0" err="1"/>
              <a:t>jumlah</a:t>
            </a:r>
            <a:r>
              <a:rPr lang="en-US" sz="2000" dirty="0"/>
              <a:t> </a:t>
            </a:r>
            <a:r>
              <a:rPr lang="en-US" sz="2000" err="1"/>
              <a:t>absen</a:t>
            </a:r>
            <a:r>
              <a:rPr lang="en-US" sz="2000"/>
              <a:t> karyawan</a:t>
            </a:r>
            <a:r>
              <a:rPr lang="id-ID" sz="2000"/>
              <a:t>.</a:t>
            </a:r>
            <a:r>
              <a:rPr lang="en-US" sz="2000"/>
              <a:t> Gaji </a:t>
            </a:r>
            <a:r>
              <a:rPr lang="id-ID" sz="2000" dirty="0"/>
              <a:t>karyawan akan </a:t>
            </a:r>
            <a:r>
              <a:rPr lang="en-US" sz="2000" dirty="0" err="1"/>
              <a:t>dipotong</a:t>
            </a:r>
            <a:r>
              <a:rPr lang="en-US" sz="2000" dirty="0"/>
              <a:t> </a:t>
            </a:r>
            <a:r>
              <a:rPr lang="en-US" sz="2000" dirty="0" err="1"/>
              <a:t>sebesar</a:t>
            </a:r>
            <a:r>
              <a:rPr lang="en-US" sz="2000" dirty="0"/>
              <a:t> 5% </a:t>
            </a:r>
            <a:r>
              <a:rPr lang="en-US" sz="2000" dirty="0" err="1"/>
              <a:t>dari</a:t>
            </a:r>
            <a:r>
              <a:rPr lang="en-US" sz="2000" dirty="0"/>
              <a:t> </a:t>
            </a:r>
            <a:r>
              <a:rPr lang="en-US" sz="2000" dirty="0" err="1"/>
              <a:t>gaji</a:t>
            </a:r>
            <a:r>
              <a:rPr lang="en-US" sz="2000" dirty="0"/>
              <a:t> </a:t>
            </a:r>
            <a:r>
              <a:rPr lang="en-US" sz="2000" dirty="0" err="1"/>
              <a:t>saat</a:t>
            </a:r>
            <a:r>
              <a:rPr lang="en-US" sz="2000" dirty="0"/>
              <a:t> </a:t>
            </a:r>
            <a:r>
              <a:rPr lang="en-US" sz="2000" err="1"/>
              <a:t>itu</a:t>
            </a:r>
            <a:r>
              <a:rPr lang="en-US" sz="2000"/>
              <a:t> setiap</a:t>
            </a:r>
            <a:r>
              <a:rPr lang="id-ID" sz="2000"/>
              <a:t> kali</a:t>
            </a:r>
            <a:r>
              <a:rPr lang="en-US" sz="2000"/>
              <a:t> mereka absen</a:t>
            </a:r>
            <a:r>
              <a:rPr lang="id-ID" sz="2000" dirty="0"/>
              <a:t>.</a:t>
            </a:r>
            <a:r>
              <a:rPr lang="en-ID" sz="2000" dirty="0"/>
              <a:t/>
            </a:r>
            <a:br>
              <a:rPr lang="en-ID" sz="2000" dirty="0"/>
            </a:br>
            <a:endParaRPr lang="en-ID" sz="2000" dirty="0"/>
          </a:p>
        </p:txBody>
      </p:sp>
    </p:spTree>
    <p:extLst>
      <p:ext uri="{BB962C8B-B14F-4D97-AF65-F5344CB8AC3E}">
        <p14:creationId xmlns:p14="http://schemas.microsoft.com/office/powerpoint/2010/main" val="241008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BA583-D276-4911-8CCB-494F163CD332}"/>
              </a:ext>
            </a:extLst>
          </p:cNvPr>
          <p:cNvSpPr>
            <a:spLocks noGrp="1"/>
          </p:cNvSpPr>
          <p:nvPr>
            <p:ph type="title"/>
          </p:nvPr>
        </p:nvSpPr>
        <p:spPr/>
        <p:txBody>
          <a:bodyPr/>
          <a:lstStyle/>
          <a:p>
            <a:r>
              <a:rPr lang="en-US"/>
              <a:t>Hint</a:t>
            </a:r>
            <a:endParaRPr lang="en-ID"/>
          </a:p>
        </p:txBody>
      </p:sp>
      <p:sp>
        <p:nvSpPr>
          <p:cNvPr id="3" name="Text Placeholder 2">
            <a:extLst>
              <a:ext uri="{FF2B5EF4-FFF2-40B4-BE49-F238E27FC236}">
                <a16:creationId xmlns:a16="http://schemas.microsoft.com/office/drawing/2014/main" xmlns="" id="{62754B6E-4015-4C3E-AEC2-ED0E6E12380C}"/>
              </a:ext>
            </a:extLst>
          </p:cNvPr>
          <p:cNvSpPr>
            <a:spLocks noGrp="1"/>
          </p:cNvSpPr>
          <p:nvPr>
            <p:ph type="body" sz="quarter" idx="10"/>
          </p:nvPr>
        </p:nvSpPr>
        <p:spPr>
          <a:xfrm>
            <a:off x="416860" y="1196789"/>
            <a:ext cx="8256494" cy="4975411"/>
          </a:xfrm>
        </p:spPr>
        <p:txBody>
          <a:bodyPr>
            <a:normAutofit/>
          </a:bodyPr>
          <a:lstStyle/>
          <a:p>
            <a:pPr marL="457200" indent="-457200">
              <a:lnSpc>
                <a:spcPct val="150000"/>
              </a:lnSpc>
              <a:buAutoNum type="arabicPeriod"/>
            </a:pPr>
            <a:r>
              <a:rPr lang="id-ID" sz="2000"/>
              <a:t>Gunakan </a:t>
            </a:r>
            <a:r>
              <a:rPr lang="id-ID" sz="2000" dirty="0"/>
              <a:t>nested HashMap untuk </a:t>
            </a:r>
            <a:r>
              <a:rPr lang="id-ID" sz="2000"/>
              <a:t>menyimpan data</a:t>
            </a:r>
            <a:r>
              <a:rPr lang="en-US" sz="2000"/>
              <a:t>.</a:t>
            </a:r>
            <a:endParaRPr lang="id-ID" sz="2000" dirty="0"/>
          </a:p>
          <a:p>
            <a:pPr marL="457200" indent="-457200">
              <a:lnSpc>
                <a:spcPct val="150000"/>
              </a:lnSpc>
              <a:buAutoNum type="arabicPeriod"/>
            </a:pPr>
            <a:r>
              <a:rPr lang="en-US" sz="2000" dirty="0" err="1"/>
              <a:t>Gunakan</a:t>
            </a:r>
            <a:r>
              <a:rPr lang="en-US" sz="2000" dirty="0"/>
              <a:t> </a:t>
            </a:r>
            <a:r>
              <a:rPr lang="en-US" sz="2000" dirty="0" err="1"/>
              <a:t>LinkedList</a:t>
            </a:r>
            <a:r>
              <a:rPr lang="en-US" sz="2000" dirty="0"/>
              <a:t>/</a:t>
            </a:r>
            <a:r>
              <a:rPr lang="en-US" sz="2000" dirty="0" err="1"/>
              <a:t>ArrayList</a:t>
            </a:r>
            <a:r>
              <a:rPr lang="en-US" sz="2000" dirty="0"/>
              <a:t>/Stack/Queue </a:t>
            </a:r>
            <a:r>
              <a:rPr lang="en-US" sz="2000" dirty="0" err="1"/>
              <a:t>untuk</a:t>
            </a:r>
            <a:r>
              <a:rPr lang="en-US" sz="2000" dirty="0"/>
              <a:t> </a:t>
            </a:r>
            <a:r>
              <a:rPr lang="en-US" sz="2000" dirty="0" err="1"/>
              <a:t>mempermudah</a:t>
            </a:r>
            <a:r>
              <a:rPr lang="en-US" sz="2000" dirty="0"/>
              <a:t> </a:t>
            </a:r>
            <a:r>
              <a:rPr lang="en-US" sz="2000" dirty="0" err="1"/>
              <a:t>dalam</a:t>
            </a:r>
            <a:r>
              <a:rPr lang="en-US" sz="2000" dirty="0"/>
              <a:t> </a:t>
            </a:r>
            <a:r>
              <a:rPr lang="en-US" sz="2000" dirty="0" err="1"/>
              <a:t>menyimpan</a:t>
            </a:r>
            <a:r>
              <a:rPr lang="en-US" sz="2000" dirty="0"/>
              <a:t> data.</a:t>
            </a:r>
            <a:endParaRPr lang="id-ID" sz="2000" dirty="0"/>
          </a:p>
          <a:p>
            <a:pPr marL="457200" indent="-457200">
              <a:lnSpc>
                <a:spcPct val="150000"/>
              </a:lnSpc>
              <a:buAutoNum type="arabicPeriod"/>
            </a:pPr>
            <a:r>
              <a:rPr lang="id-ID" sz="2000" dirty="0"/>
              <a:t>Gunakan</a:t>
            </a:r>
            <a:r>
              <a:rPr lang="en-US" sz="2000" dirty="0"/>
              <a:t> Iterator </a:t>
            </a:r>
            <a:r>
              <a:rPr lang="en-US" sz="2000" dirty="0" err="1"/>
              <a:t>atau</a:t>
            </a:r>
            <a:r>
              <a:rPr lang="en-US" sz="2000" dirty="0"/>
              <a:t> </a:t>
            </a:r>
            <a:r>
              <a:rPr lang="en-US" sz="2000" dirty="0" err="1"/>
              <a:t>sejenisnya</a:t>
            </a:r>
            <a:r>
              <a:rPr lang="en-US" sz="2000" dirty="0"/>
              <a:t> </a:t>
            </a:r>
            <a:r>
              <a:rPr lang="id-ID" sz="2000" dirty="0"/>
              <a:t>mempermudah dalam menampilkan data yang tersimpan.</a:t>
            </a:r>
          </a:p>
          <a:p>
            <a:pPr marL="457200" indent="-457200">
              <a:lnSpc>
                <a:spcPct val="150000"/>
              </a:lnSpc>
              <a:buAutoNum type="arabicPeriod"/>
            </a:pPr>
            <a:r>
              <a:rPr lang="id-ID" sz="2000" dirty="0"/>
              <a:t>Gunakan tipe data bilangan riil untuk menyimpan dan mengolah gaji karyawan.</a:t>
            </a:r>
          </a:p>
          <a:p>
            <a:pPr marL="457200" indent="-457200">
              <a:lnSpc>
                <a:spcPct val="150000"/>
              </a:lnSpc>
              <a:buAutoNum type="arabicPeriod"/>
            </a:pPr>
            <a:r>
              <a:rPr lang="id-ID" sz="2000" dirty="0"/>
              <a:t>Nama Karyawan </a:t>
            </a:r>
            <a:r>
              <a:rPr lang="id-ID" sz="2000"/>
              <a:t>yang harus </a:t>
            </a:r>
            <a:r>
              <a:rPr lang="en-US" sz="2000"/>
              <a:t>merupakan </a:t>
            </a:r>
            <a:r>
              <a:rPr lang="id-ID" sz="2000"/>
              <a:t>huruf</a:t>
            </a:r>
            <a:r>
              <a:rPr lang="en-US" sz="2000"/>
              <a:t>, j</a:t>
            </a:r>
            <a:r>
              <a:rPr lang="id-ID" sz="2000"/>
              <a:t>ika tidak</a:t>
            </a:r>
            <a:r>
              <a:rPr lang="en-US" sz="2000"/>
              <a:t>,</a:t>
            </a:r>
            <a:r>
              <a:rPr lang="id-ID" sz="2000"/>
              <a:t> </a:t>
            </a:r>
            <a:r>
              <a:rPr lang="id-ID" sz="2000" dirty="0"/>
              <a:t>program tidak akan menyimpan nama karyawan tersebut dan akan terus </a:t>
            </a:r>
            <a:r>
              <a:rPr lang="id-ID" sz="2000"/>
              <a:t>meminta </a:t>
            </a:r>
            <a:r>
              <a:rPr lang="en-US" sz="2000"/>
              <a:t>nama yang sesuai format.</a:t>
            </a:r>
            <a:endParaRPr lang="id-ID" sz="2000" dirty="0"/>
          </a:p>
          <a:p>
            <a:pPr marL="457200" indent="-457200">
              <a:lnSpc>
                <a:spcPct val="150000"/>
              </a:lnSpc>
              <a:buAutoNum type="arabicPeriod"/>
            </a:pPr>
            <a:endParaRPr lang="id-ID" sz="2000" dirty="0"/>
          </a:p>
          <a:p>
            <a:pPr marL="457200" indent="-457200">
              <a:lnSpc>
                <a:spcPct val="150000"/>
              </a:lnSpc>
              <a:buAutoNum type="arabicPeriod"/>
            </a:pPr>
            <a:endParaRPr lang="id-ID" sz="2000" dirty="0"/>
          </a:p>
          <a:p>
            <a:pPr marL="457200" indent="-457200">
              <a:lnSpc>
                <a:spcPct val="150000"/>
              </a:lnSpc>
              <a:buAutoNum type="arabicPeriod"/>
            </a:pPr>
            <a:endParaRPr lang="id-ID" sz="2000" dirty="0"/>
          </a:p>
          <a:p>
            <a:pPr marL="457200" indent="-457200">
              <a:lnSpc>
                <a:spcPct val="150000"/>
              </a:lnSpc>
              <a:buAutoNum type="arabicPeriod"/>
            </a:pPr>
            <a:endParaRPr lang="en-ID" sz="2000" dirty="0"/>
          </a:p>
        </p:txBody>
      </p:sp>
    </p:spTree>
    <p:extLst>
      <p:ext uri="{BB962C8B-B14F-4D97-AF65-F5344CB8AC3E}">
        <p14:creationId xmlns:p14="http://schemas.microsoft.com/office/powerpoint/2010/main" val="150660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xmlns=""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dirty="0">
                <a:highlight>
                  <a:srgbClr val="FFFF00"/>
                </a:highlight>
                <a:ea typeface="Calibri" panose="020F0502020204030204" pitchFamily="34" charset="0"/>
              </a:rPr>
              <a:t>Teks dengan warna belakang kuning</a:t>
            </a:r>
            <a:r>
              <a:rPr lang="id-ID" sz="2000" dirty="0">
                <a:ea typeface="Calibri" panose="020F0502020204030204" pitchFamily="34" charset="0"/>
              </a:rPr>
              <a:t> merupakan masukan dari pengguna.</a:t>
            </a:r>
            <a:r>
              <a:rPr lang="en-US" sz="2000" dirty="0">
                <a:ea typeface="Calibri" panose="020F0502020204030204" pitchFamily="34" charset="0"/>
              </a:rPr>
              <a:t> </a:t>
            </a:r>
            <a:r>
              <a:rPr lang="id-ID" sz="2000" dirty="0">
                <a:ea typeface="Calibri" panose="020F0502020204030204" pitchFamily="34" charset="0"/>
              </a:rPr>
              <a:t>Setiap implementasi masukan yang terlewat akan membuat nilai Anda </a:t>
            </a:r>
            <a:r>
              <a:rPr lang="id-ID" sz="2000" dirty="0">
                <a:solidFill>
                  <a:srgbClr val="00B050"/>
                </a:solidFill>
                <a:ea typeface="Calibri" panose="020F0502020204030204" pitchFamily="34" charset="0"/>
              </a:rPr>
              <a:t>berkurang satu poin</a:t>
            </a:r>
            <a:r>
              <a:rPr lang="id-ID" sz="2000" dirty="0">
                <a:ea typeface="Calibri" panose="020F0502020204030204" pitchFamily="34" charset="0"/>
              </a:rPr>
              <a:t>. </a:t>
            </a:r>
            <a:r>
              <a:rPr lang="id-ID" sz="2000" dirty="0">
                <a:highlight>
                  <a:srgbClr val="00FFFF"/>
                </a:highlight>
                <a:ea typeface="Calibri" panose="020F0502020204030204" pitchFamily="34" charset="0"/>
              </a:rPr>
              <a:t>Teks yang berwarna biru</a:t>
            </a:r>
            <a:r>
              <a:rPr lang="id-ID" sz="2000" dirty="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dirty="0">
                <a:solidFill>
                  <a:srgbClr val="00B050"/>
                </a:solidFill>
                <a:ea typeface="Calibri" panose="020F0502020204030204" pitchFamily="34" charset="0"/>
              </a:rPr>
              <a:t>berkurang satu poin</a:t>
            </a:r>
            <a:r>
              <a:rPr lang="en-US" sz="2000" dirty="0">
                <a:solidFill>
                  <a:srgbClr val="00B050"/>
                </a:solidFill>
                <a:ea typeface="Calibri" panose="020F0502020204030204" pitchFamily="34" charset="0"/>
              </a:rPr>
              <a:t>.</a:t>
            </a:r>
            <a:endParaRPr lang="en-US" sz="2000" dirty="0"/>
          </a:p>
        </p:txBody>
      </p:sp>
    </p:spTree>
    <p:extLst>
      <p:ext uri="{BB962C8B-B14F-4D97-AF65-F5344CB8AC3E}">
        <p14:creationId xmlns:p14="http://schemas.microsoft.com/office/powerpoint/2010/main" val="2970047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6149</TotalTime>
  <Words>922</Words>
  <Application>Microsoft Office PowerPoint</Application>
  <PresentationFormat>On-screen Show (4:3)</PresentationFormat>
  <Paragraphs>177</Paragraphs>
  <Slides>16</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Aharoni</vt:lpstr>
      <vt:lpstr>Arial</vt:lpstr>
      <vt:lpstr>Arial Black</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6 – Kelas A</vt:lpstr>
      <vt:lpstr>PowerPoint Presentation</vt:lpstr>
      <vt:lpstr>Count Salary</vt:lpstr>
      <vt:lpstr>Kebutuhan</vt:lpstr>
      <vt:lpstr>Kebutuhan</vt:lpstr>
      <vt:lpstr>Kebutuhan</vt:lpstr>
      <vt:lpstr>Prilaku Program</vt:lpstr>
      <vt:lpstr>Hint</vt:lpstr>
      <vt:lpstr>Kriteria Lainnya #1</vt:lpstr>
      <vt:lpstr>Kriteria Lainnya #2</vt:lpstr>
      <vt:lpstr>Kasus Uji [70 poin]</vt:lpstr>
      <vt:lpstr>Kasus Uji [60 poin]</vt:lpstr>
      <vt:lpstr>Kasus Uji [60 poin]</vt:lpstr>
      <vt:lpstr>Kasus Uji [60 poin]</vt:lpstr>
      <vt:lpstr>Pengumpulan</vt:lpstr>
      <vt:lpstr>Penilaian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Raihan Suryanom</cp:lastModifiedBy>
  <cp:revision>574</cp:revision>
  <dcterms:created xsi:type="dcterms:W3CDTF">2019-01-03T02:16:07Z</dcterms:created>
  <dcterms:modified xsi:type="dcterms:W3CDTF">2020-05-11T15:12:20Z</dcterms:modified>
</cp:coreProperties>
</file>