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23"/>
  </p:notesMasterIdLst>
  <p:handoutMasterIdLst>
    <p:handoutMasterId r:id="rId24"/>
  </p:handoutMasterIdLst>
  <p:sldIdLst>
    <p:sldId id="302" r:id="rId7"/>
    <p:sldId id="332" r:id="rId8"/>
    <p:sldId id="312" r:id="rId9"/>
    <p:sldId id="305" r:id="rId10"/>
    <p:sldId id="342" r:id="rId11"/>
    <p:sldId id="362" r:id="rId12"/>
    <p:sldId id="358" r:id="rId13"/>
    <p:sldId id="361" r:id="rId14"/>
    <p:sldId id="347" r:id="rId15"/>
    <p:sldId id="348" r:id="rId16"/>
    <p:sldId id="349" r:id="rId17"/>
    <p:sldId id="352" r:id="rId18"/>
    <p:sldId id="353" r:id="rId19"/>
    <p:sldId id="354" r:id="rId20"/>
    <p:sldId id="355" r:id="rId21"/>
    <p:sldId id="356" r:id="rId22"/>
  </p:sldIdLst>
  <p:sldSz cx="9144000" cy="6858000" type="screen4x3"/>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Review" id="{2DD6B6B6-B594-4874-A390-C860400A7677}">
          <p14:sldIdLst/>
        </p14:section>
        <p14:section name="Reflection Responses" id="{9E85FC53-D4BE-4C24-A09B-DCA6403A5926}">
          <p14:sldIdLst/>
        </p14:section>
        <p14:section name="Announcements" id="{E3843D76-D85F-4E75-8D17-E756A7F4C525}">
          <p14:sldIdLst/>
        </p14:section>
        <p14:section name="Administrative" id="{43E0264C-A015-480A-9287-F522A59ED7D5}">
          <p14:sldIdLst/>
        </p14:section>
        <p14:section name="LinkedList" id="{07783908-CB53-486E-B9F0-695397B7B819}">
          <p14:sldIdLst>
            <p14:sldId id="312"/>
            <p14:sldId id="305"/>
            <p14:sldId id="342"/>
            <p14:sldId id="362"/>
            <p14:sldId id="358"/>
            <p14:sldId id="361"/>
          </p14:sldIdLst>
        </p14:section>
        <p14:section name="Backend of ArrayList and LInkedList" id="{9785C16C-D210-4431-B8A4-A82E2F224EE5}">
          <p14:sldIdLst>
            <p14:sldId id="347"/>
            <p14:sldId id="348"/>
            <p14:sldId id="349"/>
            <p14:sldId id="352"/>
            <p14:sldId id="353"/>
            <p14:sldId id="354"/>
            <p14:sldId id="355"/>
            <p14:sldId id="356"/>
          </p14:sldIdLst>
        </p14:section>
        <p14:section name="Conclusion" id="{B35C159B-FB67-436F-83E6-5716D2988A63}">
          <p14:sldIdLst/>
        </p14:section>
        <p14:section name="Closing" id="{266FCD05-97BA-4BB5-8A2E-13A3464CB63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varScale="1">
        <p:scale>
          <a:sx n="83" d="100"/>
          <a:sy n="83" d="100"/>
        </p:scale>
        <p:origin x="1421" y="48"/>
      </p:cViewPr>
      <p:guideLst>
        <p:guide orient="horz" pos="2160"/>
        <p:guide pos="2880"/>
      </p:guideLst>
    </p:cSldViewPr>
  </p:slideViewPr>
  <p:notesTextViewPr>
    <p:cViewPr>
      <p:scale>
        <a:sx n="3" d="2"/>
        <a:sy n="3" d="2"/>
      </p:scale>
      <p:origin x="0" y="0"/>
    </p:cViewPr>
  </p:notesTextViewPr>
  <p:sorterViewPr>
    <p:cViewPr>
      <p:scale>
        <a:sx n="100" d="100"/>
        <a:sy n="100" d="100"/>
      </p:scale>
      <p:origin x="0" y="-2604"/>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3/26/2020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3/26/2020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CFB28-9390-4F6A-8F10-2A21C184E5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8707" y="2181662"/>
            <a:ext cx="2860086" cy="3360156"/>
          </a:xfrm>
          <a:prstGeom prst="rect">
            <a:avLst/>
          </a:prstGeom>
        </p:spPr>
      </p:pic>
      <p:grpSp>
        <p:nvGrpSpPr>
          <p:cNvPr id="4" name="Group 3">
            <a:extLst>
              <a:ext uri="{FF2B5EF4-FFF2-40B4-BE49-F238E27FC236}">
                <a16:creationId xmlns:a16="http://schemas.microsoft.com/office/drawing/2014/main" id="{161FC04B-0601-4FD4-89E4-2B17B1512F39}"/>
              </a:ext>
            </a:extLst>
          </p:cNvPr>
          <p:cNvGrpSpPr/>
          <p:nvPr userDrawn="1"/>
        </p:nvGrpSpPr>
        <p:grpSpPr>
          <a:xfrm>
            <a:off x="6297469" y="204297"/>
            <a:ext cx="2690113" cy="815223"/>
            <a:chOff x="112033" y="63355"/>
            <a:chExt cx="2690113" cy="815223"/>
          </a:xfrm>
        </p:grpSpPr>
        <p:pic>
          <p:nvPicPr>
            <p:cNvPr id="5" name="Picture 2" descr="Image result for LOGO YARSI">
              <a:extLst>
                <a:ext uri="{FF2B5EF4-FFF2-40B4-BE49-F238E27FC236}">
                  <a16:creationId xmlns:a16="http://schemas.microsoft.com/office/drawing/2014/main" id="{99DAC2A3-04B3-4A51-9BA9-A5752D6C20E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003480-2046-4618-8C68-02C0BA06F8A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7" name="TextBox 6">
              <a:extLst>
                <a:ext uri="{FF2B5EF4-FFF2-40B4-BE49-F238E27FC236}">
                  <a16:creationId xmlns:a16="http://schemas.microsoft.com/office/drawing/2014/main" id="{A0BE8D06-1CE4-4A2D-A45B-86FEB4E9533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8" name="TextBox 7">
            <a:extLst>
              <a:ext uri="{FF2B5EF4-FFF2-40B4-BE49-F238E27FC236}">
                <a16:creationId xmlns:a16="http://schemas.microsoft.com/office/drawing/2014/main" id="{714BD127-C91C-4443-BF23-48EC809690FA}"/>
              </a:ext>
            </a:extLst>
          </p:cNvPr>
          <p:cNvSpPr txBox="1"/>
          <p:nvPr userDrawn="1"/>
        </p:nvSpPr>
        <p:spPr>
          <a:xfrm>
            <a:off x="3980873" y="4957043"/>
            <a:ext cx="2472152" cy="584775"/>
          </a:xfrm>
          <a:prstGeom prst="rect">
            <a:avLst/>
          </a:prstGeom>
          <a:noFill/>
        </p:spPr>
        <p:txBody>
          <a:bodyPr wrap="none" rtlCol="0">
            <a:spAutoFit/>
          </a:bodyPr>
          <a:lstStyle/>
          <a:p>
            <a:pPr marL="0" indent="0">
              <a:buNone/>
            </a:pPr>
            <a:r>
              <a:rPr lang="en-US" sz="3200">
                <a:latin typeface="Blackadder ITC" panose="04020505051007020D02" pitchFamily="82" charset="0"/>
              </a:rPr>
              <a:t>to be continued... </a:t>
            </a:r>
            <a:endParaRPr lang="id-ID" sz="3200">
              <a:latin typeface="Blackadder ITC" panose="04020505051007020D02" pitchFamily="82" charset="0"/>
            </a:endParaRPr>
          </a:p>
        </p:txBody>
      </p:sp>
      <p:sp>
        <p:nvSpPr>
          <p:cNvPr id="9" name="Rectangle 8">
            <a:extLst>
              <a:ext uri="{FF2B5EF4-FFF2-40B4-BE49-F238E27FC236}">
                <a16:creationId xmlns:a16="http://schemas.microsoft.com/office/drawing/2014/main" id="{E4C96478-D583-4AB8-845D-CB0D1A66F6C4}"/>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3692572899"/>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81C41-099A-4D04-B8D8-28BB6C07573A}"/>
              </a:ext>
            </a:extLst>
          </p:cNvPr>
          <p:cNvGrpSpPr/>
          <p:nvPr userDrawn="1"/>
        </p:nvGrpSpPr>
        <p:grpSpPr>
          <a:xfrm>
            <a:off x="1041978" y="1672879"/>
            <a:ext cx="2690113" cy="815223"/>
            <a:chOff x="112033" y="63355"/>
            <a:chExt cx="2690113" cy="815223"/>
          </a:xfrm>
        </p:grpSpPr>
        <p:pic>
          <p:nvPicPr>
            <p:cNvPr id="4" name="Picture 2" descr="Image result for LOGO YARSI">
              <a:extLst>
                <a:ext uri="{FF2B5EF4-FFF2-40B4-BE49-F238E27FC236}">
                  <a16:creationId xmlns:a16="http://schemas.microsoft.com/office/drawing/2014/main" id="{13BC46E9-AC8E-48B7-80D8-2B04FE251C4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48F21-9F5A-4470-B300-917D3C0AD74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B8211B39-5376-4C9C-9543-673036BD634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B7928AB4-9988-4955-9B7B-C2613755045B}"/>
              </a:ext>
            </a:extLst>
          </p:cNvPr>
          <p:cNvSpPr txBox="1"/>
          <p:nvPr userDrawn="1"/>
        </p:nvSpPr>
        <p:spPr>
          <a:xfrm>
            <a:off x="4572000" y="4393624"/>
            <a:ext cx="2342308" cy="584775"/>
          </a:xfrm>
          <a:prstGeom prst="rect">
            <a:avLst/>
          </a:prstGeom>
          <a:noFill/>
        </p:spPr>
        <p:txBody>
          <a:bodyPr wrap="none" rtlCol="0">
            <a:spAutoFit/>
          </a:bodyPr>
          <a:lstStyle/>
          <a:p>
            <a:pPr marL="0" indent="0">
              <a:buNone/>
            </a:pPr>
            <a:r>
              <a:rPr lang="en-US" sz="3200">
                <a:latin typeface="Blackadder ITC" panose="04020505051007020D02" pitchFamily="82" charset="0"/>
              </a:rPr>
              <a:t>… The End …</a:t>
            </a:r>
            <a:endParaRPr lang="id-ID" sz="3200">
              <a:latin typeface="Blackadder ITC" panose="04020505051007020D02" pitchFamily="82" charset="0"/>
            </a:endParaRPr>
          </a:p>
        </p:txBody>
      </p:sp>
    </p:spTree>
    <p:extLst>
      <p:ext uri="{BB962C8B-B14F-4D97-AF65-F5344CB8AC3E}">
        <p14:creationId xmlns:p14="http://schemas.microsoft.com/office/powerpoint/2010/main" val="2811108463"/>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4.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microsoft.com/office/2007/relationships/hdphoto" Target="../media/hdphoto1.wdp"/><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5.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8.xml"/><Relationship Id="rId7" Type="http://schemas.openxmlformats.org/officeDocument/2006/relationships/image" Target="../media/image3.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909" r:id="rId8"/>
    <p:sldLayoutId id="2147483910" r:id="rId9"/>
    <p:sldLayoutId id="2147483830" r:id="rId10"/>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LinkedList</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72BCC7-32E4-4090-B054-98FB5BF273E2}"/>
              </a:ext>
            </a:extLst>
          </p:cNvPr>
          <p:cNvSpPr>
            <a:spLocks noGrp="1"/>
          </p:cNvSpPr>
          <p:nvPr>
            <p:ph type="title"/>
          </p:nvPr>
        </p:nvSpPr>
        <p:spPr/>
        <p:txBody>
          <a:bodyPr/>
          <a:lstStyle/>
          <a:p>
            <a:r>
              <a:rPr lang="en-ID"/>
              <a:t>ArrayList - </a:t>
            </a:r>
            <a:r>
              <a:rPr lang="en-ID" i="1"/>
              <a:t>Backend</a:t>
            </a:r>
          </a:p>
        </p:txBody>
      </p:sp>
      <p:sp>
        <p:nvSpPr>
          <p:cNvPr id="5" name="Text Placeholder 4">
            <a:extLst>
              <a:ext uri="{FF2B5EF4-FFF2-40B4-BE49-F238E27FC236}">
                <a16:creationId xmlns:a16="http://schemas.microsoft.com/office/drawing/2014/main" id="{5474DF26-6114-4071-A613-D738039458A0}"/>
              </a:ext>
            </a:extLst>
          </p:cNvPr>
          <p:cNvSpPr>
            <a:spLocks noGrp="1"/>
          </p:cNvSpPr>
          <p:nvPr>
            <p:ph type="body" sz="quarter" idx="10"/>
          </p:nvPr>
        </p:nvSpPr>
        <p:spPr/>
        <p:txBody>
          <a:bodyPr/>
          <a:lstStyle/>
          <a:p>
            <a:r>
              <a:rPr lang="en-ID"/>
              <a:t>ArrayList menggunakan Array untuk penyimpanan datanya. Ketika ukuran data lebih besar dari alokasi yang disediakan, maka Array yang lebih panjang akan dibuat, dan elemen yang sudah ada sebelumnya dipindahkan ke Array yang baru.</a:t>
            </a:r>
          </a:p>
        </p:txBody>
      </p:sp>
      <p:sp>
        <p:nvSpPr>
          <p:cNvPr id="6" name="Text Placeholder 5">
            <a:extLst>
              <a:ext uri="{FF2B5EF4-FFF2-40B4-BE49-F238E27FC236}">
                <a16:creationId xmlns:a16="http://schemas.microsoft.com/office/drawing/2014/main" id="{EA62C81A-757A-451E-8B8D-C376AF0D98FF}"/>
              </a:ext>
            </a:extLst>
          </p:cNvPr>
          <p:cNvSpPr>
            <a:spLocks noGrp="1"/>
          </p:cNvSpPr>
          <p:nvPr>
            <p:ph type="body" sz="quarter" idx="11"/>
          </p:nvPr>
        </p:nvSpPr>
        <p:spPr/>
        <p:txBody>
          <a:bodyPr/>
          <a:lstStyle/>
          <a:p>
            <a:r>
              <a:rPr lang="en-ID"/>
              <a:t>http://codethataint.com/blog/how-arraylist-works-internally/</a:t>
            </a:r>
          </a:p>
        </p:txBody>
      </p:sp>
    </p:spTree>
    <p:extLst>
      <p:ext uri="{BB962C8B-B14F-4D97-AF65-F5344CB8AC3E}">
        <p14:creationId xmlns:p14="http://schemas.microsoft.com/office/powerpoint/2010/main" val="125876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F005-13B9-43D8-87C2-87720164EEDA}"/>
              </a:ext>
            </a:extLst>
          </p:cNvPr>
          <p:cNvSpPr>
            <a:spLocks noGrp="1"/>
          </p:cNvSpPr>
          <p:nvPr>
            <p:ph type="title"/>
          </p:nvPr>
        </p:nvSpPr>
        <p:spPr/>
        <p:txBody>
          <a:bodyPr/>
          <a:lstStyle/>
          <a:p>
            <a:r>
              <a:rPr lang="en-ID"/>
              <a:t>Ilustrasi </a:t>
            </a:r>
            <a:r>
              <a:rPr lang="en-ID" i="1"/>
              <a:t>Backend</a:t>
            </a:r>
            <a:r>
              <a:rPr lang="en-ID"/>
              <a:t> ArrayList</a:t>
            </a:r>
          </a:p>
        </p:txBody>
      </p:sp>
      <p:sp>
        <p:nvSpPr>
          <p:cNvPr id="4" name="Rectangle 3">
            <a:extLst>
              <a:ext uri="{FF2B5EF4-FFF2-40B4-BE49-F238E27FC236}">
                <a16:creationId xmlns:a16="http://schemas.microsoft.com/office/drawing/2014/main" id="{38E5B6A7-CF6B-4DC5-BEBA-30BB99C548A2}"/>
              </a:ext>
            </a:extLst>
          </p:cNvPr>
          <p:cNvSpPr/>
          <p:nvPr/>
        </p:nvSpPr>
        <p:spPr>
          <a:xfrm>
            <a:off x="3129131" y="1280159"/>
            <a:ext cx="5065734" cy="146304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5" name="Text Placeholder 2">
            <a:extLst>
              <a:ext uri="{FF2B5EF4-FFF2-40B4-BE49-F238E27FC236}">
                <a16:creationId xmlns:a16="http://schemas.microsoft.com/office/drawing/2014/main" id="{876C1A73-B846-4A06-B6D6-F1DC03D593DB}"/>
              </a:ext>
            </a:extLst>
          </p:cNvPr>
          <p:cNvSpPr txBox="1">
            <a:spLocks/>
          </p:cNvSpPr>
          <p:nvPr/>
        </p:nvSpPr>
        <p:spPr>
          <a:xfrm>
            <a:off x="640080" y="3017520"/>
            <a:ext cx="7806519" cy="378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rgbClr val="0070C0"/>
                </a:solidFill>
                <a:latin typeface="Consolas" panose="020B0609020204030204" pitchFamily="49" charset="0"/>
              </a:rPr>
              <a:t>ArrayList&lt;Integer&gt;</a:t>
            </a:r>
            <a:r>
              <a:rPr lang="en-US" sz="2000">
                <a:latin typeface="Consolas" panose="020B0609020204030204" pitchFamily="49" charset="0"/>
              </a:rPr>
              <a:t> numbers = new </a:t>
            </a:r>
            <a:r>
              <a:rPr lang="en-US" sz="2000">
                <a:solidFill>
                  <a:srgbClr val="0070C0"/>
                </a:solidFill>
                <a:latin typeface="Consolas" panose="020B0609020204030204" pitchFamily="49" charset="0"/>
              </a:rPr>
              <a:t>ArrayList&lt;&gt;</a:t>
            </a:r>
            <a:r>
              <a:rPr lang="en-US" sz="2000">
                <a:latin typeface="Consolas" panose="020B0609020204030204" pitchFamily="49" charset="0"/>
              </a:rPr>
              <a:t>();</a:t>
            </a:r>
          </a:p>
        </p:txBody>
      </p:sp>
      <p:sp>
        <p:nvSpPr>
          <p:cNvPr id="7" name="Oval 6">
            <a:extLst>
              <a:ext uri="{FF2B5EF4-FFF2-40B4-BE49-F238E27FC236}">
                <a16:creationId xmlns:a16="http://schemas.microsoft.com/office/drawing/2014/main" id="{0C5C6E1D-8D1C-4704-BDFA-C6E64F03316B}"/>
              </a:ext>
            </a:extLst>
          </p:cNvPr>
          <p:cNvSpPr/>
          <p:nvPr/>
        </p:nvSpPr>
        <p:spPr>
          <a:xfrm>
            <a:off x="1025245" y="1406237"/>
            <a:ext cx="1680322" cy="544945"/>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numbers</a:t>
            </a:r>
          </a:p>
        </p:txBody>
      </p:sp>
      <p:cxnSp>
        <p:nvCxnSpPr>
          <p:cNvPr id="10" name="Straight Arrow Connector 9">
            <a:extLst>
              <a:ext uri="{FF2B5EF4-FFF2-40B4-BE49-F238E27FC236}">
                <a16:creationId xmlns:a16="http://schemas.microsoft.com/office/drawing/2014/main" id="{F9082D51-4F39-4E40-941F-CC0EF7E663DB}"/>
              </a:ext>
            </a:extLst>
          </p:cNvPr>
          <p:cNvCxnSpPr>
            <a:stCxn id="7" idx="6"/>
          </p:cNvCxnSpPr>
          <p:nvPr/>
        </p:nvCxnSpPr>
        <p:spPr>
          <a:xfrm flipV="1">
            <a:off x="2705567" y="1676401"/>
            <a:ext cx="407401" cy="23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38A47ED-857E-41DF-ABF3-BB16CD10796B}"/>
              </a:ext>
            </a:extLst>
          </p:cNvPr>
          <p:cNvSpPr txBox="1"/>
          <p:nvPr/>
        </p:nvSpPr>
        <p:spPr>
          <a:xfrm>
            <a:off x="7270146" y="1272434"/>
            <a:ext cx="910121" cy="338554"/>
          </a:xfrm>
          <a:prstGeom prst="rect">
            <a:avLst/>
          </a:prstGeom>
          <a:noFill/>
        </p:spPr>
        <p:txBody>
          <a:bodyPr wrap="none" rtlCol="0">
            <a:spAutoFit/>
          </a:bodyPr>
          <a:lstStyle/>
          <a:p>
            <a:r>
              <a:rPr lang="en-US" sz="1600"/>
              <a:t>ArrayList</a:t>
            </a:r>
          </a:p>
        </p:txBody>
      </p:sp>
      <p:sp>
        <p:nvSpPr>
          <p:cNvPr id="12" name="Text Placeholder 2">
            <a:extLst>
              <a:ext uri="{FF2B5EF4-FFF2-40B4-BE49-F238E27FC236}">
                <a16:creationId xmlns:a16="http://schemas.microsoft.com/office/drawing/2014/main" id="{28392CB4-05C9-4D86-B713-86A96D509792}"/>
              </a:ext>
            </a:extLst>
          </p:cNvPr>
          <p:cNvSpPr txBox="1">
            <a:spLocks/>
          </p:cNvSpPr>
          <p:nvPr/>
        </p:nvSpPr>
        <p:spPr>
          <a:xfrm>
            <a:off x="640080" y="3383280"/>
            <a:ext cx="7806519" cy="378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Consolas" panose="020B0609020204030204" pitchFamily="49" charset="0"/>
              </a:rPr>
              <a:t>numbers.add(1);</a:t>
            </a:r>
          </a:p>
        </p:txBody>
      </p:sp>
      <p:sp>
        <p:nvSpPr>
          <p:cNvPr id="13" name="Text Placeholder 2">
            <a:extLst>
              <a:ext uri="{FF2B5EF4-FFF2-40B4-BE49-F238E27FC236}">
                <a16:creationId xmlns:a16="http://schemas.microsoft.com/office/drawing/2014/main" id="{F2527344-C05B-4B2C-A168-3606785EEA66}"/>
              </a:ext>
            </a:extLst>
          </p:cNvPr>
          <p:cNvSpPr txBox="1">
            <a:spLocks/>
          </p:cNvSpPr>
          <p:nvPr/>
        </p:nvSpPr>
        <p:spPr>
          <a:xfrm>
            <a:off x="640080" y="3749040"/>
            <a:ext cx="7806519" cy="378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Consolas" panose="020B0609020204030204" pitchFamily="49" charset="0"/>
              </a:rPr>
              <a:t>numbers.add(2);</a:t>
            </a:r>
          </a:p>
        </p:txBody>
      </p:sp>
      <p:sp>
        <p:nvSpPr>
          <p:cNvPr id="14" name="Text Placeholder 2">
            <a:extLst>
              <a:ext uri="{FF2B5EF4-FFF2-40B4-BE49-F238E27FC236}">
                <a16:creationId xmlns:a16="http://schemas.microsoft.com/office/drawing/2014/main" id="{3D1D428F-7DCF-491E-B292-76D7AF848766}"/>
              </a:ext>
            </a:extLst>
          </p:cNvPr>
          <p:cNvSpPr txBox="1">
            <a:spLocks/>
          </p:cNvSpPr>
          <p:nvPr/>
        </p:nvSpPr>
        <p:spPr>
          <a:xfrm>
            <a:off x="640080" y="4114800"/>
            <a:ext cx="7806519" cy="378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Consolas" panose="020B0609020204030204" pitchFamily="49" charset="0"/>
              </a:rPr>
              <a:t>numbers.add(3);</a:t>
            </a:r>
          </a:p>
        </p:txBody>
      </p:sp>
      <p:sp>
        <p:nvSpPr>
          <p:cNvPr id="15" name="Text Placeholder 2">
            <a:extLst>
              <a:ext uri="{FF2B5EF4-FFF2-40B4-BE49-F238E27FC236}">
                <a16:creationId xmlns:a16="http://schemas.microsoft.com/office/drawing/2014/main" id="{7D93A37F-2F48-4752-9763-6BB53E7EFE36}"/>
              </a:ext>
            </a:extLst>
          </p:cNvPr>
          <p:cNvSpPr txBox="1">
            <a:spLocks/>
          </p:cNvSpPr>
          <p:nvPr/>
        </p:nvSpPr>
        <p:spPr>
          <a:xfrm>
            <a:off x="640080" y="4480560"/>
            <a:ext cx="7806519" cy="378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Consolas" panose="020B0609020204030204" pitchFamily="49" charset="0"/>
              </a:rPr>
              <a:t>numbers.add(4);</a:t>
            </a:r>
          </a:p>
        </p:txBody>
      </p:sp>
      <p:sp>
        <p:nvSpPr>
          <p:cNvPr id="6" name="Rectangle 5">
            <a:extLst>
              <a:ext uri="{FF2B5EF4-FFF2-40B4-BE49-F238E27FC236}">
                <a16:creationId xmlns:a16="http://schemas.microsoft.com/office/drawing/2014/main" id="{0693F257-EDAD-4165-8146-1FBBB66735B1}"/>
              </a:ext>
            </a:extLst>
          </p:cNvPr>
          <p:cNvSpPr/>
          <p:nvPr/>
        </p:nvSpPr>
        <p:spPr>
          <a:xfrm>
            <a:off x="3383280" y="1463040"/>
            <a:ext cx="526473" cy="457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540A8C1E-64D3-4F2E-88B5-318571F4CB74}"/>
              </a:ext>
            </a:extLst>
          </p:cNvPr>
          <p:cNvSpPr/>
          <p:nvPr/>
        </p:nvSpPr>
        <p:spPr>
          <a:xfrm>
            <a:off x="3383280" y="1463040"/>
            <a:ext cx="526473" cy="457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1</a:t>
            </a:r>
          </a:p>
        </p:txBody>
      </p:sp>
      <p:sp>
        <p:nvSpPr>
          <p:cNvPr id="19" name="Rectangle 18">
            <a:extLst>
              <a:ext uri="{FF2B5EF4-FFF2-40B4-BE49-F238E27FC236}">
                <a16:creationId xmlns:a16="http://schemas.microsoft.com/office/drawing/2014/main" id="{F06C6217-F89D-4334-B182-169623920E26}"/>
              </a:ext>
            </a:extLst>
          </p:cNvPr>
          <p:cNvSpPr/>
          <p:nvPr/>
        </p:nvSpPr>
        <p:spPr>
          <a:xfrm>
            <a:off x="3383280" y="2103120"/>
            <a:ext cx="526473" cy="457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8F268208-74C8-43E8-842B-A2635E98B5E3}"/>
              </a:ext>
            </a:extLst>
          </p:cNvPr>
          <p:cNvSpPr/>
          <p:nvPr/>
        </p:nvSpPr>
        <p:spPr>
          <a:xfrm>
            <a:off x="3383280" y="2103120"/>
            <a:ext cx="526473" cy="457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1</a:t>
            </a:r>
          </a:p>
        </p:txBody>
      </p:sp>
      <p:sp>
        <p:nvSpPr>
          <p:cNvPr id="8" name="Rectangle 7">
            <a:extLst>
              <a:ext uri="{FF2B5EF4-FFF2-40B4-BE49-F238E27FC236}">
                <a16:creationId xmlns:a16="http://schemas.microsoft.com/office/drawing/2014/main" id="{9DBE8671-DC0C-4E73-A016-1FFD1D85BA95}"/>
              </a:ext>
            </a:extLst>
          </p:cNvPr>
          <p:cNvSpPr/>
          <p:nvPr/>
        </p:nvSpPr>
        <p:spPr>
          <a:xfrm>
            <a:off x="3908302" y="1463040"/>
            <a:ext cx="526473" cy="457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5EAC1293-F97B-4993-9D61-4D71219D6D80}"/>
              </a:ext>
            </a:extLst>
          </p:cNvPr>
          <p:cNvSpPr/>
          <p:nvPr/>
        </p:nvSpPr>
        <p:spPr>
          <a:xfrm>
            <a:off x="3904488" y="1463040"/>
            <a:ext cx="526473" cy="457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2</a:t>
            </a:r>
          </a:p>
        </p:txBody>
      </p:sp>
      <p:sp>
        <p:nvSpPr>
          <p:cNvPr id="20" name="Rectangle 19">
            <a:extLst>
              <a:ext uri="{FF2B5EF4-FFF2-40B4-BE49-F238E27FC236}">
                <a16:creationId xmlns:a16="http://schemas.microsoft.com/office/drawing/2014/main" id="{D2D4ABFE-7B9C-4170-95D7-266768FDE378}"/>
              </a:ext>
            </a:extLst>
          </p:cNvPr>
          <p:cNvSpPr/>
          <p:nvPr/>
        </p:nvSpPr>
        <p:spPr>
          <a:xfrm>
            <a:off x="3908301" y="2103120"/>
            <a:ext cx="526473" cy="457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EF4327D8-B15A-43D2-A611-725D434A0908}"/>
              </a:ext>
            </a:extLst>
          </p:cNvPr>
          <p:cNvSpPr/>
          <p:nvPr/>
        </p:nvSpPr>
        <p:spPr>
          <a:xfrm>
            <a:off x="3904488" y="2103120"/>
            <a:ext cx="526473" cy="457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2</a:t>
            </a:r>
          </a:p>
        </p:txBody>
      </p:sp>
      <p:sp>
        <p:nvSpPr>
          <p:cNvPr id="9" name="Rectangle 8">
            <a:extLst>
              <a:ext uri="{FF2B5EF4-FFF2-40B4-BE49-F238E27FC236}">
                <a16:creationId xmlns:a16="http://schemas.microsoft.com/office/drawing/2014/main" id="{37B88736-2B21-41F3-A9E8-C35D84C4A2A8}"/>
              </a:ext>
            </a:extLst>
          </p:cNvPr>
          <p:cNvSpPr/>
          <p:nvPr/>
        </p:nvSpPr>
        <p:spPr>
          <a:xfrm>
            <a:off x="4434840" y="1463040"/>
            <a:ext cx="526473" cy="457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F196AB6F-DFE1-4470-B3B0-0D421513E4C5}"/>
              </a:ext>
            </a:extLst>
          </p:cNvPr>
          <p:cNvSpPr/>
          <p:nvPr/>
        </p:nvSpPr>
        <p:spPr>
          <a:xfrm>
            <a:off x="4434840" y="1463040"/>
            <a:ext cx="526473" cy="457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3</a:t>
            </a:r>
          </a:p>
        </p:txBody>
      </p:sp>
      <p:sp>
        <p:nvSpPr>
          <p:cNvPr id="21" name="Rectangle 20">
            <a:extLst>
              <a:ext uri="{FF2B5EF4-FFF2-40B4-BE49-F238E27FC236}">
                <a16:creationId xmlns:a16="http://schemas.microsoft.com/office/drawing/2014/main" id="{51B00EE6-8764-4682-852C-16290E7B828C}"/>
              </a:ext>
            </a:extLst>
          </p:cNvPr>
          <p:cNvSpPr/>
          <p:nvPr/>
        </p:nvSpPr>
        <p:spPr>
          <a:xfrm>
            <a:off x="4434840" y="2103120"/>
            <a:ext cx="526473" cy="457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D409B25E-3251-4ECC-9E4B-8CB3D39C8E55}"/>
              </a:ext>
            </a:extLst>
          </p:cNvPr>
          <p:cNvSpPr/>
          <p:nvPr/>
        </p:nvSpPr>
        <p:spPr>
          <a:xfrm>
            <a:off x="4434840" y="2103120"/>
            <a:ext cx="526473" cy="457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3</a:t>
            </a:r>
          </a:p>
        </p:txBody>
      </p:sp>
      <p:sp>
        <p:nvSpPr>
          <p:cNvPr id="22" name="Rectangle 21">
            <a:extLst>
              <a:ext uri="{FF2B5EF4-FFF2-40B4-BE49-F238E27FC236}">
                <a16:creationId xmlns:a16="http://schemas.microsoft.com/office/drawing/2014/main" id="{D6DEB723-80AD-44BF-88F1-E4A089E2826F}"/>
              </a:ext>
            </a:extLst>
          </p:cNvPr>
          <p:cNvSpPr/>
          <p:nvPr/>
        </p:nvSpPr>
        <p:spPr>
          <a:xfrm>
            <a:off x="4944096" y="2103120"/>
            <a:ext cx="526473" cy="457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665088E7-F025-4712-AAF5-700B7A6BA401}"/>
              </a:ext>
            </a:extLst>
          </p:cNvPr>
          <p:cNvSpPr/>
          <p:nvPr/>
        </p:nvSpPr>
        <p:spPr>
          <a:xfrm>
            <a:off x="4946904" y="2103120"/>
            <a:ext cx="526473" cy="457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4</a:t>
            </a:r>
          </a:p>
        </p:txBody>
      </p:sp>
      <p:sp>
        <p:nvSpPr>
          <p:cNvPr id="23" name="Rectangle 22">
            <a:extLst>
              <a:ext uri="{FF2B5EF4-FFF2-40B4-BE49-F238E27FC236}">
                <a16:creationId xmlns:a16="http://schemas.microsoft.com/office/drawing/2014/main" id="{1B9563C8-DC7F-4EDA-8614-264A13C1E6B2}"/>
              </a:ext>
            </a:extLst>
          </p:cNvPr>
          <p:cNvSpPr/>
          <p:nvPr/>
        </p:nvSpPr>
        <p:spPr>
          <a:xfrm>
            <a:off x="5470569" y="2103120"/>
            <a:ext cx="526473" cy="457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451A49F3-B6E3-4B4A-B82C-9303A6A9F167}"/>
              </a:ext>
            </a:extLst>
          </p:cNvPr>
          <p:cNvSpPr/>
          <p:nvPr/>
        </p:nvSpPr>
        <p:spPr>
          <a:xfrm>
            <a:off x="5997042" y="2103120"/>
            <a:ext cx="526473" cy="457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84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250"/>
                                        <p:tgtEl>
                                          <p:spTgt spid="19"/>
                                        </p:tgtEl>
                                      </p:cBhvr>
                                    </p:animEffect>
                                  </p:childTnLst>
                                </p:cTn>
                              </p:par>
                            </p:childTnLst>
                          </p:cTn>
                        </p:par>
                        <p:par>
                          <p:cTn id="40" fill="hold">
                            <p:stCondLst>
                              <p:cond delay="25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250"/>
                                        <p:tgtEl>
                                          <p:spTgt spid="20"/>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250"/>
                                        <p:tgtEl>
                                          <p:spTgt spid="21"/>
                                        </p:tgtEl>
                                      </p:cBhvr>
                                    </p:animEffect>
                                  </p:childTnLst>
                                </p:cTn>
                              </p:par>
                            </p:childTnLst>
                          </p:cTn>
                        </p:par>
                        <p:par>
                          <p:cTn id="48" fill="hold">
                            <p:stCondLst>
                              <p:cond delay="75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250"/>
                                        <p:tgtEl>
                                          <p:spTgt spid="22"/>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250"/>
                                        <p:tgtEl>
                                          <p:spTgt spid="23"/>
                                        </p:tgtEl>
                                      </p:cBhvr>
                                    </p:animEffect>
                                  </p:childTnLst>
                                </p:cTn>
                              </p:par>
                            </p:childTnLst>
                          </p:cTn>
                        </p:par>
                        <p:par>
                          <p:cTn id="56" fill="hold">
                            <p:stCondLst>
                              <p:cond delay="1250"/>
                            </p:stCondLst>
                            <p:childTnLst>
                              <p:par>
                                <p:cTn id="57" presetID="22" presetClass="entr" presetSubtype="8"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25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250"/>
                                        <p:tgtEl>
                                          <p:spTgt spid="16"/>
                                        </p:tgtEl>
                                      </p:cBhvr>
                                    </p:animEffect>
                                    <p:set>
                                      <p:cBhvr>
                                        <p:cTn id="77" dur="1" fill="hold">
                                          <p:stCondLst>
                                            <p:cond delay="249"/>
                                          </p:stCondLst>
                                        </p:cTn>
                                        <p:tgtEl>
                                          <p:spTgt spid="1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50"/>
                                        <p:tgtEl>
                                          <p:spTgt spid="17"/>
                                        </p:tgtEl>
                                      </p:cBhvr>
                                    </p:animEffect>
                                    <p:set>
                                      <p:cBhvr>
                                        <p:cTn id="80" dur="1" fill="hold">
                                          <p:stCondLst>
                                            <p:cond delay="249"/>
                                          </p:stCondLst>
                                        </p:cTn>
                                        <p:tgtEl>
                                          <p:spTgt spid="17"/>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250"/>
                                        <p:tgtEl>
                                          <p:spTgt spid="18"/>
                                        </p:tgtEl>
                                      </p:cBhvr>
                                    </p:animEffect>
                                    <p:set>
                                      <p:cBhvr>
                                        <p:cTn id="83" dur="1" fill="hold">
                                          <p:stCondLst>
                                            <p:cond delay="249"/>
                                          </p:stCondLst>
                                        </p:cTn>
                                        <p:tgtEl>
                                          <p:spTgt spid="18"/>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250"/>
                                        <p:tgtEl>
                                          <p:spTgt spid="6"/>
                                        </p:tgtEl>
                                      </p:cBhvr>
                                    </p:animEffect>
                                    <p:set>
                                      <p:cBhvr>
                                        <p:cTn id="86" dur="1" fill="hold">
                                          <p:stCondLst>
                                            <p:cond delay="249"/>
                                          </p:stCondLst>
                                        </p:cTn>
                                        <p:tgtEl>
                                          <p:spTgt spid="6"/>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250"/>
                                        <p:tgtEl>
                                          <p:spTgt spid="8"/>
                                        </p:tgtEl>
                                      </p:cBhvr>
                                    </p:animEffect>
                                    <p:set>
                                      <p:cBhvr>
                                        <p:cTn id="89" dur="1" fill="hold">
                                          <p:stCondLst>
                                            <p:cond delay="249"/>
                                          </p:stCondLst>
                                        </p:cTn>
                                        <p:tgtEl>
                                          <p:spTgt spid="8"/>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250"/>
                                        <p:tgtEl>
                                          <p:spTgt spid="9"/>
                                        </p:tgtEl>
                                      </p:cBhvr>
                                    </p:animEffect>
                                    <p:set>
                                      <p:cBhvr>
                                        <p:cTn id="92" dur="1" fill="hold">
                                          <p:stCondLst>
                                            <p:cond delay="249"/>
                                          </p:stCondLst>
                                        </p:cTn>
                                        <p:tgtEl>
                                          <p:spTgt spid="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left)">
                                      <p:cBhvr>
                                        <p:cTn id="9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6" grpId="0" animBg="1"/>
      <p:bldP spid="16" grpId="0" animBg="1"/>
      <p:bldP spid="16" grpId="1" animBg="1"/>
      <p:bldP spid="19" grpId="0" animBg="1"/>
      <p:bldP spid="25" grpId="0" animBg="1"/>
      <p:bldP spid="8" grpId="0" animBg="1"/>
      <p:bldP spid="17" grpId="0" animBg="1"/>
      <p:bldP spid="17" grpId="1" animBg="1"/>
      <p:bldP spid="20" grpId="0" animBg="1"/>
      <p:bldP spid="26" grpId="0" animBg="1"/>
      <p:bldP spid="9" grpId="0" animBg="1"/>
      <p:bldP spid="18" grpId="0" animBg="1"/>
      <p:bldP spid="18" grpId="1" animBg="1"/>
      <p:bldP spid="21" grpId="0" animBg="1"/>
      <p:bldP spid="27" grpId="0" animBg="1"/>
      <p:bldP spid="22" grpId="0" animBg="1"/>
      <p:bldP spid="28"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AE39-92CB-4859-B3A6-AE248BF9BE6C}"/>
              </a:ext>
            </a:extLst>
          </p:cNvPr>
          <p:cNvSpPr>
            <a:spLocks noGrp="1"/>
          </p:cNvSpPr>
          <p:nvPr>
            <p:ph type="title"/>
          </p:nvPr>
        </p:nvSpPr>
        <p:spPr/>
        <p:txBody>
          <a:bodyPr/>
          <a:lstStyle/>
          <a:p>
            <a:r>
              <a:rPr lang="en-US"/>
              <a:t>LinkedList - </a:t>
            </a:r>
            <a:r>
              <a:rPr lang="en-US" i="1"/>
              <a:t>Backend</a:t>
            </a:r>
            <a:endParaRPr lang="en-ID" i="1"/>
          </a:p>
        </p:txBody>
      </p:sp>
      <p:sp>
        <p:nvSpPr>
          <p:cNvPr id="3" name="Text Placeholder 2">
            <a:extLst>
              <a:ext uri="{FF2B5EF4-FFF2-40B4-BE49-F238E27FC236}">
                <a16:creationId xmlns:a16="http://schemas.microsoft.com/office/drawing/2014/main" id="{24B016F0-461A-4A25-81C5-C25A694E4687}"/>
              </a:ext>
            </a:extLst>
          </p:cNvPr>
          <p:cNvSpPr>
            <a:spLocks noGrp="1"/>
          </p:cNvSpPr>
          <p:nvPr>
            <p:ph type="body" sz="quarter" idx="10"/>
          </p:nvPr>
        </p:nvSpPr>
        <p:spPr/>
        <p:txBody>
          <a:bodyPr/>
          <a:lstStyle/>
          <a:p>
            <a:r>
              <a:rPr lang="en-ID"/>
              <a:t>LinkedList pada Java merupakan implementasi konsep double linked list yang memiliki sebuah node, alamat ke node berikutnya, dan alamat ke node sebelumnya. LinkedList selalu menyimpan alamat node pertama dan terakhir.</a:t>
            </a:r>
          </a:p>
        </p:txBody>
      </p:sp>
      <p:sp>
        <p:nvSpPr>
          <p:cNvPr id="4" name="Text Placeholder 3">
            <a:extLst>
              <a:ext uri="{FF2B5EF4-FFF2-40B4-BE49-F238E27FC236}">
                <a16:creationId xmlns:a16="http://schemas.microsoft.com/office/drawing/2014/main" id="{F551F781-B0CC-4828-B6BC-5D57BAFF1860}"/>
              </a:ext>
            </a:extLst>
          </p:cNvPr>
          <p:cNvSpPr>
            <a:spLocks noGrp="1"/>
          </p:cNvSpPr>
          <p:nvPr>
            <p:ph type="body" sz="quarter" idx="11"/>
          </p:nvPr>
        </p:nvSpPr>
        <p:spPr/>
        <p:txBody>
          <a:bodyPr/>
          <a:lstStyle/>
          <a:p>
            <a:r>
              <a:rPr lang="en-ID"/>
              <a:t>https://docs.oracle.com/javase/10/docs/api/java/util/LinkedList.html</a:t>
            </a:r>
          </a:p>
        </p:txBody>
      </p:sp>
    </p:spTree>
    <p:extLst>
      <p:ext uri="{BB962C8B-B14F-4D97-AF65-F5344CB8AC3E}">
        <p14:creationId xmlns:p14="http://schemas.microsoft.com/office/powerpoint/2010/main" val="318919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0E161-A88D-4F87-AA2A-48F9A61156D4}"/>
              </a:ext>
            </a:extLst>
          </p:cNvPr>
          <p:cNvSpPr>
            <a:spLocks noGrp="1"/>
          </p:cNvSpPr>
          <p:nvPr>
            <p:ph type="title"/>
          </p:nvPr>
        </p:nvSpPr>
        <p:spPr/>
        <p:txBody>
          <a:bodyPr/>
          <a:lstStyle/>
          <a:p>
            <a:r>
              <a:rPr lang="en-US"/>
              <a:t>Double Linked List</a:t>
            </a:r>
            <a:endParaRPr lang="en-ID"/>
          </a:p>
        </p:txBody>
      </p:sp>
      <p:sp>
        <p:nvSpPr>
          <p:cNvPr id="4" name="Rectangle 3">
            <a:extLst>
              <a:ext uri="{FF2B5EF4-FFF2-40B4-BE49-F238E27FC236}">
                <a16:creationId xmlns:a16="http://schemas.microsoft.com/office/drawing/2014/main" id="{1DE6BFD9-621B-44F3-9672-7AE21751E52E}"/>
              </a:ext>
            </a:extLst>
          </p:cNvPr>
          <p:cNvSpPr/>
          <p:nvPr/>
        </p:nvSpPr>
        <p:spPr>
          <a:xfrm>
            <a:off x="3668893" y="2079735"/>
            <a:ext cx="1484264" cy="125049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node</a:t>
            </a:r>
          </a:p>
        </p:txBody>
      </p:sp>
      <p:cxnSp>
        <p:nvCxnSpPr>
          <p:cNvPr id="5" name="Straight Arrow Connector 4">
            <a:extLst>
              <a:ext uri="{FF2B5EF4-FFF2-40B4-BE49-F238E27FC236}">
                <a16:creationId xmlns:a16="http://schemas.microsoft.com/office/drawing/2014/main" id="{4A12C78F-9E2B-43B8-B2F4-A8D7E07939D3}"/>
              </a:ext>
            </a:extLst>
          </p:cNvPr>
          <p:cNvCxnSpPr/>
          <p:nvPr/>
        </p:nvCxnSpPr>
        <p:spPr>
          <a:xfrm>
            <a:off x="5175508" y="2410174"/>
            <a:ext cx="180102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61C234A-B9C9-4D58-8E46-3E73673B7743}"/>
              </a:ext>
            </a:extLst>
          </p:cNvPr>
          <p:cNvCxnSpPr/>
          <p:nvPr/>
        </p:nvCxnSpPr>
        <p:spPr>
          <a:xfrm flipV="1">
            <a:off x="1986848" y="3070572"/>
            <a:ext cx="1682045" cy="2"/>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4031649-36B2-40B0-8ED6-6DA9B95D8547}"/>
              </a:ext>
            </a:extLst>
          </p:cNvPr>
          <p:cNvSpPr txBox="1"/>
          <p:nvPr/>
        </p:nvSpPr>
        <p:spPr>
          <a:xfrm>
            <a:off x="5745140" y="2071620"/>
            <a:ext cx="549253" cy="338554"/>
          </a:xfrm>
          <a:prstGeom prst="rect">
            <a:avLst/>
          </a:prstGeom>
          <a:noFill/>
        </p:spPr>
        <p:txBody>
          <a:bodyPr wrap="none" rtlCol="0">
            <a:spAutoFit/>
          </a:bodyPr>
          <a:lstStyle/>
          <a:p>
            <a:r>
              <a:rPr lang="en-US" sz="1600"/>
              <a:t>next</a:t>
            </a:r>
          </a:p>
        </p:txBody>
      </p:sp>
      <p:sp>
        <p:nvSpPr>
          <p:cNvPr id="8" name="TextBox 7">
            <a:extLst>
              <a:ext uri="{FF2B5EF4-FFF2-40B4-BE49-F238E27FC236}">
                <a16:creationId xmlns:a16="http://schemas.microsoft.com/office/drawing/2014/main" id="{36370BC9-1F0D-424C-B9CB-B6D5ABC942E1}"/>
              </a:ext>
            </a:extLst>
          </p:cNvPr>
          <p:cNvSpPr txBox="1"/>
          <p:nvPr/>
        </p:nvSpPr>
        <p:spPr>
          <a:xfrm>
            <a:off x="2553243" y="3070574"/>
            <a:ext cx="556050" cy="338554"/>
          </a:xfrm>
          <a:prstGeom prst="rect">
            <a:avLst/>
          </a:prstGeom>
          <a:noFill/>
        </p:spPr>
        <p:txBody>
          <a:bodyPr wrap="none" rtlCol="0">
            <a:spAutoFit/>
          </a:bodyPr>
          <a:lstStyle/>
          <a:p>
            <a:r>
              <a:rPr lang="en-US" sz="1600"/>
              <a:t>prev</a:t>
            </a:r>
          </a:p>
        </p:txBody>
      </p:sp>
    </p:spTree>
    <p:extLst>
      <p:ext uri="{BB962C8B-B14F-4D97-AF65-F5344CB8AC3E}">
        <p14:creationId xmlns:p14="http://schemas.microsoft.com/office/powerpoint/2010/main" val="354406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D805-ACDE-428B-A61A-9AF5A22EE757}"/>
              </a:ext>
            </a:extLst>
          </p:cNvPr>
          <p:cNvSpPr>
            <a:spLocks noGrp="1"/>
          </p:cNvSpPr>
          <p:nvPr>
            <p:ph type="title"/>
          </p:nvPr>
        </p:nvSpPr>
        <p:spPr/>
        <p:txBody>
          <a:bodyPr/>
          <a:lstStyle/>
          <a:p>
            <a:r>
              <a:rPr lang="en-ID"/>
              <a:t>Ilustrasi LinkedList</a:t>
            </a:r>
          </a:p>
        </p:txBody>
      </p:sp>
      <p:sp>
        <p:nvSpPr>
          <p:cNvPr id="4" name="Rectangle 3">
            <a:extLst>
              <a:ext uri="{FF2B5EF4-FFF2-40B4-BE49-F238E27FC236}">
                <a16:creationId xmlns:a16="http://schemas.microsoft.com/office/drawing/2014/main" id="{DF92BC5B-A7BD-4718-BF2D-BB2AE5E8A7B2}"/>
              </a:ext>
            </a:extLst>
          </p:cNvPr>
          <p:cNvSpPr/>
          <p:nvPr/>
        </p:nvSpPr>
        <p:spPr>
          <a:xfrm>
            <a:off x="1472985" y="1787595"/>
            <a:ext cx="457200" cy="4572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5" name="Text Placeholder 2">
            <a:extLst>
              <a:ext uri="{FF2B5EF4-FFF2-40B4-BE49-F238E27FC236}">
                <a16:creationId xmlns:a16="http://schemas.microsoft.com/office/drawing/2014/main" id="{313D858C-D128-465B-9EC3-0DA76A055855}"/>
              </a:ext>
            </a:extLst>
          </p:cNvPr>
          <p:cNvSpPr txBox="1">
            <a:spLocks/>
          </p:cNvSpPr>
          <p:nvPr/>
        </p:nvSpPr>
        <p:spPr>
          <a:xfrm>
            <a:off x="640080" y="3200400"/>
            <a:ext cx="7806519" cy="378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rgbClr val="0070C0"/>
                </a:solidFill>
              </a:rPr>
              <a:t>LinkedList&lt;Integer&gt;</a:t>
            </a:r>
            <a:r>
              <a:rPr lang="en-US" sz="2000"/>
              <a:t> numbers = new </a:t>
            </a:r>
            <a:r>
              <a:rPr lang="en-US" sz="2000">
                <a:solidFill>
                  <a:srgbClr val="0070C0"/>
                </a:solidFill>
              </a:rPr>
              <a:t>LinkedList&lt;&gt;</a:t>
            </a:r>
            <a:r>
              <a:rPr lang="en-US" sz="2000"/>
              <a:t>();</a:t>
            </a:r>
          </a:p>
        </p:txBody>
      </p:sp>
      <p:sp>
        <p:nvSpPr>
          <p:cNvPr id="6" name="Text Placeholder 2">
            <a:extLst>
              <a:ext uri="{FF2B5EF4-FFF2-40B4-BE49-F238E27FC236}">
                <a16:creationId xmlns:a16="http://schemas.microsoft.com/office/drawing/2014/main" id="{A2525DCB-C250-4797-8CAD-613A7EA0AED3}"/>
              </a:ext>
            </a:extLst>
          </p:cNvPr>
          <p:cNvSpPr txBox="1">
            <a:spLocks/>
          </p:cNvSpPr>
          <p:nvPr/>
        </p:nvSpPr>
        <p:spPr>
          <a:xfrm>
            <a:off x="640080" y="3566160"/>
            <a:ext cx="7806519" cy="378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numbers.add(1);</a:t>
            </a:r>
          </a:p>
        </p:txBody>
      </p:sp>
      <p:sp>
        <p:nvSpPr>
          <p:cNvPr id="7" name="Text Placeholder 2">
            <a:extLst>
              <a:ext uri="{FF2B5EF4-FFF2-40B4-BE49-F238E27FC236}">
                <a16:creationId xmlns:a16="http://schemas.microsoft.com/office/drawing/2014/main" id="{9930164D-7346-4268-B5D3-2D77E8F3A2DD}"/>
              </a:ext>
            </a:extLst>
          </p:cNvPr>
          <p:cNvSpPr txBox="1">
            <a:spLocks/>
          </p:cNvSpPr>
          <p:nvPr/>
        </p:nvSpPr>
        <p:spPr>
          <a:xfrm>
            <a:off x="640080" y="3931920"/>
            <a:ext cx="7806519" cy="378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numbers.add(2);</a:t>
            </a:r>
          </a:p>
        </p:txBody>
      </p:sp>
      <p:sp>
        <p:nvSpPr>
          <p:cNvPr id="8" name="Text Placeholder 2">
            <a:extLst>
              <a:ext uri="{FF2B5EF4-FFF2-40B4-BE49-F238E27FC236}">
                <a16:creationId xmlns:a16="http://schemas.microsoft.com/office/drawing/2014/main" id="{CCC760D2-3AE5-4413-AF7C-1587D3356837}"/>
              </a:ext>
            </a:extLst>
          </p:cNvPr>
          <p:cNvSpPr txBox="1">
            <a:spLocks/>
          </p:cNvSpPr>
          <p:nvPr/>
        </p:nvSpPr>
        <p:spPr>
          <a:xfrm>
            <a:off x="640080" y="4297680"/>
            <a:ext cx="7806519" cy="378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numbers.add(3);</a:t>
            </a:r>
          </a:p>
        </p:txBody>
      </p:sp>
      <p:sp>
        <p:nvSpPr>
          <p:cNvPr id="9" name="Text Placeholder 2">
            <a:extLst>
              <a:ext uri="{FF2B5EF4-FFF2-40B4-BE49-F238E27FC236}">
                <a16:creationId xmlns:a16="http://schemas.microsoft.com/office/drawing/2014/main" id="{FC512532-25C9-4CB3-8296-3A92D2D4F253}"/>
              </a:ext>
            </a:extLst>
          </p:cNvPr>
          <p:cNvSpPr txBox="1">
            <a:spLocks/>
          </p:cNvSpPr>
          <p:nvPr/>
        </p:nvSpPr>
        <p:spPr>
          <a:xfrm>
            <a:off x="640080" y="4663440"/>
            <a:ext cx="7806519" cy="378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numbers.add(4);</a:t>
            </a:r>
          </a:p>
        </p:txBody>
      </p:sp>
      <p:grpSp>
        <p:nvGrpSpPr>
          <p:cNvPr id="10" name="Group 9">
            <a:extLst>
              <a:ext uri="{FF2B5EF4-FFF2-40B4-BE49-F238E27FC236}">
                <a16:creationId xmlns:a16="http://schemas.microsoft.com/office/drawing/2014/main" id="{74339441-5AB7-4EFF-A886-0410752DC925}"/>
              </a:ext>
            </a:extLst>
          </p:cNvPr>
          <p:cNvGrpSpPr/>
          <p:nvPr/>
        </p:nvGrpSpPr>
        <p:grpSpPr>
          <a:xfrm>
            <a:off x="1191362" y="2369294"/>
            <a:ext cx="518092" cy="496711"/>
            <a:chOff x="1705820" y="2348090"/>
            <a:chExt cx="518092" cy="496711"/>
          </a:xfrm>
        </p:grpSpPr>
        <p:cxnSp>
          <p:nvCxnSpPr>
            <p:cNvPr id="11" name="Straight Arrow Connector 10">
              <a:extLst>
                <a:ext uri="{FF2B5EF4-FFF2-40B4-BE49-F238E27FC236}">
                  <a16:creationId xmlns:a16="http://schemas.microsoft.com/office/drawing/2014/main" id="{F4D95F09-4868-42A1-8AA2-A6336201F9C0}"/>
                </a:ext>
              </a:extLst>
            </p:cNvPr>
            <p:cNvCxnSpPr>
              <a:cxnSpLocks/>
            </p:cNvCxnSpPr>
            <p:nvPr/>
          </p:nvCxnSpPr>
          <p:spPr>
            <a:xfrm flipV="1">
              <a:off x="2223911" y="2348090"/>
              <a:ext cx="1" cy="4596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542CFCA-90DF-4C1A-A4E6-CE3A93B52E48}"/>
                </a:ext>
              </a:extLst>
            </p:cNvPr>
            <p:cNvSpPr txBox="1"/>
            <p:nvPr/>
          </p:nvSpPr>
          <p:spPr>
            <a:xfrm>
              <a:off x="1705820" y="2506247"/>
              <a:ext cx="518091" cy="338554"/>
            </a:xfrm>
            <a:prstGeom prst="rect">
              <a:avLst/>
            </a:prstGeom>
            <a:noFill/>
          </p:spPr>
          <p:txBody>
            <a:bodyPr wrap="none" rtlCol="0">
              <a:spAutoFit/>
            </a:bodyPr>
            <a:lstStyle/>
            <a:p>
              <a:r>
                <a:rPr lang="en-US" sz="1600">
                  <a:latin typeface="Times New Roman" panose="02020603050405020304" pitchFamily="18" charset="0"/>
                  <a:cs typeface="Times New Roman" panose="02020603050405020304" pitchFamily="18" charset="0"/>
                </a:rPr>
                <a:t>first</a:t>
              </a:r>
            </a:p>
          </p:txBody>
        </p:sp>
      </p:grpSp>
      <p:grpSp>
        <p:nvGrpSpPr>
          <p:cNvPr id="13" name="Group 12">
            <a:extLst>
              <a:ext uri="{FF2B5EF4-FFF2-40B4-BE49-F238E27FC236}">
                <a16:creationId xmlns:a16="http://schemas.microsoft.com/office/drawing/2014/main" id="{FBFA10C5-8D8F-49D8-BA46-EBD1BA9657E2}"/>
              </a:ext>
            </a:extLst>
          </p:cNvPr>
          <p:cNvGrpSpPr/>
          <p:nvPr/>
        </p:nvGrpSpPr>
        <p:grpSpPr>
          <a:xfrm>
            <a:off x="1732031" y="1188720"/>
            <a:ext cx="471604" cy="507085"/>
            <a:chOff x="4803422" y="2281272"/>
            <a:chExt cx="471604" cy="507085"/>
          </a:xfrm>
        </p:grpSpPr>
        <p:cxnSp>
          <p:nvCxnSpPr>
            <p:cNvPr id="14" name="Straight Arrow Connector 13">
              <a:extLst>
                <a:ext uri="{FF2B5EF4-FFF2-40B4-BE49-F238E27FC236}">
                  <a16:creationId xmlns:a16="http://schemas.microsoft.com/office/drawing/2014/main" id="{71A775CD-4916-4977-9945-560979FB6413}"/>
                </a:ext>
              </a:extLst>
            </p:cNvPr>
            <p:cNvCxnSpPr>
              <a:cxnSpLocks/>
            </p:cNvCxnSpPr>
            <p:nvPr/>
          </p:nvCxnSpPr>
          <p:spPr>
            <a:xfrm flipH="1" flipV="1">
              <a:off x="4803422" y="2348089"/>
              <a:ext cx="1" cy="44026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3E7B22F-22BC-4814-8558-27FE85B68D40}"/>
                </a:ext>
              </a:extLst>
            </p:cNvPr>
            <p:cNvSpPr txBox="1"/>
            <p:nvPr/>
          </p:nvSpPr>
          <p:spPr>
            <a:xfrm>
              <a:off x="4803422" y="2281272"/>
              <a:ext cx="471604" cy="338554"/>
            </a:xfrm>
            <a:prstGeom prst="rect">
              <a:avLst/>
            </a:prstGeom>
            <a:noFill/>
          </p:spPr>
          <p:txBody>
            <a:bodyPr wrap="none" rtlCol="0">
              <a:spAutoFit/>
            </a:bodyPr>
            <a:lstStyle/>
            <a:p>
              <a:r>
                <a:rPr lang="en-US" sz="1600">
                  <a:latin typeface="Times New Roman" panose="02020603050405020304" pitchFamily="18" charset="0"/>
                  <a:cs typeface="Times New Roman" panose="02020603050405020304" pitchFamily="18" charset="0"/>
                </a:rPr>
                <a:t>last</a:t>
              </a:r>
            </a:p>
          </p:txBody>
        </p:sp>
      </p:grpSp>
      <p:sp>
        <p:nvSpPr>
          <p:cNvPr id="16" name="Rectangle 15">
            <a:extLst>
              <a:ext uri="{FF2B5EF4-FFF2-40B4-BE49-F238E27FC236}">
                <a16:creationId xmlns:a16="http://schemas.microsoft.com/office/drawing/2014/main" id="{B12456CD-F4B6-491B-8016-AE4ACB903BFF}"/>
              </a:ext>
            </a:extLst>
          </p:cNvPr>
          <p:cNvSpPr/>
          <p:nvPr/>
        </p:nvSpPr>
        <p:spPr>
          <a:xfrm>
            <a:off x="2415602" y="1787595"/>
            <a:ext cx="457200" cy="4572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17" name="Rectangle 16">
            <a:extLst>
              <a:ext uri="{FF2B5EF4-FFF2-40B4-BE49-F238E27FC236}">
                <a16:creationId xmlns:a16="http://schemas.microsoft.com/office/drawing/2014/main" id="{494091A5-09D8-4BFA-9451-39ACFAE3FDB9}"/>
              </a:ext>
            </a:extLst>
          </p:cNvPr>
          <p:cNvSpPr/>
          <p:nvPr/>
        </p:nvSpPr>
        <p:spPr>
          <a:xfrm>
            <a:off x="3346933" y="1787595"/>
            <a:ext cx="457200" cy="4572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18" name="Rectangle 17">
            <a:extLst>
              <a:ext uri="{FF2B5EF4-FFF2-40B4-BE49-F238E27FC236}">
                <a16:creationId xmlns:a16="http://schemas.microsoft.com/office/drawing/2014/main" id="{846811F8-7ED7-4145-B429-B4616C12D740}"/>
              </a:ext>
            </a:extLst>
          </p:cNvPr>
          <p:cNvSpPr/>
          <p:nvPr/>
        </p:nvSpPr>
        <p:spPr>
          <a:xfrm>
            <a:off x="4300842" y="1786221"/>
            <a:ext cx="457200" cy="4572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p>
        </p:txBody>
      </p:sp>
      <p:cxnSp>
        <p:nvCxnSpPr>
          <p:cNvPr id="19" name="Straight Arrow Connector 18">
            <a:extLst>
              <a:ext uri="{FF2B5EF4-FFF2-40B4-BE49-F238E27FC236}">
                <a16:creationId xmlns:a16="http://schemas.microsoft.com/office/drawing/2014/main" id="{05A0567E-831A-487C-AF37-007FAF5C4853}"/>
              </a:ext>
            </a:extLst>
          </p:cNvPr>
          <p:cNvCxnSpPr/>
          <p:nvPr/>
        </p:nvCxnSpPr>
        <p:spPr>
          <a:xfrm flipV="1">
            <a:off x="1947609" y="1913462"/>
            <a:ext cx="457200"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78D5FAC4-6EFF-40BE-A6B0-03E06840886A}"/>
              </a:ext>
            </a:extLst>
          </p:cNvPr>
          <p:cNvGrpSpPr/>
          <p:nvPr/>
        </p:nvGrpSpPr>
        <p:grpSpPr>
          <a:xfrm>
            <a:off x="2629798" y="1188720"/>
            <a:ext cx="471604" cy="507085"/>
            <a:chOff x="4803422" y="2281272"/>
            <a:chExt cx="471604" cy="507085"/>
          </a:xfrm>
        </p:grpSpPr>
        <p:cxnSp>
          <p:nvCxnSpPr>
            <p:cNvPr id="21" name="Straight Arrow Connector 20">
              <a:extLst>
                <a:ext uri="{FF2B5EF4-FFF2-40B4-BE49-F238E27FC236}">
                  <a16:creationId xmlns:a16="http://schemas.microsoft.com/office/drawing/2014/main" id="{D46B6DBD-A39F-414C-AC3C-617A30099696}"/>
                </a:ext>
              </a:extLst>
            </p:cNvPr>
            <p:cNvCxnSpPr>
              <a:cxnSpLocks/>
            </p:cNvCxnSpPr>
            <p:nvPr/>
          </p:nvCxnSpPr>
          <p:spPr>
            <a:xfrm flipH="1" flipV="1">
              <a:off x="4803422" y="2348089"/>
              <a:ext cx="1" cy="44026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1480898-9773-4BB4-8DA6-6F3EBE3F8252}"/>
                </a:ext>
              </a:extLst>
            </p:cNvPr>
            <p:cNvSpPr txBox="1"/>
            <p:nvPr/>
          </p:nvSpPr>
          <p:spPr>
            <a:xfrm>
              <a:off x="4803422" y="2281272"/>
              <a:ext cx="471604" cy="338554"/>
            </a:xfrm>
            <a:prstGeom prst="rect">
              <a:avLst/>
            </a:prstGeom>
            <a:noFill/>
          </p:spPr>
          <p:txBody>
            <a:bodyPr wrap="none" rtlCol="0">
              <a:spAutoFit/>
            </a:bodyPr>
            <a:lstStyle/>
            <a:p>
              <a:r>
                <a:rPr lang="en-US" sz="1600">
                  <a:latin typeface="Times New Roman" panose="02020603050405020304" pitchFamily="18" charset="0"/>
                  <a:cs typeface="Times New Roman" panose="02020603050405020304" pitchFamily="18" charset="0"/>
                </a:rPr>
                <a:t>last</a:t>
              </a:r>
            </a:p>
          </p:txBody>
        </p:sp>
      </p:grpSp>
      <p:grpSp>
        <p:nvGrpSpPr>
          <p:cNvPr id="23" name="Group 22">
            <a:extLst>
              <a:ext uri="{FF2B5EF4-FFF2-40B4-BE49-F238E27FC236}">
                <a16:creationId xmlns:a16="http://schemas.microsoft.com/office/drawing/2014/main" id="{15B05D6D-26E0-4BC5-9250-BFDFB3839433}"/>
              </a:ext>
            </a:extLst>
          </p:cNvPr>
          <p:cNvGrpSpPr/>
          <p:nvPr/>
        </p:nvGrpSpPr>
        <p:grpSpPr>
          <a:xfrm>
            <a:off x="3561129" y="1188720"/>
            <a:ext cx="471604" cy="507085"/>
            <a:chOff x="4803422" y="2281272"/>
            <a:chExt cx="471604" cy="507085"/>
          </a:xfrm>
        </p:grpSpPr>
        <p:cxnSp>
          <p:nvCxnSpPr>
            <p:cNvPr id="24" name="Straight Arrow Connector 23">
              <a:extLst>
                <a:ext uri="{FF2B5EF4-FFF2-40B4-BE49-F238E27FC236}">
                  <a16:creationId xmlns:a16="http://schemas.microsoft.com/office/drawing/2014/main" id="{8C0B241A-9E55-4AE9-AA96-D63F7E84ED9E}"/>
                </a:ext>
              </a:extLst>
            </p:cNvPr>
            <p:cNvCxnSpPr>
              <a:cxnSpLocks/>
            </p:cNvCxnSpPr>
            <p:nvPr/>
          </p:nvCxnSpPr>
          <p:spPr>
            <a:xfrm flipH="1" flipV="1">
              <a:off x="4803422" y="2348089"/>
              <a:ext cx="1" cy="44026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ACBA270-80CB-448E-9253-F821C0748E9A}"/>
                </a:ext>
              </a:extLst>
            </p:cNvPr>
            <p:cNvSpPr txBox="1"/>
            <p:nvPr/>
          </p:nvSpPr>
          <p:spPr>
            <a:xfrm>
              <a:off x="4803422" y="2281272"/>
              <a:ext cx="471604" cy="338554"/>
            </a:xfrm>
            <a:prstGeom prst="rect">
              <a:avLst/>
            </a:prstGeom>
            <a:noFill/>
          </p:spPr>
          <p:txBody>
            <a:bodyPr wrap="none" rtlCol="0">
              <a:spAutoFit/>
            </a:bodyPr>
            <a:lstStyle/>
            <a:p>
              <a:r>
                <a:rPr lang="en-US" sz="1600">
                  <a:latin typeface="Times New Roman" panose="02020603050405020304" pitchFamily="18" charset="0"/>
                  <a:cs typeface="Times New Roman" panose="02020603050405020304" pitchFamily="18" charset="0"/>
                </a:rPr>
                <a:t>last</a:t>
              </a:r>
            </a:p>
          </p:txBody>
        </p:sp>
      </p:grpSp>
      <p:grpSp>
        <p:nvGrpSpPr>
          <p:cNvPr id="26" name="Group 25">
            <a:extLst>
              <a:ext uri="{FF2B5EF4-FFF2-40B4-BE49-F238E27FC236}">
                <a16:creationId xmlns:a16="http://schemas.microsoft.com/office/drawing/2014/main" id="{95C5AD94-80EA-4DE5-8C86-437060E8D94B}"/>
              </a:ext>
            </a:extLst>
          </p:cNvPr>
          <p:cNvGrpSpPr/>
          <p:nvPr/>
        </p:nvGrpSpPr>
        <p:grpSpPr>
          <a:xfrm>
            <a:off x="4489424" y="1188720"/>
            <a:ext cx="471604" cy="507085"/>
            <a:chOff x="4803422" y="2281272"/>
            <a:chExt cx="471604" cy="507085"/>
          </a:xfrm>
        </p:grpSpPr>
        <p:cxnSp>
          <p:nvCxnSpPr>
            <p:cNvPr id="27" name="Straight Arrow Connector 26">
              <a:extLst>
                <a:ext uri="{FF2B5EF4-FFF2-40B4-BE49-F238E27FC236}">
                  <a16:creationId xmlns:a16="http://schemas.microsoft.com/office/drawing/2014/main" id="{99923331-F9F6-4D9B-BAA0-A6866DBF336B}"/>
                </a:ext>
              </a:extLst>
            </p:cNvPr>
            <p:cNvCxnSpPr>
              <a:cxnSpLocks/>
            </p:cNvCxnSpPr>
            <p:nvPr/>
          </p:nvCxnSpPr>
          <p:spPr>
            <a:xfrm flipH="1" flipV="1">
              <a:off x="4803422" y="2348089"/>
              <a:ext cx="1" cy="44026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EB0B5AB-D620-49EE-B642-36D394C49FC0}"/>
                </a:ext>
              </a:extLst>
            </p:cNvPr>
            <p:cNvSpPr txBox="1"/>
            <p:nvPr/>
          </p:nvSpPr>
          <p:spPr>
            <a:xfrm>
              <a:off x="4803422" y="2281272"/>
              <a:ext cx="471604" cy="338554"/>
            </a:xfrm>
            <a:prstGeom prst="rect">
              <a:avLst/>
            </a:prstGeom>
            <a:noFill/>
          </p:spPr>
          <p:txBody>
            <a:bodyPr wrap="none" rtlCol="0">
              <a:spAutoFit/>
            </a:bodyPr>
            <a:lstStyle/>
            <a:p>
              <a:r>
                <a:rPr lang="en-US" sz="1600">
                  <a:latin typeface="Times New Roman" panose="02020603050405020304" pitchFamily="18" charset="0"/>
                  <a:cs typeface="Times New Roman" panose="02020603050405020304" pitchFamily="18" charset="0"/>
                </a:rPr>
                <a:t>last</a:t>
              </a:r>
            </a:p>
          </p:txBody>
        </p:sp>
      </p:grpSp>
      <p:cxnSp>
        <p:nvCxnSpPr>
          <p:cNvPr id="29" name="Straight Arrow Connector 28">
            <a:extLst>
              <a:ext uri="{FF2B5EF4-FFF2-40B4-BE49-F238E27FC236}">
                <a16:creationId xmlns:a16="http://schemas.microsoft.com/office/drawing/2014/main" id="{68A9EAFD-CB23-4548-B2B5-4E702451F8F6}"/>
              </a:ext>
            </a:extLst>
          </p:cNvPr>
          <p:cNvCxnSpPr/>
          <p:nvPr/>
        </p:nvCxnSpPr>
        <p:spPr>
          <a:xfrm flipV="1">
            <a:off x="2876359" y="1913460"/>
            <a:ext cx="457200"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5150F11-AD13-4709-A8E8-0BA02BB3282A}"/>
              </a:ext>
            </a:extLst>
          </p:cNvPr>
          <p:cNvCxnSpPr/>
          <p:nvPr/>
        </p:nvCxnSpPr>
        <p:spPr>
          <a:xfrm flipV="1">
            <a:off x="3828182" y="1913458"/>
            <a:ext cx="457200"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042456C-8B29-4B8E-9A20-93FE9E99183D}"/>
              </a:ext>
            </a:extLst>
          </p:cNvPr>
          <p:cNvCxnSpPr/>
          <p:nvPr/>
        </p:nvCxnSpPr>
        <p:spPr>
          <a:xfrm flipV="1">
            <a:off x="4759452" y="1890880"/>
            <a:ext cx="457200"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5250F3C-6333-4A29-84D7-0CFB7C21A7F6}"/>
              </a:ext>
            </a:extLst>
          </p:cNvPr>
          <p:cNvCxnSpPr/>
          <p:nvPr/>
        </p:nvCxnSpPr>
        <p:spPr>
          <a:xfrm flipV="1">
            <a:off x="3828181" y="2144880"/>
            <a:ext cx="457200" cy="2"/>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8B636FD-8DD5-4D27-A394-1D943E592D73}"/>
              </a:ext>
            </a:extLst>
          </p:cNvPr>
          <p:cNvCxnSpPr/>
          <p:nvPr/>
        </p:nvCxnSpPr>
        <p:spPr>
          <a:xfrm flipV="1">
            <a:off x="2873842" y="2144878"/>
            <a:ext cx="457200" cy="2"/>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E57122A-96BB-4EB5-B732-97B4BBB1713A}"/>
              </a:ext>
            </a:extLst>
          </p:cNvPr>
          <p:cNvCxnSpPr/>
          <p:nvPr/>
        </p:nvCxnSpPr>
        <p:spPr>
          <a:xfrm flipV="1">
            <a:off x="1936320" y="2120610"/>
            <a:ext cx="457200" cy="2"/>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D713283-6846-4E1A-9107-0D8D5732C80D}"/>
              </a:ext>
            </a:extLst>
          </p:cNvPr>
          <p:cNvCxnSpPr/>
          <p:nvPr/>
        </p:nvCxnSpPr>
        <p:spPr>
          <a:xfrm flipV="1">
            <a:off x="990205" y="2148825"/>
            <a:ext cx="457200" cy="2"/>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88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2"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right)">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500"/>
                            </p:stCondLst>
                            <p:childTnLst>
                              <p:par>
                                <p:cTn id="33" presetID="16" presetClass="entr" presetSubtype="37"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outVertical)">
                                      <p:cBhvr>
                                        <p:cTn id="35" dur="500"/>
                                        <p:tgtEl>
                                          <p:spTgt spid="16"/>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par>
                                <p:cTn id="40" presetID="22" presetClass="entr" presetSubtype="2"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right)">
                                      <p:cBhvr>
                                        <p:cTn id="42" dur="500"/>
                                        <p:tgtEl>
                                          <p:spTgt spid="34"/>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xit" presetSubtype="0" fill="hold" nodeType="withEffect">
                                  <p:stCondLst>
                                    <p:cond delay="0"/>
                                  </p:stCondLst>
                                  <p:childTnLst>
                                    <p:animEffect transition="out" filter="fade">
                                      <p:cBhvr>
                                        <p:cTn id="48" dur="250"/>
                                        <p:tgtEl>
                                          <p:spTgt spid="13"/>
                                        </p:tgtEl>
                                      </p:cBhvr>
                                    </p:animEffect>
                                    <p:set>
                                      <p:cBhvr>
                                        <p:cTn id="49" dur="1" fill="hold">
                                          <p:stCondLst>
                                            <p:cond delay="249"/>
                                          </p:stCondLst>
                                        </p:cTn>
                                        <p:tgtEl>
                                          <p:spTgt spid="1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par>
                          <p:cTn id="55" fill="hold">
                            <p:stCondLst>
                              <p:cond delay="500"/>
                            </p:stCondLst>
                            <p:childTnLst>
                              <p:par>
                                <p:cTn id="56" presetID="16" presetClass="entr" presetSubtype="37"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outVertical)">
                                      <p:cBhvr>
                                        <p:cTn id="58" dur="500"/>
                                        <p:tgtEl>
                                          <p:spTgt spid="17"/>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par>
                                <p:cTn id="63" presetID="22" presetClass="entr" presetSubtype="2"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right)">
                                      <p:cBhvr>
                                        <p:cTn id="65" dur="500"/>
                                        <p:tgtEl>
                                          <p:spTgt spid="33"/>
                                        </p:tgtEl>
                                      </p:cBhvr>
                                    </p:animEffect>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xit" presetSubtype="0" fill="hold" nodeType="withEffect">
                                  <p:stCondLst>
                                    <p:cond delay="0"/>
                                  </p:stCondLst>
                                  <p:childTnLst>
                                    <p:animEffect transition="out" filter="fade">
                                      <p:cBhvr>
                                        <p:cTn id="71" dur="250"/>
                                        <p:tgtEl>
                                          <p:spTgt spid="20"/>
                                        </p:tgtEl>
                                      </p:cBhvr>
                                    </p:animEffect>
                                    <p:set>
                                      <p:cBhvr>
                                        <p:cTn id="72" dur="1" fill="hold">
                                          <p:stCondLst>
                                            <p:cond delay="249"/>
                                          </p:stCondLst>
                                        </p:cTn>
                                        <p:tgtEl>
                                          <p:spTgt spid="2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left)">
                                      <p:cBhvr>
                                        <p:cTn id="77" dur="500"/>
                                        <p:tgtEl>
                                          <p:spTgt spid="9"/>
                                        </p:tgtEl>
                                      </p:cBhvr>
                                    </p:animEffect>
                                  </p:childTnLst>
                                </p:cTn>
                              </p:par>
                            </p:childTnLst>
                          </p:cTn>
                        </p:par>
                        <p:par>
                          <p:cTn id="78" fill="hold">
                            <p:stCondLst>
                              <p:cond delay="500"/>
                            </p:stCondLst>
                            <p:childTnLst>
                              <p:par>
                                <p:cTn id="79" presetID="16" presetClass="entr" presetSubtype="37"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barn(outVertical)">
                                      <p:cBhvr>
                                        <p:cTn id="81" dur="500"/>
                                        <p:tgtEl>
                                          <p:spTgt spid="18"/>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left)">
                                      <p:cBhvr>
                                        <p:cTn id="85" dur="500"/>
                                        <p:tgtEl>
                                          <p:spTgt spid="31"/>
                                        </p:tgtEl>
                                      </p:cBhvr>
                                    </p:animEffect>
                                  </p:childTnLst>
                                </p:cTn>
                              </p:par>
                              <p:par>
                                <p:cTn id="86" presetID="22" presetClass="entr" presetSubtype="2" fill="hold"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right)">
                                      <p:cBhvr>
                                        <p:cTn id="88" dur="500"/>
                                        <p:tgtEl>
                                          <p:spTgt spid="32"/>
                                        </p:tgtEl>
                                      </p:cBhvr>
                                    </p:animEffect>
                                  </p:childTnLst>
                                </p:cTn>
                              </p:par>
                            </p:childTnLst>
                          </p:cTn>
                        </p:par>
                        <p:par>
                          <p:cTn id="89" fill="hold">
                            <p:stCondLst>
                              <p:cond delay="1500"/>
                            </p:stCondLst>
                            <p:childTnLst>
                              <p:par>
                                <p:cTn id="90" presetID="10" presetClass="entr" presetSubtype="0" fill="hold"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par>
                                <p:cTn id="93" presetID="10" presetClass="exit" presetSubtype="0" fill="hold" nodeType="withEffect">
                                  <p:stCondLst>
                                    <p:cond delay="0"/>
                                  </p:stCondLst>
                                  <p:childTnLst>
                                    <p:animEffect transition="out" filter="fade">
                                      <p:cBhvr>
                                        <p:cTn id="94" dur="250"/>
                                        <p:tgtEl>
                                          <p:spTgt spid="23"/>
                                        </p:tgtEl>
                                      </p:cBhvr>
                                    </p:animEffect>
                                    <p:set>
                                      <p:cBhvr>
                                        <p:cTn id="95" dur="1" fill="hold">
                                          <p:stCondLst>
                                            <p:cond delay="24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BBFA40A0-2BA2-45AB-B169-AAA95900F92E}"/>
              </a:ext>
            </a:extLst>
          </p:cNvPr>
          <p:cNvSpPr/>
          <p:nvPr/>
        </p:nvSpPr>
        <p:spPr>
          <a:xfrm>
            <a:off x="4114800" y="3657600"/>
            <a:ext cx="4480560" cy="2103120"/>
          </a:xfrm>
          <a:prstGeom prst="rect">
            <a:avLst/>
          </a:prstGeom>
          <a:solidFill>
            <a:schemeClr val="bg1">
              <a:lumMod val="85000"/>
            </a:schemeClr>
          </a:solidFill>
          <a:ln>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Title 1">
            <a:extLst>
              <a:ext uri="{FF2B5EF4-FFF2-40B4-BE49-F238E27FC236}">
                <a16:creationId xmlns:a16="http://schemas.microsoft.com/office/drawing/2014/main" id="{2D2A9B05-4560-4FD0-9EB7-66BDB46B6A92}"/>
              </a:ext>
            </a:extLst>
          </p:cNvPr>
          <p:cNvSpPr>
            <a:spLocks noGrp="1"/>
          </p:cNvSpPr>
          <p:nvPr>
            <p:ph type="title"/>
          </p:nvPr>
        </p:nvSpPr>
        <p:spPr>
          <a:xfrm>
            <a:off x="2958353" y="213918"/>
            <a:ext cx="5715002" cy="552101"/>
          </a:xfrm>
        </p:spPr>
        <p:txBody>
          <a:bodyPr/>
          <a:lstStyle/>
          <a:p>
            <a:r>
              <a:rPr lang="en-US"/>
              <a:t>Penyisipan</a:t>
            </a:r>
            <a:endParaRPr lang="en-ID"/>
          </a:p>
        </p:txBody>
      </p:sp>
      <p:sp>
        <p:nvSpPr>
          <p:cNvPr id="69" name="Text Placeholder 2">
            <a:extLst>
              <a:ext uri="{FF2B5EF4-FFF2-40B4-BE49-F238E27FC236}">
                <a16:creationId xmlns:a16="http://schemas.microsoft.com/office/drawing/2014/main" id="{AAB967D9-28AF-401F-894D-971D268523AE}"/>
              </a:ext>
            </a:extLst>
          </p:cNvPr>
          <p:cNvSpPr txBox="1">
            <a:spLocks/>
          </p:cNvSpPr>
          <p:nvPr/>
        </p:nvSpPr>
        <p:spPr>
          <a:xfrm>
            <a:off x="548640" y="3749040"/>
            <a:ext cx="3397789" cy="378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Consolas" panose="020B0609020204030204" pitchFamily="49" charset="0"/>
              </a:rPr>
              <a:t>numbers.add(1, 12);</a:t>
            </a:r>
          </a:p>
        </p:txBody>
      </p:sp>
      <p:sp>
        <p:nvSpPr>
          <p:cNvPr id="70" name="Rectangle 69">
            <a:extLst>
              <a:ext uri="{FF2B5EF4-FFF2-40B4-BE49-F238E27FC236}">
                <a16:creationId xmlns:a16="http://schemas.microsoft.com/office/drawing/2014/main" id="{0F48ED05-C41D-4A48-897C-0B66E3B5A899}"/>
              </a:ext>
            </a:extLst>
          </p:cNvPr>
          <p:cNvSpPr/>
          <p:nvPr/>
        </p:nvSpPr>
        <p:spPr>
          <a:xfrm>
            <a:off x="2313004" y="2300225"/>
            <a:ext cx="457200" cy="4572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grpSp>
        <p:nvGrpSpPr>
          <p:cNvPr id="71" name="Group 70">
            <a:extLst>
              <a:ext uri="{FF2B5EF4-FFF2-40B4-BE49-F238E27FC236}">
                <a16:creationId xmlns:a16="http://schemas.microsoft.com/office/drawing/2014/main" id="{1316873B-F053-4CDF-AD3B-F776D4685064}"/>
              </a:ext>
            </a:extLst>
          </p:cNvPr>
          <p:cNvGrpSpPr/>
          <p:nvPr/>
        </p:nvGrpSpPr>
        <p:grpSpPr>
          <a:xfrm>
            <a:off x="2031381" y="2881924"/>
            <a:ext cx="518092" cy="496711"/>
            <a:chOff x="1705820" y="2348090"/>
            <a:chExt cx="518092" cy="496711"/>
          </a:xfrm>
        </p:grpSpPr>
        <p:cxnSp>
          <p:nvCxnSpPr>
            <p:cNvPr id="72" name="Straight Arrow Connector 71">
              <a:extLst>
                <a:ext uri="{FF2B5EF4-FFF2-40B4-BE49-F238E27FC236}">
                  <a16:creationId xmlns:a16="http://schemas.microsoft.com/office/drawing/2014/main" id="{9E3E7E9E-32A0-4821-9A72-0A4ADCC7949A}"/>
                </a:ext>
              </a:extLst>
            </p:cNvPr>
            <p:cNvCxnSpPr>
              <a:cxnSpLocks/>
            </p:cNvCxnSpPr>
            <p:nvPr/>
          </p:nvCxnSpPr>
          <p:spPr>
            <a:xfrm flipV="1">
              <a:off x="2223911" y="2348090"/>
              <a:ext cx="1" cy="447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E6C70ED-22CE-4778-939A-DE2241A1AC76}"/>
                </a:ext>
              </a:extLst>
            </p:cNvPr>
            <p:cNvSpPr txBox="1"/>
            <p:nvPr/>
          </p:nvSpPr>
          <p:spPr>
            <a:xfrm>
              <a:off x="1705820" y="2506247"/>
              <a:ext cx="518091" cy="338554"/>
            </a:xfrm>
            <a:prstGeom prst="rect">
              <a:avLst/>
            </a:prstGeom>
            <a:noFill/>
          </p:spPr>
          <p:txBody>
            <a:bodyPr wrap="none" rtlCol="0">
              <a:spAutoFit/>
            </a:bodyPr>
            <a:lstStyle/>
            <a:p>
              <a:r>
                <a:rPr lang="en-US" sz="1600">
                  <a:latin typeface="Times New Roman" panose="02020603050405020304" pitchFamily="18" charset="0"/>
                  <a:cs typeface="Times New Roman" panose="02020603050405020304" pitchFamily="18" charset="0"/>
                </a:rPr>
                <a:t>first</a:t>
              </a:r>
            </a:p>
          </p:txBody>
        </p:sp>
      </p:grpSp>
      <p:sp>
        <p:nvSpPr>
          <p:cNvPr id="74" name="Rectangle 73">
            <a:extLst>
              <a:ext uri="{FF2B5EF4-FFF2-40B4-BE49-F238E27FC236}">
                <a16:creationId xmlns:a16="http://schemas.microsoft.com/office/drawing/2014/main" id="{329D59B8-206F-4B41-AE68-0722E043801B}"/>
              </a:ext>
            </a:extLst>
          </p:cNvPr>
          <p:cNvSpPr/>
          <p:nvPr/>
        </p:nvSpPr>
        <p:spPr>
          <a:xfrm>
            <a:off x="3514701" y="2300225"/>
            <a:ext cx="457200" cy="4572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75" name="Rectangle 74">
            <a:extLst>
              <a:ext uri="{FF2B5EF4-FFF2-40B4-BE49-F238E27FC236}">
                <a16:creationId xmlns:a16="http://schemas.microsoft.com/office/drawing/2014/main" id="{505FFC2A-4EC1-42A1-AF5F-0262D5598760}"/>
              </a:ext>
            </a:extLst>
          </p:cNvPr>
          <p:cNvSpPr/>
          <p:nvPr/>
        </p:nvSpPr>
        <p:spPr>
          <a:xfrm>
            <a:off x="4720352" y="2300225"/>
            <a:ext cx="457200" cy="4572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76" name="Rectangle 75">
            <a:extLst>
              <a:ext uri="{FF2B5EF4-FFF2-40B4-BE49-F238E27FC236}">
                <a16:creationId xmlns:a16="http://schemas.microsoft.com/office/drawing/2014/main" id="{9D65E1C1-99B6-45DF-ABC5-30C6C5DD5992}"/>
              </a:ext>
            </a:extLst>
          </p:cNvPr>
          <p:cNvSpPr/>
          <p:nvPr/>
        </p:nvSpPr>
        <p:spPr>
          <a:xfrm>
            <a:off x="5918101" y="2298851"/>
            <a:ext cx="457200" cy="4572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p>
        </p:txBody>
      </p:sp>
      <p:cxnSp>
        <p:nvCxnSpPr>
          <p:cNvPr id="77" name="Straight Arrow Connector 76">
            <a:extLst>
              <a:ext uri="{FF2B5EF4-FFF2-40B4-BE49-F238E27FC236}">
                <a16:creationId xmlns:a16="http://schemas.microsoft.com/office/drawing/2014/main" id="{9429B086-226C-428B-BB07-BC0B67E6CF0D}"/>
              </a:ext>
            </a:extLst>
          </p:cNvPr>
          <p:cNvCxnSpPr/>
          <p:nvPr/>
        </p:nvCxnSpPr>
        <p:spPr>
          <a:xfrm flipV="1">
            <a:off x="2772388" y="2426092"/>
            <a:ext cx="731520"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9928B235-A724-4737-9B1C-BAA9A635A6F2}"/>
              </a:ext>
            </a:extLst>
          </p:cNvPr>
          <p:cNvGrpSpPr/>
          <p:nvPr/>
        </p:nvGrpSpPr>
        <p:grpSpPr>
          <a:xfrm>
            <a:off x="6129543" y="1701350"/>
            <a:ext cx="471604" cy="507085"/>
            <a:chOff x="4803422" y="2281272"/>
            <a:chExt cx="471604" cy="507085"/>
          </a:xfrm>
        </p:grpSpPr>
        <p:cxnSp>
          <p:nvCxnSpPr>
            <p:cNvPr id="79" name="Straight Arrow Connector 78">
              <a:extLst>
                <a:ext uri="{FF2B5EF4-FFF2-40B4-BE49-F238E27FC236}">
                  <a16:creationId xmlns:a16="http://schemas.microsoft.com/office/drawing/2014/main" id="{FC956B7E-1415-4BF5-A8D1-DAEDEFD770A1}"/>
                </a:ext>
              </a:extLst>
            </p:cNvPr>
            <p:cNvCxnSpPr>
              <a:cxnSpLocks/>
            </p:cNvCxnSpPr>
            <p:nvPr/>
          </p:nvCxnSpPr>
          <p:spPr>
            <a:xfrm flipH="1" flipV="1">
              <a:off x="4803422" y="2322997"/>
              <a:ext cx="1" cy="46536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E7F7BC3-1A1F-4E83-B2AE-034AF996204E}"/>
                </a:ext>
              </a:extLst>
            </p:cNvPr>
            <p:cNvSpPr txBox="1"/>
            <p:nvPr/>
          </p:nvSpPr>
          <p:spPr>
            <a:xfrm>
              <a:off x="4803422" y="2281272"/>
              <a:ext cx="471604" cy="338554"/>
            </a:xfrm>
            <a:prstGeom prst="rect">
              <a:avLst/>
            </a:prstGeom>
            <a:noFill/>
          </p:spPr>
          <p:txBody>
            <a:bodyPr wrap="none" rtlCol="0">
              <a:spAutoFit/>
            </a:bodyPr>
            <a:lstStyle/>
            <a:p>
              <a:r>
                <a:rPr lang="en-US" sz="1600">
                  <a:latin typeface="Times New Roman" panose="02020603050405020304" pitchFamily="18" charset="0"/>
                  <a:cs typeface="Times New Roman" panose="02020603050405020304" pitchFamily="18" charset="0"/>
                </a:rPr>
                <a:t>last</a:t>
              </a:r>
            </a:p>
          </p:txBody>
        </p:sp>
      </p:grpSp>
      <p:cxnSp>
        <p:nvCxnSpPr>
          <p:cNvPr id="81" name="Straight Arrow Connector 80">
            <a:extLst>
              <a:ext uri="{FF2B5EF4-FFF2-40B4-BE49-F238E27FC236}">
                <a16:creationId xmlns:a16="http://schemas.microsoft.com/office/drawing/2014/main" id="{185FC484-2310-471D-B208-146DCE37F4C3}"/>
              </a:ext>
            </a:extLst>
          </p:cNvPr>
          <p:cNvCxnSpPr/>
          <p:nvPr/>
        </p:nvCxnSpPr>
        <p:spPr>
          <a:xfrm flipV="1">
            <a:off x="3983078" y="2426090"/>
            <a:ext cx="731520"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AF5335A3-0A4A-4DF6-A81E-CE9CEE959810}"/>
              </a:ext>
            </a:extLst>
          </p:cNvPr>
          <p:cNvCxnSpPr/>
          <p:nvPr/>
        </p:nvCxnSpPr>
        <p:spPr>
          <a:xfrm flipV="1">
            <a:off x="5178741" y="2426088"/>
            <a:ext cx="731520"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2B0A4D0-4A45-4DE3-A223-22E3DCAD174E}"/>
              </a:ext>
            </a:extLst>
          </p:cNvPr>
          <p:cNvCxnSpPr/>
          <p:nvPr/>
        </p:nvCxnSpPr>
        <p:spPr>
          <a:xfrm flipV="1">
            <a:off x="6376711" y="2403510"/>
            <a:ext cx="731520"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4A9C4AD8-1B06-4852-AF1F-9F60F3F48F83}"/>
              </a:ext>
            </a:extLst>
          </p:cNvPr>
          <p:cNvCxnSpPr/>
          <p:nvPr/>
        </p:nvCxnSpPr>
        <p:spPr>
          <a:xfrm flipV="1">
            <a:off x="5186360" y="2657510"/>
            <a:ext cx="731520" cy="2"/>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49C51AC-B578-4B5F-BAF6-BAD485084753}"/>
              </a:ext>
            </a:extLst>
          </p:cNvPr>
          <p:cNvCxnSpPr/>
          <p:nvPr/>
        </p:nvCxnSpPr>
        <p:spPr>
          <a:xfrm flipV="1">
            <a:off x="3965321" y="2657508"/>
            <a:ext cx="731520" cy="2"/>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FB5B2E1-E927-46CE-AA6B-7BD2B5E72EDB}"/>
              </a:ext>
            </a:extLst>
          </p:cNvPr>
          <p:cNvCxnSpPr/>
          <p:nvPr/>
        </p:nvCxnSpPr>
        <p:spPr>
          <a:xfrm flipV="1">
            <a:off x="2776339" y="2633240"/>
            <a:ext cx="731520" cy="2"/>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142183E-3B30-4CB6-8400-E023AF25E153}"/>
              </a:ext>
            </a:extLst>
          </p:cNvPr>
          <p:cNvCxnSpPr/>
          <p:nvPr/>
        </p:nvCxnSpPr>
        <p:spPr>
          <a:xfrm flipV="1">
            <a:off x="1576224" y="2661455"/>
            <a:ext cx="731520" cy="2"/>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611030D2-E10C-4F14-8137-A6AC4B9CDB8F}"/>
              </a:ext>
            </a:extLst>
          </p:cNvPr>
          <p:cNvSpPr/>
          <p:nvPr/>
        </p:nvSpPr>
        <p:spPr>
          <a:xfrm>
            <a:off x="2680260" y="2036462"/>
            <a:ext cx="942617" cy="10001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260F1132-D449-4780-924F-01505175B37A}"/>
              </a:ext>
            </a:extLst>
          </p:cNvPr>
          <p:cNvSpPr/>
          <p:nvPr/>
        </p:nvSpPr>
        <p:spPr>
          <a:xfrm>
            <a:off x="2905878" y="1543304"/>
            <a:ext cx="457200" cy="4572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cxnSp>
        <p:nvCxnSpPr>
          <p:cNvPr id="90" name="Straight Arrow Connector 89">
            <a:extLst>
              <a:ext uri="{FF2B5EF4-FFF2-40B4-BE49-F238E27FC236}">
                <a16:creationId xmlns:a16="http://schemas.microsoft.com/office/drawing/2014/main" id="{E7EA94B0-22C4-4E7E-8276-CE548A2037FF}"/>
              </a:ext>
            </a:extLst>
          </p:cNvPr>
          <p:cNvCxnSpPr>
            <a:cxnSpLocks/>
            <a:endCxn id="89" idx="1"/>
          </p:cNvCxnSpPr>
          <p:nvPr/>
        </p:nvCxnSpPr>
        <p:spPr>
          <a:xfrm flipV="1">
            <a:off x="2417226" y="1771904"/>
            <a:ext cx="488652" cy="5088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5B50591F-25AC-45D3-95A0-64EAF4D1290F}"/>
              </a:ext>
            </a:extLst>
          </p:cNvPr>
          <p:cNvCxnSpPr>
            <a:cxnSpLocks/>
          </p:cNvCxnSpPr>
          <p:nvPr/>
        </p:nvCxnSpPr>
        <p:spPr>
          <a:xfrm flipV="1">
            <a:off x="2590863" y="1943606"/>
            <a:ext cx="315015" cy="355934"/>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829E37CB-FDCC-4489-9B14-4970BF154848}"/>
              </a:ext>
            </a:extLst>
          </p:cNvPr>
          <p:cNvCxnSpPr/>
          <p:nvPr/>
        </p:nvCxnSpPr>
        <p:spPr>
          <a:xfrm>
            <a:off x="3369920" y="1645482"/>
            <a:ext cx="507368" cy="6533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75346CF-FD5E-4591-B0BA-EA2D67F8040D}"/>
              </a:ext>
            </a:extLst>
          </p:cNvPr>
          <p:cNvCxnSpPr>
            <a:cxnSpLocks/>
          </p:cNvCxnSpPr>
          <p:nvPr/>
        </p:nvCxnSpPr>
        <p:spPr>
          <a:xfrm>
            <a:off x="3374682" y="1916907"/>
            <a:ext cx="277444" cy="37242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60B58030-4B4D-4DC1-8621-A7A8C952D8DB}"/>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 Placeholder 2">
            <a:extLst>
              <a:ext uri="{FF2B5EF4-FFF2-40B4-BE49-F238E27FC236}">
                <a16:creationId xmlns:a16="http://schemas.microsoft.com/office/drawing/2014/main" id="{5970C0A8-CA82-4414-B819-0A20D2BF89E6}"/>
              </a:ext>
            </a:extLst>
          </p:cNvPr>
          <p:cNvSpPr txBox="1">
            <a:spLocks/>
          </p:cNvSpPr>
          <p:nvPr/>
        </p:nvSpPr>
        <p:spPr>
          <a:xfrm>
            <a:off x="4297680" y="3749040"/>
            <a:ext cx="4206240" cy="378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Consolas" panose="020B0609020204030204" pitchFamily="49" charset="0"/>
              </a:rPr>
              <a:t>Node newData = new Node(12);</a:t>
            </a:r>
          </a:p>
        </p:txBody>
      </p:sp>
      <p:sp>
        <p:nvSpPr>
          <p:cNvPr id="96" name="Text Placeholder 2">
            <a:extLst>
              <a:ext uri="{FF2B5EF4-FFF2-40B4-BE49-F238E27FC236}">
                <a16:creationId xmlns:a16="http://schemas.microsoft.com/office/drawing/2014/main" id="{22A4FA7B-A92B-47A5-AA00-192169BADAA3}"/>
              </a:ext>
            </a:extLst>
          </p:cNvPr>
          <p:cNvSpPr txBox="1">
            <a:spLocks/>
          </p:cNvSpPr>
          <p:nvPr/>
        </p:nvSpPr>
        <p:spPr>
          <a:xfrm>
            <a:off x="4297680" y="4114800"/>
            <a:ext cx="4206240" cy="378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Consolas" panose="020B0609020204030204" pitchFamily="49" charset="0"/>
              </a:rPr>
              <a:t>newData.prev = first;</a:t>
            </a:r>
          </a:p>
        </p:txBody>
      </p:sp>
      <p:sp>
        <p:nvSpPr>
          <p:cNvPr id="97" name="Text Placeholder 2">
            <a:extLst>
              <a:ext uri="{FF2B5EF4-FFF2-40B4-BE49-F238E27FC236}">
                <a16:creationId xmlns:a16="http://schemas.microsoft.com/office/drawing/2014/main" id="{0D7DC7F1-974B-46AA-94D3-B4BDDD439EF1}"/>
              </a:ext>
            </a:extLst>
          </p:cNvPr>
          <p:cNvSpPr txBox="1">
            <a:spLocks/>
          </p:cNvSpPr>
          <p:nvPr/>
        </p:nvSpPr>
        <p:spPr>
          <a:xfrm>
            <a:off x="4297680" y="4480560"/>
            <a:ext cx="4206240" cy="378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Consolas" panose="020B0609020204030204" pitchFamily="49" charset="0"/>
              </a:rPr>
              <a:t>newData.next = first.next;</a:t>
            </a:r>
          </a:p>
        </p:txBody>
      </p:sp>
      <p:sp>
        <p:nvSpPr>
          <p:cNvPr id="98" name="Text Placeholder 2">
            <a:extLst>
              <a:ext uri="{FF2B5EF4-FFF2-40B4-BE49-F238E27FC236}">
                <a16:creationId xmlns:a16="http://schemas.microsoft.com/office/drawing/2014/main" id="{D4DF5B70-B6C7-423B-BFD4-D3829535AB65}"/>
              </a:ext>
            </a:extLst>
          </p:cNvPr>
          <p:cNvSpPr txBox="1">
            <a:spLocks/>
          </p:cNvSpPr>
          <p:nvPr/>
        </p:nvSpPr>
        <p:spPr>
          <a:xfrm>
            <a:off x="4297680" y="4846320"/>
            <a:ext cx="4206240" cy="378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Consolas" panose="020B0609020204030204" pitchFamily="49" charset="0"/>
              </a:rPr>
              <a:t>first.next.prev = newData;</a:t>
            </a:r>
          </a:p>
        </p:txBody>
      </p:sp>
      <p:sp>
        <p:nvSpPr>
          <p:cNvPr id="99" name="Text Placeholder 2">
            <a:extLst>
              <a:ext uri="{FF2B5EF4-FFF2-40B4-BE49-F238E27FC236}">
                <a16:creationId xmlns:a16="http://schemas.microsoft.com/office/drawing/2014/main" id="{82DE5EC7-73AF-458A-A23D-BE900DB38A53}"/>
              </a:ext>
            </a:extLst>
          </p:cNvPr>
          <p:cNvSpPr txBox="1">
            <a:spLocks/>
          </p:cNvSpPr>
          <p:nvPr/>
        </p:nvSpPr>
        <p:spPr>
          <a:xfrm>
            <a:off x="4297680" y="5212080"/>
            <a:ext cx="4206240" cy="378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Consolas" panose="020B0609020204030204" pitchFamily="49" charset="0"/>
              </a:rPr>
              <a:t>first.next = newData;</a:t>
            </a:r>
          </a:p>
        </p:txBody>
      </p:sp>
      <p:sp>
        <p:nvSpPr>
          <p:cNvPr id="100" name="TextBox 99">
            <a:extLst>
              <a:ext uri="{FF2B5EF4-FFF2-40B4-BE49-F238E27FC236}">
                <a16:creationId xmlns:a16="http://schemas.microsoft.com/office/drawing/2014/main" id="{20992C3F-C597-493A-9EB0-81E6D0C45659}"/>
              </a:ext>
            </a:extLst>
          </p:cNvPr>
          <p:cNvSpPr txBox="1"/>
          <p:nvPr/>
        </p:nvSpPr>
        <p:spPr>
          <a:xfrm>
            <a:off x="4114800" y="3291840"/>
            <a:ext cx="2286000" cy="36576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Proses penyisipan:</a:t>
            </a:r>
            <a:endParaRPr lang="en-ID" sz="2000">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D22E45EE-F04C-49BB-922A-1A915B3B7990}"/>
              </a:ext>
            </a:extLst>
          </p:cNvPr>
          <p:cNvSpPr txBox="1"/>
          <p:nvPr/>
        </p:nvSpPr>
        <p:spPr>
          <a:xfrm>
            <a:off x="2703780" y="1223324"/>
            <a:ext cx="914033" cy="338554"/>
          </a:xfrm>
          <a:prstGeom prst="rect">
            <a:avLst/>
          </a:prstGeom>
          <a:noFill/>
        </p:spPr>
        <p:txBody>
          <a:bodyPr wrap="none" rtlCol="0">
            <a:spAutoFit/>
          </a:bodyPr>
          <a:lstStyle/>
          <a:p>
            <a:r>
              <a:rPr lang="en-US" sz="1600">
                <a:latin typeface="Times New Roman" panose="02020603050405020304" pitchFamily="18" charset="0"/>
                <a:cs typeface="Times New Roman" panose="02020603050405020304" pitchFamily="18" charset="0"/>
              </a:rPr>
              <a:t>newData</a:t>
            </a:r>
          </a:p>
        </p:txBody>
      </p:sp>
      <p:cxnSp>
        <p:nvCxnSpPr>
          <p:cNvPr id="102" name="Straight Arrow Connector 101">
            <a:extLst>
              <a:ext uri="{FF2B5EF4-FFF2-40B4-BE49-F238E27FC236}">
                <a16:creationId xmlns:a16="http://schemas.microsoft.com/office/drawing/2014/main" id="{0BFF6B68-868D-4B55-8CD0-30B941279689}"/>
              </a:ext>
            </a:extLst>
          </p:cNvPr>
          <p:cNvCxnSpPr>
            <a:cxnSpLocks/>
          </p:cNvCxnSpPr>
          <p:nvPr/>
        </p:nvCxnSpPr>
        <p:spPr>
          <a:xfrm>
            <a:off x="3363078" y="1645482"/>
            <a:ext cx="58335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CCFE5ACE-26A4-4E6A-897E-FAE715857F1C}"/>
              </a:ext>
            </a:extLst>
          </p:cNvPr>
          <p:cNvCxnSpPr>
            <a:cxnSpLocks/>
          </p:cNvCxnSpPr>
          <p:nvPr/>
        </p:nvCxnSpPr>
        <p:spPr>
          <a:xfrm>
            <a:off x="2307744" y="1943606"/>
            <a:ext cx="598134"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60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circle(in)">
                                      <p:cBhvr>
                                        <p:cTn id="7" dur="500"/>
                                        <p:tgtEl>
                                          <p:spTgt spid="8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500"/>
                                        <p:tgtEl>
                                          <p:spTgt spid="10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wipe(left)">
                                      <p:cBhvr>
                                        <p:cTn id="14" dur="500"/>
                                        <p:tgtEl>
                                          <p:spTgt spid="6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250"/>
                                        <p:tgtEl>
                                          <p:spTgt spid="88"/>
                                        </p:tgtEl>
                                      </p:cBhvr>
                                    </p:animEffect>
                                    <p:set>
                                      <p:cBhvr>
                                        <p:cTn id="19" dur="1" fill="hold">
                                          <p:stCondLst>
                                            <p:cond delay="249"/>
                                          </p:stCondLst>
                                        </p:cTn>
                                        <p:tgtEl>
                                          <p:spTgt spid="88"/>
                                        </p:tgtEl>
                                        <p:attrNameLst>
                                          <p:attrName>style.visibility</p:attrName>
                                        </p:attrNameLst>
                                      </p:cBhvr>
                                      <p:to>
                                        <p:strVal val="hidden"/>
                                      </p:to>
                                    </p:set>
                                  </p:childTnLst>
                                </p:cTn>
                              </p:par>
                              <p:par>
                                <p:cTn id="20" presetID="16" presetClass="entr" presetSubtype="37" fill="hold" grpId="0"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arn(outVertical)">
                                      <p:cBhvr>
                                        <p:cTn id="22" dur="500"/>
                                        <p:tgtEl>
                                          <p:spTgt spid="89"/>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wipe(left)">
                                      <p:cBhvr>
                                        <p:cTn id="26" dur="500"/>
                                        <p:tgtEl>
                                          <p:spTgt spid="102"/>
                                        </p:tgtEl>
                                      </p:cBhvr>
                                    </p:animEffect>
                                  </p:childTnLst>
                                </p:cTn>
                              </p:par>
                              <p:par>
                                <p:cTn id="27" presetID="22" presetClass="entr" presetSubtype="2" fill="hold" nodeType="with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wipe(right)">
                                      <p:cBhvr>
                                        <p:cTn id="29" dur="500"/>
                                        <p:tgtEl>
                                          <p:spTgt spid="103"/>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barn(outVertical)">
                                      <p:cBhvr>
                                        <p:cTn id="32" dur="500"/>
                                        <p:tgtEl>
                                          <p:spTgt spid="101"/>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wipe(left)">
                                      <p:cBhvr>
                                        <p:cTn id="36" dur="500"/>
                                        <p:tgtEl>
                                          <p:spTgt spid="9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1"/>
                                        </p:tgtEl>
                                        <p:attrNameLst>
                                          <p:attrName>style.visibility</p:attrName>
                                        </p:attrNameLst>
                                      </p:cBhvr>
                                      <p:to>
                                        <p:strVal val="visible"/>
                                      </p:to>
                                    </p:set>
                                    <p:animEffect transition="in" filter="wipe(up)">
                                      <p:cBhvr>
                                        <p:cTn id="41" dur="500"/>
                                        <p:tgtEl>
                                          <p:spTgt spid="91"/>
                                        </p:tgtEl>
                                      </p:cBhvr>
                                    </p:animEffect>
                                  </p:childTnLst>
                                </p:cTn>
                              </p:par>
                              <p:par>
                                <p:cTn id="42" presetID="10" presetClass="exit" presetSubtype="0" fill="hold" nodeType="withEffect">
                                  <p:stCondLst>
                                    <p:cond delay="0"/>
                                  </p:stCondLst>
                                  <p:childTnLst>
                                    <p:animEffect transition="out" filter="fade">
                                      <p:cBhvr>
                                        <p:cTn id="43" dur="250"/>
                                        <p:tgtEl>
                                          <p:spTgt spid="103"/>
                                        </p:tgtEl>
                                      </p:cBhvr>
                                    </p:animEffect>
                                    <p:set>
                                      <p:cBhvr>
                                        <p:cTn id="44" dur="1" fill="hold">
                                          <p:stCondLst>
                                            <p:cond delay="249"/>
                                          </p:stCondLst>
                                        </p:cTn>
                                        <p:tgtEl>
                                          <p:spTgt spid="103"/>
                                        </p:tgtEl>
                                        <p:attrNameLst>
                                          <p:attrName>style.visibility</p:attrName>
                                        </p:attrNameLst>
                                      </p:cBhvr>
                                      <p:to>
                                        <p:strVal val="hidden"/>
                                      </p:to>
                                    </p:se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left)">
                                      <p:cBhvr>
                                        <p:cTn id="48" dur="500"/>
                                        <p:tgtEl>
                                          <p:spTgt spid="9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wipe(left)">
                                      <p:cBhvr>
                                        <p:cTn id="53" dur="500"/>
                                        <p:tgtEl>
                                          <p:spTgt spid="92"/>
                                        </p:tgtEl>
                                      </p:cBhvr>
                                    </p:animEffect>
                                  </p:childTnLst>
                                </p:cTn>
                              </p:par>
                              <p:par>
                                <p:cTn id="54" presetID="10" presetClass="exit" presetSubtype="0" fill="hold" nodeType="withEffect">
                                  <p:stCondLst>
                                    <p:cond delay="0"/>
                                  </p:stCondLst>
                                  <p:childTnLst>
                                    <p:animEffect transition="out" filter="fade">
                                      <p:cBhvr>
                                        <p:cTn id="55" dur="250"/>
                                        <p:tgtEl>
                                          <p:spTgt spid="102"/>
                                        </p:tgtEl>
                                      </p:cBhvr>
                                    </p:animEffect>
                                    <p:set>
                                      <p:cBhvr>
                                        <p:cTn id="56" dur="1" fill="hold">
                                          <p:stCondLst>
                                            <p:cond delay="249"/>
                                          </p:stCondLst>
                                        </p:cTn>
                                        <p:tgtEl>
                                          <p:spTgt spid="102"/>
                                        </p:tgtEl>
                                        <p:attrNameLst>
                                          <p:attrName>style.visibility</p:attrName>
                                        </p:attrNameLst>
                                      </p:cBhvr>
                                      <p:to>
                                        <p:strVal val="hidden"/>
                                      </p:to>
                                    </p:se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left)">
                                      <p:cBhvr>
                                        <p:cTn id="60" dur="500"/>
                                        <p:tgtEl>
                                          <p:spTgt spid="9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wipe(down)">
                                      <p:cBhvr>
                                        <p:cTn id="65" dur="500"/>
                                        <p:tgtEl>
                                          <p:spTgt spid="93"/>
                                        </p:tgtEl>
                                      </p:cBhvr>
                                    </p:animEffect>
                                  </p:childTnLst>
                                </p:cTn>
                              </p:par>
                              <p:par>
                                <p:cTn id="66" presetID="10" presetClass="exit" presetSubtype="0" fill="hold" nodeType="withEffect">
                                  <p:stCondLst>
                                    <p:cond delay="0"/>
                                  </p:stCondLst>
                                  <p:childTnLst>
                                    <p:animEffect transition="out" filter="fade">
                                      <p:cBhvr>
                                        <p:cTn id="67" dur="250"/>
                                        <p:tgtEl>
                                          <p:spTgt spid="86"/>
                                        </p:tgtEl>
                                      </p:cBhvr>
                                    </p:animEffect>
                                    <p:set>
                                      <p:cBhvr>
                                        <p:cTn id="68" dur="1" fill="hold">
                                          <p:stCondLst>
                                            <p:cond delay="249"/>
                                          </p:stCondLst>
                                        </p:cTn>
                                        <p:tgtEl>
                                          <p:spTgt spid="86"/>
                                        </p:tgtEl>
                                        <p:attrNameLst>
                                          <p:attrName>style.visibility</p:attrName>
                                        </p:attrNameLst>
                                      </p:cBhvr>
                                      <p:to>
                                        <p:strVal val="hidden"/>
                                      </p:to>
                                    </p:se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90"/>
                                        </p:tgtEl>
                                        <p:attrNameLst>
                                          <p:attrName>style.visibility</p:attrName>
                                        </p:attrNameLst>
                                      </p:cBhvr>
                                      <p:to>
                                        <p:strVal val="visible"/>
                                      </p:to>
                                    </p:set>
                                    <p:animEffect transition="in" filter="wipe(left)">
                                      <p:cBhvr>
                                        <p:cTn id="77" dur="500"/>
                                        <p:tgtEl>
                                          <p:spTgt spid="90"/>
                                        </p:tgtEl>
                                      </p:cBhvr>
                                    </p:animEffect>
                                  </p:childTnLst>
                                </p:cTn>
                              </p:par>
                              <p:par>
                                <p:cTn id="78" presetID="10" presetClass="exit" presetSubtype="0" fill="hold" nodeType="withEffect">
                                  <p:stCondLst>
                                    <p:cond delay="0"/>
                                  </p:stCondLst>
                                  <p:childTnLst>
                                    <p:animEffect transition="out" filter="fade">
                                      <p:cBhvr>
                                        <p:cTn id="79" dur="250"/>
                                        <p:tgtEl>
                                          <p:spTgt spid="77"/>
                                        </p:tgtEl>
                                      </p:cBhvr>
                                    </p:animEffect>
                                    <p:set>
                                      <p:cBhvr>
                                        <p:cTn id="80" dur="1" fill="hold">
                                          <p:stCondLst>
                                            <p:cond delay="249"/>
                                          </p:stCondLst>
                                        </p:cTn>
                                        <p:tgtEl>
                                          <p:spTgt spid="77"/>
                                        </p:tgtEl>
                                        <p:attrNameLst>
                                          <p:attrName>style.visibility</p:attrName>
                                        </p:attrNameLst>
                                      </p:cBhvr>
                                      <p:to>
                                        <p:strVal val="hidden"/>
                                      </p:to>
                                    </p:se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wipe(left)">
                                      <p:cBhvr>
                                        <p:cTn id="84"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88" grpId="0" animBg="1"/>
      <p:bldP spid="88" grpId="1" animBg="1"/>
      <p:bldP spid="89" grpId="0" animBg="1"/>
      <p:bldP spid="95" grpId="0"/>
      <p:bldP spid="96" grpId="0"/>
      <p:bldP spid="97" grpId="0"/>
      <p:bldP spid="98" grpId="0"/>
      <p:bldP spid="99" grpId="0"/>
      <p:bldP spid="100"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0F74-C9B6-4DE0-9517-9A01D27CA1BD}"/>
              </a:ext>
            </a:extLst>
          </p:cNvPr>
          <p:cNvSpPr>
            <a:spLocks noGrp="1"/>
          </p:cNvSpPr>
          <p:nvPr>
            <p:ph type="title"/>
          </p:nvPr>
        </p:nvSpPr>
        <p:spPr/>
        <p:txBody>
          <a:bodyPr/>
          <a:lstStyle/>
          <a:p>
            <a:r>
              <a:rPr lang="en-US"/>
              <a:t>3</a:t>
            </a:r>
            <a:endParaRPr lang="en-ID"/>
          </a:p>
        </p:txBody>
      </p:sp>
      <p:sp>
        <p:nvSpPr>
          <p:cNvPr id="8" name="Text Placeholder 7">
            <a:extLst>
              <a:ext uri="{FF2B5EF4-FFF2-40B4-BE49-F238E27FC236}">
                <a16:creationId xmlns:a16="http://schemas.microsoft.com/office/drawing/2014/main" id="{1B04C0AE-F937-4497-A0FD-E3C59E4427B2}"/>
              </a:ext>
            </a:extLst>
          </p:cNvPr>
          <p:cNvSpPr>
            <a:spLocks noGrp="1"/>
          </p:cNvSpPr>
          <p:nvPr>
            <p:ph type="body" sz="quarter" idx="11"/>
          </p:nvPr>
        </p:nvSpPr>
        <p:spPr>
          <a:xfrm>
            <a:off x="322729" y="3350052"/>
            <a:ext cx="8538883" cy="3158324"/>
          </a:xfrm>
        </p:spPr>
        <p:txBody>
          <a:bodyPr/>
          <a:lstStyle/>
          <a:p>
            <a:r>
              <a:rPr lang="en-US"/>
              <a:t>Bagaimana logika untuk menambahkan satu elemen pada akhir dari LinkedList di atas?</a:t>
            </a:r>
          </a:p>
        </p:txBody>
      </p:sp>
      <p:sp>
        <p:nvSpPr>
          <p:cNvPr id="9" name="Rectangle 8">
            <a:extLst>
              <a:ext uri="{FF2B5EF4-FFF2-40B4-BE49-F238E27FC236}">
                <a16:creationId xmlns:a16="http://schemas.microsoft.com/office/drawing/2014/main" id="{41FB03BF-48DD-4BB5-8C20-6222618D1F2C}"/>
              </a:ext>
            </a:extLst>
          </p:cNvPr>
          <p:cNvSpPr/>
          <p:nvPr/>
        </p:nvSpPr>
        <p:spPr>
          <a:xfrm>
            <a:off x="2929190" y="1893018"/>
            <a:ext cx="457200" cy="457200"/>
          </a:xfrm>
          <a:prstGeom prst="rect">
            <a:avLst/>
          </a:prstGeom>
          <a:solidFill>
            <a:schemeClr val="bg1">
              <a:lumMod val="95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grpSp>
        <p:nvGrpSpPr>
          <p:cNvPr id="10" name="Group 9">
            <a:extLst>
              <a:ext uri="{FF2B5EF4-FFF2-40B4-BE49-F238E27FC236}">
                <a16:creationId xmlns:a16="http://schemas.microsoft.com/office/drawing/2014/main" id="{CCCEDF47-D652-44A4-8C17-496DAA982EB8}"/>
              </a:ext>
            </a:extLst>
          </p:cNvPr>
          <p:cNvGrpSpPr/>
          <p:nvPr/>
        </p:nvGrpSpPr>
        <p:grpSpPr>
          <a:xfrm>
            <a:off x="2647567" y="2474717"/>
            <a:ext cx="518092" cy="496711"/>
            <a:chOff x="1705820" y="2348090"/>
            <a:chExt cx="518092" cy="496711"/>
          </a:xfrm>
        </p:grpSpPr>
        <p:cxnSp>
          <p:nvCxnSpPr>
            <p:cNvPr id="11" name="Straight Arrow Connector 10">
              <a:extLst>
                <a:ext uri="{FF2B5EF4-FFF2-40B4-BE49-F238E27FC236}">
                  <a16:creationId xmlns:a16="http://schemas.microsoft.com/office/drawing/2014/main" id="{52D893C4-BA3C-4A0B-B844-88ED94B9C493}"/>
                </a:ext>
              </a:extLst>
            </p:cNvPr>
            <p:cNvCxnSpPr>
              <a:cxnSpLocks/>
            </p:cNvCxnSpPr>
            <p:nvPr/>
          </p:nvCxnSpPr>
          <p:spPr>
            <a:xfrm flipV="1">
              <a:off x="2223911" y="2348090"/>
              <a:ext cx="1" cy="449458"/>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054625C-EB7C-4029-8E12-BCC095BB9EEE}"/>
                </a:ext>
              </a:extLst>
            </p:cNvPr>
            <p:cNvSpPr txBox="1"/>
            <p:nvPr/>
          </p:nvSpPr>
          <p:spPr>
            <a:xfrm>
              <a:off x="1705820" y="2506247"/>
              <a:ext cx="518091" cy="338554"/>
            </a:xfrm>
            <a:prstGeom prst="rect">
              <a:avLst/>
            </a:prstGeom>
            <a:noFill/>
            <a:ln>
              <a:noFill/>
            </a:ln>
          </p:spPr>
          <p:txBody>
            <a:bodyPr wrap="none" rtlCol="0">
              <a:spAutoFit/>
            </a:bodyPr>
            <a:lstStyle/>
            <a:p>
              <a:r>
                <a:rPr lang="en-US" sz="1600">
                  <a:solidFill>
                    <a:schemeClr val="accent2">
                      <a:lumMod val="60000"/>
                      <a:lumOff val="40000"/>
                    </a:schemeClr>
                  </a:solidFill>
                  <a:latin typeface="Times New Roman" panose="02020603050405020304" pitchFamily="18" charset="0"/>
                  <a:cs typeface="Times New Roman" panose="02020603050405020304" pitchFamily="18" charset="0"/>
                </a:rPr>
                <a:t>first</a:t>
              </a:r>
            </a:p>
          </p:txBody>
        </p:sp>
      </p:grpSp>
      <p:sp>
        <p:nvSpPr>
          <p:cNvPr id="13" name="Rectangle 12">
            <a:extLst>
              <a:ext uri="{FF2B5EF4-FFF2-40B4-BE49-F238E27FC236}">
                <a16:creationId xmlns:a16="http://schemas.microsoft.com/office/drawing/2014/main" id="{7887628A-1760-493D-8354-BF69F6092AFE}"/>
              </a:ext>
            </a:extLst>
          </p:cNvPr>
          <p:cNvSpPr/>
          <p:nvPr/>
        </p:nvSpPr>
        <p:spPr>
          <a:xfrm>
            <a:off x="3871807" y="1893018"/>
            <a:ext cx="457200" cy="457200"/>
          </a:xfrm>
          <a:prstGeom prst="rect">
            <a:avLst/>
          </a:prstGeom>
          <a:solidFill>
            <a:schemeClr val="bg1">
              <a:lumMod val="95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14" name="Rectangle 13">
            <a:extLst>
              <a:ext uri="{FF2B5EF4-FFF2-40B4-BE49-F238E27FC236}">
                <a16:creationId xmlns:a16="http://schemas.microsoft.com/office/drawing/2014/main" id="{E594D35F-02A5-4B01-8ADE-C0811B003761}"/>
              </a:ext>
            </a:extLst>
          </p:cNvPr>
          <p:cNvSpPr/>
          <p:nvPr/>
        </p:nvSpPr>
        <p:spPr>
          <a:xfrm>
            <a:off x="4803138" y="1893018"/>
            <a:ext cx="457200" cy="457200"/>
          </a:xfrm>
          <a:prstGeom prst="rect">
            <a:avLst/>
          </a:prstGeom>
          <a:solidFill>
            <a:schemeClr val="bg1">
              <a:lumMod val="95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15" name="Rectangle 14">
            <a:extLst>
              <a:ext uri="{FF2B5EF4-FFF2-40B4-BE49-F238E27FC236}">
                <a16:creationId xmlns:a16="http://schemas.microsoft.com/office/drawing/2014/main" id="{1BFE28FF-1711-40FD-8A0F-6B3B4FC89B31}"/>
              </a:ext>
            </a:extLst>
          </p:cNvPr>
          <p:cNvSpPr/>
          <p:nvPr/>
        </p:nvSpPr>
        <p:spPr>
          <a:xfrm>
            <a:off x="5757047" y="1891644"/>
            <a:ext cx="457200" cy="457200"/>
          </a:xfrm>
          <a:prstGeom prst="rect">
            <a:avLst/>
          </a:prstGeom>
          <a:solidFill>
            <a:schemeClr val="bg1">
              <a:lumMod val="95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p>
        </p:txBody>
      </p:sp>
      <p:cxnSp>
        <p:nvCxnSpPr>
          <p:cNvPr id="16" name="Straight Arrow Connector 15">
            <a:extLst>
              <a:ext uri="{FF2B5EF4-FFF2-40B4-BE49-F238E27FC236}">
                <a16:creationId xmlns:a16="http://schemas.microsoft.com/office/drawing/2014/main" id="{B3B31E13-885A-48B1-B6DB-E9F8C4601AD8}"/>
              </a:ext>
            </a:extLst>
          </p:cNvPr>
          <p:cNvCxnSpPr/>
          <p:nvPr/>
        </p:nvCxnSpPr>
        <p:spPr>
          <a:xfrm flipV="1">
            <a:off x="3403814" y="2018885"/>
            <a:ext cx="457200" cy="2"/>
          </a:xfrm>
          <a:prstGeom prst="straightConnector1">
            <a:avLst/>
          </a:prstGeom>
          <a:ln w="2857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E0F9EEF1-B492-4712-8247-AA9AE68D0DD8}"/>
              </a:ext>
            </a:extLst>
          </p:cNvPr>
          <p:cNvGrpSpPr/>
          <p:nvPr/>
        </p:nvGrpSpPr>
        <p:grpSpPr>
          <a:xfrm>
            <a:off x="5945629" y="1294143"/>
            <a:ext cx="471604" cy="507086"/>
            <a:chOff x="4803422" y="2281272"/>
            <a:chExt cx="471604" cy="507086"/>
          </a:xfrm>
        </p:grpSpPr>
        <p:cxnSp>
          <p:nvCxnSpPr>
            <p:cNvPr id="18" name="Straight Arrow Connector 17">
              <a:extLst>
                <a:ext uri="{FF2B5EF4-FFF2-40B4-BE49-F238E27FC236}">
                  <a16:creationId xmlns:a16="http://schemas.microsoft.com/office/drawing/2014/main" id="{3F293375-044F-4EB1-BC13-77A65DD16664}"/>
                </a:ext>
              </a:extLst>
            </p:cNvPr>
            <p:cNvCxnSpPr>
              <a:cxnSpLocks/>
            </p:cNvCxnSpPr>
            <p:nvPr/>
          </p:nvCxnSpPr>
          <p:spPr>
            <a:xfrm flipH="1" flipV="1">
              <a:off x="4803422" y="2320629"/>
              <a:ext cx="2" cy="467729"/>
            </a:xfrm>
            <a:prstGeom prst="straightConnector1">
              <a:avLst/>
            </a:prstGeom>
            <a:ln w="38100">
              <a:solidFill>
                <a:schemeClr val="accent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F0EBE11-C0A1-42E2-AB68-A2A6EF48E68C}"/>
                </a:ext>
              </a:extLst>
            </p:cNvPr>
            <p:cNvSpPr txBox="1"/>
            <p:nvPr/>
          </p:nvSpPr>
          <p:spPr>
            <a:xfrm>
              <a:off x="4803422" y="2281272"/>
              <a:ext cx="471604" cy="338554"/>
            </a:xfrm>
            <a:prstGeom prst="rect">
              <a:avLst/>
            </a:prstGeom>
            <a:noFill/>
            <a:ln>
              <a:noFill/>
            </a:ln>
          </p:spPr>
          <p:txBody>
            <a:bodyPr wrap="none" rtlCol="0">
              <a:spAutoFit/>
            </a:bodyPr>
            <a:lstStyle/>
            <a:p>
              <a:r>
                <a:rPr lang="en-US" sz="1600">
                  <a:solidFill>
                    <a:schemeClr val="accent2">
                      <a:lumMod val="60000"/>
                      <a:lumOff val="40000"/>
                    </a:schemeClr>
                  </a:solidFill>
                  <a:latin typeface="Times New Roman" panose="02020603050405020304" pitchFamily="18" charset="0"/>
                  <a:cs typeface="Times New Roman" panose="02020603050405020304" pitchFamily="18" charset="0"/>
                </a:rPr>
                <a:t>last</a:t>
              </a:r>
            </a:p>
          </p:txBody>
        </p:sp>
      </p:grpSp>
      <p:cxnSp>
        <p:nvCxnSpPr>
          <p:cNvPr id="20" name="Straight Arrow Connector 19">
            <a:extLst>
              <a:ext uri="{FF2B5EF4-FFF2-40B4-BE49-F238E27FC236}">
                <a16:creationId xmlns:a16="http://schemas.microsoft.com/office/drawing/2014/main" id="{B4BBC60A-71A4-4131-A49B-5AA7D7258300}"/>
              </a:ext>
            </a:extLst>
          </p:cNvPr>
          <p:cNvCxnSpPr/>
          <p:nvPr/>
        </p:nvCxnSpPr>
        <p:spPr>
          <a:xfrm flipV="1">
            <a:off x="4332564" y="2018883"/>
            <a:ext cx="457200" cy="2"/>
          </a:xfrm>
          <a:prstGeom prst="straightConnector1">
            <a:avLst/>
          </a:prstGeom>
          <a:ln w="2857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5C60747-F803-44F6-924A-1FE670486328}"/>
              </a:ext>
            </a:extLst>
          </p:cNvPr>
          <p:cNvCxnSpPr/>
          <p:nvPr/>
        </p:nvCxnSpPr>
        <p:spPr>
          <a:xfrm flipV="1">
            <a:off x="5284387" y="2018881"/>
            <a:ext cx="457200" cy="2"/>
          </a:xfrm>
          <a:prstGeom prst="straightConnector1">
            <a:avLst/>
          </a:prstGeom>
          <a:ln w="2857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AB308A9-202D-4330-8894-468D61AFEB6C}"/>
              </a:ext>
            </a:extLst>
          </p:cNvPr>
          <p:cNvCxnSpPr/>
          <p:nvPr/>
        </p:nvCxnSpPr>
        <p:spPr>
          <a:xfrm flipV="1">
            <a:off x="6215657" y="1996303"/>
            <a:ext cx="457200" cy="2"/>
          </a:xfrm>
          <a:prstGeom prst="straightConnector1">
            <a:avLst/>
          </a:prstGeom>
          <a:ln w="2857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B485E70-A399-498D-97E4-8F66866E4F53}"/>
              </a:ext>
            </a:extLst>
          </p:cNvPr>
          <p:cNvCxnSpPr/>
          <p:nvPr/>
        </p:nvCxnSpPr>
        <p:spPr>
          <a:xfrm flipV="1">
            <a:off x="5284386" y="2250303"/>
            <a:ext cx="457200" cy="2"/>
          </a:xfrm>
          <a:prstGeom prst="straightConnector1">
            <a:avLst/>
          </a:prstGeom>
          <a:ln w="28575">
            <a:solidFill>
              <a:schemeClr val="accent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89613AE-15FE-47A5-93B5-6ABC400BB693}"/>
              </a:ext>
            </a:extLst>
          </p:cNvPr>
          <p:cNvCxnSpPr/>
          <p:nvPr/>
        </p:nvCxnSpPr>
        <p:spPr>
          <a:xfrm flipV="1">
            <a:off x="4330047" y="2250301"/>
            <a:ext cx="457200" cy="2"/>
          </a:xfrm>
          <a:prstGeom prst="straightConnector1">
            <a:avLst/>
          </a:prstGeom>
          <a:ln w="28575">
            <a:solidFill>
              <a:schemeClr val="accent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374FEF2-B75E-436B-8BFB-DA5D924D7732}"/>
              </a:ext>
            </a:extLst>
          </p:cNvPr>
          <p:cNvCxnSpPr/>
          <p:nvPr/>
        </p:nvCxnSpPr>
        <p:spPr>
          <a:xfrm flipV="1">
            <a:off x="3392525" y="2226033"/>
            <a:ext cx="457200" cy="2"/>
          </a:xfrm>
          <a:prstGeom prst="straightConnector1">
            <a:avLst/>
          </a:prstGeom>
          <a:ln w="28575">
            <a:solidFill>
              <a:schemeClr val="accent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EAE80AD-B97C-4831-AA6A-1DEE34580F55}"/>
              </a:ext>
            </a:extLst>
          </p:cNvPr>
          <p:cNvCxnSpPr/>
          <p:nvPr/>
        </p:nvCxnSpPr>
        <p:spPr>
          <a:xfrm flipV="1">
            <a:off x="2446410" y="2254248"/>
            <a:ext cx="457200" cy="2"/>
          </a:xfrm>
          <a:prstGeom prst="straightConnector1">
            <a:avLst/>
          </a:prstGeom>
          <a:ln w="28575">
            <a:solidFill>
              <a:schemeClr val="accent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198E1985-2A9E-4DFD-9665-351E08A05AB5}"/>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459073"/>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LinkedList</a:t>
            </a:r>
          </a:p>
        </p:txBody>
      </p:sp>
    </p:spTree>
    <p:extLst>
      <p:ext uri="{BB962C8B-B14F-4D97-AF65-F5344CB8AC3E}">
        <p14:creationId xmlns:p14="http://schemas.microsoft.com/office/powerpoint/2010/main" val="137978084"/>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D166F7-8AD3-4B90-9FAF-67131326DFF3}"/>
              </a:ext>
            </a:extLst>
          </p:cNvPr>
          <p:cNvSpPr>
            <a:spLocks noGrp="1"/>
          </p:cNvSpPr>
          <p:nvPr>
            <p:ph type="title"/>
          </p:nvPr>
        </p:nvSpPr>
        <p:spPr>
          <a:xfrm>
            <a:off x="2958353" y="213918"/>
            <a:ext cx="5715002" cy="552101"/>
          </a:xfrm>
        </p:spPr>
        <p:txBody>
          <a:bodyPr>
            <a:normAutofit/>
          </a:bodyPr>
          <a:lstStyle/>
          <a:p>
            <a:r>
              <a:rPr lang="en-US" i="1"/>
              <a:t>Import</a:t>
            </a:r>
            <a:r>
              <a:rPr lang="en-US"/>
              <a:t> LinkedList</a:t>
            </a:r>
          </a:p>
        </p:txBody>
      </p:sp>
      <p:sp>
        <p:nvSpPr>
          <p:cNvPr id="5" name="Text Placeholder 2">
            <a:extLst>
              <a:ext uri="{FF2B5EF4-FFF2-40B4-BE49-F238E27FC236}">
                <a16:creationId xmlns:a16="http://schemas.microsoft.com/office/drawing/2014/main" id="{00E73B11-78F8-40C2-A08B-EA815936696D}"/>
              </a:ext>
            </a:extLst>
          </p:cNvPr>
          <p:cNvSpPr>
            <a:spLocks noGrp="1"/>
          </p:cNvSpPr>
          <p:nvPr>
            <p:ph type="body" sz="quarter" idx="10"/>
          </p:nvPr>
        </p:nvSpPr>
        <p:spPr>
          <a:xfrm>
            <a:off x="416860" y="1196789"/>
            <a:ext cx="8256494" cy="1084593"/>
          </a:xfrm>
        </p:spPr>
        <p:txBody>
          <a:bodyPr/>
          <a:lstStyle/>
          <a:p>
            <a:pPr marL="0" indent="0">
              <a:buNone/>
            </a:pPr>
            <a:r>
              <a:rPr lang="en-US"/>
              <a:t>Pastikan Anda meng-</a:t>
            </a:r>
            <a:r>
              <a:rPr lang="en-US" i="1"/>
              <a:t>import</a:t>
            </a:r>
            <a:r>
              <a:rPr lang="en-US"/>
              <a:t> kelas LinkedList sebelum menggunakannya:</a:t>
            </a:r>
            <a:endParaRPr lang="id-ID"/>
          </a:p>
        </p:txBody>
      </p:sp>
      <p:grpSp>
        <p:nvGrpSpPr>
          <p:cNvPr id="6" name="Group 5">
            <a:extLst>
              <a:ext uri="{FF2B5EF4-FFF2-40B4-BE49-F238E27FC236}">
                <a16:creationId xmlns:a16="http://schemas.microsoft.com/office/drawing/2014/main" id="{2F822DF7-C306-4D55-B95A-3A8F6A4278C0}"/>
              </a:ext>
            </a:extLst>
          </p:cNvPr>
          <p:cNvGrpSpPr/>
          <p:nvPr/>
        </p:nvGrpSpPr>
        <p:grpSpPr>
          <a:xfrm>
            <a:off x="353551" y="2294100"/>
            <a:ext cx="8436898" cy="2827613"/>
            <a:chOff x="1301118" y="5190101"/>
            <a:chExt cx="6192928" cy="3597384"/>
          </a:xfrm>
        </p:grpSpPr>
        <p:sp>
          <p:nvSpPr>
            <p:cNvPr id="7" name="Rounded Rectangle 27">
              <a:extLst>
                <a:ext uri="{FF2B5EF4-FFF2-40B4-BE49-F238E27FC236}">
                  <a16:creationId xmlns:a16="http://schemas.microsoft.com/office/drawing/2014/main" id="{B9AE4F01-8038-4DC7-9BE8-640B664B0EB2}"/>
                </a:ext>
              </a:extLst>
            </p:cNvPr>
            <p:cNvSpPr/>
            <p:nvPr/>
          </p:nvSpPr>
          <p:spPr>
            <a:xfrm>
              <a:off x="1308160" y="5373798"/>
              <a:ext cx="6185886" cy="3413687"/>
            </a:xfrm>
            <a:prstGeom prst="roundRect">
              <a:avLst>
                <a:gd name="adj" fmla="val 3605"/>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AF2647"/>
                </a:solidFill>
                <a:effectLst/>
                <a:uLnTx/>
                <a:uFillTx/>
                <a:latin typeface="Calibri"/>
                <a:ea typeface="+mn-ea"/>
                <a:cs typeface="+mn-cs"/>
              </a:endParaRPr>
            </a:p>
          </p:txBody>
        </p:sp>
        <p:grpSp>
          <p:nvGrpSpPr>
            <p:cNvPr id="8" name="グループ化 37">
              <a:extLst>
                <a:ext uri="{FF2B5EF4-FFF2-40B4-BE49-F238E27FC236}">
                  <a16:creationId xmlns:a16="http://schemas.microsoft.com/office/drawing/2014/main" id="{650C65E7-291E-44F9-AE51-514068FA3C83}"/>
                </a:ext>
              </a:extLst>
            </p:cNvPr>
            <p:cNvGrpSpPr/>
            <p:nvPr/>
          </p:nvGrpSpPr>
          <p:grpSpPr>
            <a:xfrm>
              <a:off x="1301118" y="5190101"/>
              <a:ext cx="6192928" cy="317704"/>
              <a:chOff x="4888764" y="2065794"/>
              <a:chExt cx="8534385" cy="487141"/>
            </a:xfrm>
          </p:grpSpPr>
          <p:sp>
            <p:nvSpPr>
              <p:cNvPr id="9" name="角丸四角形 7">
                <a:extLst>
                  <a:ext uri="{FF2B5EF4-FFF2-40B4-BE49-F238E27FC236}">
                    <a16:creationId xmlns:a16="http://schemas.microsoft.com/office/drawing/2014/main" id="{AC1D3F78-96B4-4CBA-B91C-150D83B24BE7}"/>
                  </a:ext>
                </a:extLst>
              </p:cNvPr>
              <p:cNvSpPr/>
              <p:nvPr userDrawn="1"/>
            </p:nvSpPr>
            <p:spPr>
              <a:xfrm>
                <a:off x="4898469" y="2065794"/>
                <a:ext cx="8524679"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rgbClr val="282923"/>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0" name="正方形/長方形 27">
                <a:extLst>
                  <a:ext uri="{FF2B5EF4-FFF2-40B4-BE49-F238E27FC236}">
                    <a16:creationId xmlns:a16="http://schemas.microsoft.com/office/drawing/2014/main" id="{C9C66626-2D2D-496B-BF39-6F3B9BF5DF75}"/>
                  </a:ext>
                </a:extLst>
              </p:cNvPr>
              <p:cNvSpPr/>
              <p:nvPr userDrawn="1"/>
            </p:nvSpPr>
            <p:spPr>
              <a:xfrm>
                <a:off x="4888764" y="2489435"/>
                <a:ext cx="8534385" cy="63500"/>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nvGrpSpPr>
              <p:cNvPr id="11" name="グループ化 28">
                <a:extLst>
                  <a:ext uri="{FF2B5EF4-FFF2-40B4-BE49-F238E27FC236}">
                    <a16:creationId xmlns:a16="http://schemas.microsoft.com/office/drawing/2014/main" id="{A0466823-70A1-4452-B6DF-277F6A7420AA}"/>
                  </a:ext>
                </a:extLst>
              </p:cNvPr>
              <p:cNvGrpSpPr/>
              <p:nvPr userDrawn="1"/>
            </p:nvGrpSpPr>
            <p:grpSpPr>
              <a:xfrm>
                <a:off x="5071097" y="2204590"/>
                <a:ext cx="353298" cy="142875"/>
                <a:chOff x="2524125" y="1614487"/>
                <a:chExt cx="353299" cy="142875"/>
              </a:xfrm>
            </p:grpSpPr>
            <p:sp>
              <p:nvSpPr>
                <p:cNvPr id="16" name="円/楕円 29">
                  <a:extLst>
                    <a:ext uri="{FF2B5EF4-FFF2-40B4-BE49-F238E27FC236}">
                      <a16:creationId xmlns:a16="http://schemas.microsoft.com/office/drawing/2014/main" id="{66CC1FC8-193D-4E8B-B0BD-478EAAF18690}"/>
                    </a:ext>
                  </a:extLst>
                </p:cNvPr>
                <p:cNvSpPr/>
                <p:nvPr userDrawn="1"/>
              </p:nvSpPr>
              <p:spPr>
                <a:xfrm>
                  <a:off x="2524125" y="1614487"/>
                  <a:ext cx="81183" cy="142875"/>
                </a:xfrm>
                <a:prstGeom prst="ellipse">
                  <a:avLst/>
                </a:prstGeom>
                <a:solidFill>
                  <a:srgbClr val="FD497C"/>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7" name="円/楕円 30">
                  <a:extLst>
                    <a:ext uri="{FF2B5EF4-FFF2-40B4-BE49-F238E27FC236}">
                      <a16:creationId xmlns:a16="http://schemas.microsoft.com/office/drawing/2014/main" id="{EDF99134-E213-481B-9018-E132E47F8298}"/>
                    </a:ext>
                  </a:extLst>
                </p:cNvPr>
                <p:cNvSpPr/>
                <p:nvPr userDrawn="1"/>
              </p:nvSpPr>
              <p:spPr>
                <a:xfrm>
                  <a:off x="2660183" y="1614487"/>
                  <a:ext cx="81182" cy="142875"/>
                </a:xfrm>
                <a:prstGeom prst="ellipse">
                  <a:avLst/>
                </a:prstGeom>
                <a:solidFill>
                  <a:srgbClr val="87C32F"/>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8" name="円/楕円 31">
                  <a:extLst>
                    <a:ext uri="{FF2B5EF4-FFF2-40B4-BE49-F238E27FC236}">
                      <a16:creationId xmlns:a16="http://schemas.microsoft.com/office/drawing/2014/main" id="{E1AF8554-B37A-4CB8-ADA7-390A961D490A}"/>
                    </a:ext>
                  </a:extLst>
                </p:cNvPr>
                <p:cNvSpPr/>
                <p:nvPr userDrawn="1"/>
              </p:nvSpPr>
              <p:spPr>
                <a:xfrm>
                  <a:off x="2796242" y="1614487"/>
                  <a:ext cx="81182" cy="142875"/>
                </a:xfrm>
                <a:prstGeom prst="ellipse">
                  <a:avLst/>
                </a:prstGeom>
                <a:solidFill>
                  <a:srgbClr val="00ACE2"/>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grpSp>
            <p:nvGrpSpPr>
              <p:cNvPr id="12" name="グループ化 32">
                <a:extLst>
                  <a:ext uri="{FF2B5EF4-FFF2-40B4-BE49-F238E27FC236}">
                    <a16:creationId xmlns:a16="http://schemas.microsoft.com/office/drawing/2014/main" id="{F8684551-1B0F-4431-BE32-DB32CE088A1A}"/>
                  </a:ext>
                </a:extLst>
              </p:cNvPr>
              <p:cNvGrpSpPr/>
              <p:nvPr userDrawn="1"/>
            </p:nvGrpSpPr>
            <p:grpSpPr>
              <a:xfrm>
                <a:off x="13043532" y="2180775"/>
                <a:ext cx="200026" cy="190500"/>
                <a:chOff x="7781924" y="1704975"/>
                <a:chExt cx="200026" cy="190500"/>
              </a:xfrm>
              <a:solidFill>
                <a:srgbClr val="1C1C1C">
                  <a:lumMod val="50000"/>
                  <a:lumOff val="50000"/>
                </a:srgbClr>
              </a:solidFill>
            </p:grpSpPr>
            <p:sp>
              <p:nvSpPr>
                <p:cNvPr id="13" name="正方形/長方形 33">
                  <a:extLst>
                    <a:ext uri="{FF2B5EF4-FFF2-40B4-BE49-F238E27FC236}">
                      <a16:creationId xmlns:a16="http://schemas.microsoft.com/office/drawing/2014/main" id="{A16183BB-25A4-4117-A1E7-769735E401F5}"/>
                    </a:ext>
                  </a:extLst>
                </p:cNvPr>
                <p:cNvSpPr/>
                <p:nvPr userDrawn="1"/>
              </p:nvSpPr>
              <p:spPr>
                <a:xfrm>
                  <a:off x="7781925" y="1704975"/>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4" name="正方形/長方形 34">
                  <a:extLst>
                    <a:ext uri="{FF2B5EF4-FFF2-40B4-BE49-F238E27FC236}">
                      <a16:creationId xmlns:a16="http://schemas.microsoft.com/office/drawing/2014/main" id="{D53D4BD5-7302-41D1-BFF0-2645B7CCEA3F}"/>
                    </a:ext>
                  </a:extLst>
                </p:cNvPr>
                <p:cNvSpPr/>
                <p:nvPr userDrawn="1"/>
              </p:nvSpPr>
              <p:spPr>
                <a:xfrm>
                  <a:off x="7781925" y="1776413"/>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5" name="正方形/長方形 35">
                  <a:extLst>
                    <a:ext uri="{FF2B5EF4-FFF2-40B4-BE49-F238E27FC236}">
                      <a16:creationId xmlns:a16="http://schemas.microsoft.com/office/drawing/2014/main" id="{4BFE6600-4D4B-4C96-8216-5D7A0FCDC0B1}"/>
                    </a:ext>
                  </a:extLst>
                </p:cNvPr>
                <p:cNvSpPr/>
                <p:nvPr userDrawn="1"/>
              </p:nvSpPr>
              <p:spPr>
                <a:xfrm>
                  <a:off x="7781924" y="1847850"/>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grpSp>
      </p:grpSp>
      <p:sp>
        <p:nvSpPr>
          <p:cNvPr id="19" name="Rectangle 18">
            <a:extLst>
              <a:ext uri="{FF2B5EF4-FFF2-40B4-BE49-F238E27FC236}">
                <a16:creationId xmlns:a16="http://schemas.microsoft.com/office/drawing/2014/main" id="{DFF4593A-0336-4FC2-948F-7F74CCE7DC3E}"/>
              </a:ext>
            </a:extLst>
          </p:cNvPr>
          <p:cNvSpPr/>
          <p:nvPr/>
        </p:nvSpPr>
        <p:spPr>
          <a:xfrm>
            <a:off x="877422" y="2669452"/>
            <a:ext cx="7337481" cy="2246769"/>
          </a:xfrm>
          <a:prstGeom prst="rect">
            <a:avLst/>
          </a:prstGeom>
        </p:spPr>
        <p:txBody>
          <a:bodyPr wrap="square">
            <a:spAutoFit/>
          </a:bodyPr>
          <a:lstStyle/>
          <a:p>
            <a:r>
              <a:rPr lang="en-US" sz="2000" b="1" dirty="0">
                <a:solidFill>
                  <a:srgbClr val="D55FDE"/>
                </a:solidFill>
                <a:latin typeface="Consolas" panose="020B0609020204030204" pitchFamily="49" charset="0"/>
              </a:rPr>
              <a:t>import</a:t>
            </a:r>
            <a:r>
              <a:rPr lang="en-US" sz="2000" b="1" dirty="0">
                <a:solidFill>
                  <a:srgbClr val="EF596F"/>
                </a:solidFill>
                <a:latin typeface="Consolas" panose="020B0609020204030204" pitchFamily="49" charset="0"/>
              </a:rPr>
              <a:t> </a:t>
            </a:r>
            <a:r>
              <a:rPr lang="en-US" sz="2000" b="1" dirty="0" err="1">
                <a:solidFill>
                  <a:srgbClr val="E5C07B"/>
                </a:solidFill>
                <a:latin typeface="Consolas" panose="020B0609020204030204" pitchFamily="49" charset="0"/>
              </a:rPr>
              <a:t>java.</a:t>
            </a:r>
            <a:r>
              <a:rPr lang="en-US" sz="2000" b="1" err="1">
                <a:solidFill>
                  <a:srgbClr val="E5C07B"/>
                </a:solidFill>
                <a:latin typeface="Consolas" panose="020B0609020204030204" pitchFamily="49" charset="0"/>
              </a:rPr>
              <a:t>util</a:t>
            </a:r>
            <a:r>
              <a:rPr lang="en-US" sz="2000" b="1">
                <a:solidFill>
                  <a:srgbClr val="E5C07B"/>
                </a:solidFill>
                <a:latin typeface="Consolas" panose="020B0609020204030204" pitchFamily="49" charset="0"/>
              </a:rPr>
              <a:t>.LinkedList</a:t>
            </a:r>
            <a:r>
              <a:rPr lang="en-US" sz="2000" b="1">
                <a:solidFill>
                  <a:srgbClr val="BBBBBB"/>
                </a:solidFill>
                <a:latin typeface="Consolas" panose="020B0609020204030204" pitchFamily="49" charset="0"/>
              </a:rPr>
              <a:t>;</a:t>
            </a:r>
            <a:endParaRPr lang="en-US" sz="2000" b="1" dirty="0">
              <a:solidFill>
                <a:srgbClr val="BBBBBB"/>
              </a:solidFill>
              <a:latin typeface="Consolas" panose="020B0609020204030204" pitchFamily="49" charset="0"/>
            </a:endParaRPr>
          </a:p>
          <a:p>
            <a:br>
              <a:rPr lang="en-US" sz="2000" b="1" dirty="0">
                <a:solidFill>
                  <a:srgbClr val="BBBBBB"/>
                </a:solidFill>
                <a:latin typeface="Consolas" panose="020B0609020204030204" pitchFamily="49" charset="0"/>
              </a:rPr>
            </a:br>
            <a:r>
              <a:rPr lang="en-US" sz="2000" b="1" dirty="0">
                <a:solidFill>
                  <a:srgbClr val="D55FDE"/>
                </a:solidFill>
                <a:latin typeface="Consolas" panose="020B0609020204030204" pitchFamily="49" charset="0"/>
              </a:rPr>
              <a:t>public</a:t>
            </a:r>
            <a:r>
              <a:rPr lang="en-US" sz="2000" b="1" dirty="0">
                <a:solidFill>
                  <a:srgbClr val="EF596F"/>
                </a:solidFill>
                <a:latin typeface="Consolas" panose="020B0609020204030204" pitchFamily="49" charset="0"/>
              </a:rPr>
              <a:t> </a:t>
            </a:r>
            <a:r>
              <a:rPr lang="en-US" sz="2000" b="1">
                <a:solidFill>
                  <a:srgbClr val="D55FDE"/>
                </a:solidFill>
                <a:latin typeface="Consolas" panose="020B0609020204030204" pitchFamily="49" charset="0"/>
              </a:rPr>
              <a:t>class</a:t>
            </a:r>
            <a:r>
              <a:rPr lang="en-US" sz="2000" b="1">
                <a:solidFill>
                  <a:srgbClr val="EF596F"/>
                </a:solidFill>
                <a:latin typeface="Consolas" panose="020B0609020204030204" pitchFamily="49" charset="0"/>
              </a:rPr>
              <a:t> </a:t>
            </a:r>
            <a:r>
              <a:rPr lang="en-US" sz="2000" b="1">
                <a:solidFill>
                  <a:srgbClr val="E5C07B"/>
                </a:solidFill>
                <a:latin typeface="Consolas" panose="020B0609020204030204" pitchFamily="49" charset="0"/>
              </a:rPr>
              <a:t>Tes</a:t>
            </a:r>
            <a:r>
              <a:rPr lang="en-US" sz="2000" b="1">
                <a:solidFill>
                  <a:srgbClr val="BBBBBB"/>
                </a:solidFill>
                <a:latin typeface="Consolas" panose="020B0609020204030204" pitchFamily="49" charset="0"/>
              </a:rPr>
              <a:t>{</a:t>
            </a:r>
            <a:endParaRPr lang="en-US" sz="2000" b="1" dirty="0">
              <a:solidFill>
                <a:srgbClr val="BBBBBB"/>
              </a:solidFill>
              <a:latin typeface="Consolas" panose="020B0609020204030204" pitchFamily="49" charset="0"/>
            </a:endParaRPr>
          </a:p>
          <a:p>
            <a:r>
              <a:rPr lang="en-US" sz="2000" b="1" dirty="0">
                <a:solidFill>
                  <a:srgbClr val="EF596F"/>
                </a:solidFill>
                <a:latin typeface="Consolas" panose="020B0609020204030204" pitchFamily="49" charset="0"/>
              </a:rPr>
              <a:t>    </a:t>
            </a:r>
            <a:r>
              <a:rPr lang="en-US" sz="2000" b="1" dirty="0">
                <a:solidFill>
                  <a:srgbClr val="D55FDE"/>
                </a:solidFill>
                <a:latin typeface="Consolas" panose="020B0609020204030204" pitchFamily="49" charset="0"/>
              </a:rPr>
              <a:t>public</a:t>
            </a:r>
            <a:r>
              <a:rPr lang="en-US" sz="2000" b="1" dirty="0">
                <a:solidFill>
                  <a:srgbClr val="61AFEF"/>
                </a:solidFill>
                <a:latin typeface="Consolas" panose="020B0609020204030204" pitchFamily="49" charset="0"/>
              </a:rPr>
              <a:t> </a:t>
            </a:r>
            <a:r>
              <a:rPr lang="en-US" sz="2000" b="1" dirty="0">
                <a:solidFill>
                  <a:srgbClr val="D55FDE"/>
                </a:solidFill>
                <a:latin typeface="Consolas" panose="020B0609020204030204" pitchFamily="49" charset="0"/>
              </a:rPr>
              <a:t>static</a:t>
            </a:r>
            <a:r>
              <a:rPr lang="en-US" sz="2000" b="1" dirty="0">
                <a:solidFill>
                  <a:srgbClr val="61AFEF"/>
                </a:solidFill>
                <a:latin typeface="Consolas" panose="020B0609020204030204" pitchFamily="49" charset="0"/>
              </a:rPr>
              <a:t> </a:t>
            </a:r>
            <a:r>
              <a:rPr lang="en-US" sz="2000" b="1" dirty="0">
                <a:solidFill>
                  <a:srgbClr val="D55FDE"/>
                </a:solidFill>
                <a:latin typeface="Consolas" panose="020B0609020204030204" pitchFamily="49" charset="0"/>
              </a:rPr>
              <a:t>void</a:t>
            </a:r>
            <a:r>
              <a:rPr lang="en-US" sz="2000" b="1" dirty="0">
                <a:solidFill>
                  <a:srgbClr val="61AFEF"/>
                </a:solidFill>
                <a:latin typeface="Consolas" panose="020B0609020204030204" pitchFamily="49" charset="0"/>
              </a:rPr>
              <a:t> main</a:t>
            </a:r>
            <a:r>
              <a:rPr lang="en-US" sz="2000" b="1" dirty="0">
                <a:solidFill>
                  <a:srgbClr val="BBBBBB"/>
                </a:solidFill>
                <a:latin typeface="Consolas" panose="020B0609020204030204" pitchFamily="49" charset="0"/>
              </a:rPr>
              <a:t>(</a:t>
            </a:r>
            <a:r>
              <a:rPr lang="en-US" sz="2000" b="1" dirty="0">
                <a:solidFill>
                  <a:srgbClr val="D55FDE"/>
                </a:solidFill>
                <a:latin typeface="Consolas" panose="020B0609020204030204" pitchFamily="49" charset="0"/>
              </a:rPr>
              <a:t>String</a:t>
            </a:r>
            <a:r>
              <a:rPr lang="en-US" sz="2000" b="1" dirty="0">
                <a:solidFill>
                  <a:srgbClr val="BBBBBB"/>
                </a:solidFill>
                <a:latin typeface="Consolas" panose="020B0609020204030204" pitchFamily="49" charset="0"/>
              </a:rPr>
              <a:t>[] </a:t>
            </a:r>
            <a:r>
              <a:rPr lang="en-US" sz="2000" b="1" i="1" dirty="0" err="1">
                <a:solidFill>
                  <a:srgbClr val="EF596F"/>
                </a:solidFill>
                <a:latin typeface="Consolas" panose="020B0609020204030204" pitchFamily="49" charset="0"/>
              </a:rPr>
              <a:t>args</a:t>
            </a:r>
            <a:r>
              <a:rPr lang="en-US" sz="2000" b="1" dirty="0">
                <a:solidFill>
                  <a:srgbClr val="BBBBBB"/>
                </a:solidFill>
                <a:latin typeface="Consolas" panose="020B0609020204030204" pitchFamily="49" charset="0"/>
              </a:rPr>
              <a:t>)</a:t>
            </a:r>
            <a:r>
              <a:rPr lang="en-US" sz="2000" b="1" dirty="0">
                <a:solidFill>
                  <a:srgbClr val="61AFEF"/>
                </a:solidFill>
                <a:latin typeface="Consolas" panose="020B0609020204030204" pitchFamily="49" charset="0"/>
              </a:rPr>
              <a:t> </a:t>
            </a:r>
            <a:r>
              <a:rPr lang="en-US" sz="2000" b="1" dirty="0">
                <a:solidFill>
                  <a:srgbClr val="BBBBBB"/>
                </a:solidFill>
                <a:latin typeface="Consolas" panose="020B0609020204030204" pitchFamily="49" charset="0"/>
              </a:rPr>
              <a:t>{</a:t>
            </a:r>
          </a:p>
          <a:p>
            <a:r>
              <a:rPr lang="en-US" sz="2000" b="1" dirty="0">
                <a:solidFill>
                  <a:srgbClr val="BBBBBB"/>
                </a:solidFill>
                <a:latin typeface="Consolas" panose="020B0609020204030204" pitchFamily="49" charset="0"/>
              </a:rPr>
              <a:t>        </a:t>
            </a:r>
          </a:p>
          <a:p>
            <a:r>
              <a:rPr lang="en-US" sz="2000" b="1" dirty="0">
                <a:solidFill>
                  <a:srgbClr val="BBBBBB"/>
                </a:solidFill>
                <a:latin typeface="Consolas" panose="020B0609020204030204" pitchFamily="49" charset="0"/>
              </a:rPr>
              <a:t>    }</a:t>
            </a:r>
          </a:p>
          <a:p>
            <a:r>
              <a:rPr lang="en-US" sz="2000" b="1" dirty="0">
                <a:solidFill>
                  <a:srgbClr val="BBBBBB"/>
                </a:solidFill>
                <a:latin typeface="Consolas" panose="020B0609020204030204" pitchFamily="49" charset="0"/>
              </a:rPr>
              <a:t>}</a:t>
            </a:r>
            <a:endParaRPr lang="en-US" sz="2000" b="1" dirty="0">
              <a:solidFill>
                <a:srgbClr val="BBBBBB"/>
              </a:solidFill>
              <a:effectLst/>
              <a:latin typeface="Consolas" panose="020B0609020204030204" pitchFamily="49" charset="0"/>
            </a:endParaRPr>
          </a:p>
        </p:txBody>
      </p:sp>
      <p:grpSp>
        <p:nvGrpSpPr>
          <p:cNvPr id="20" name="Group 19">
            <a:extLst>
              <a:ext uri="{FF2B5EF4-FFF2-40B4-BE49-F238E27FC236}">
                <a16:creationId xmlns:a16="http://schemas.microsoft.com/office/drawing/2014/main" id="{8F3E6AB6-1A80-4AE1-9E7C-CF6EA3520198}"/>
              </a:ext>
            </a:extLst>
          </p:cNvPr>
          <p:cNvGrpSpPr>
            <a:grpSpLocks/>
          </p:cNvGrpSpPr>
          <p:nvPr/>
        </p:nvGrpSpPr>
        <p:grpSpPr bwMode="auto">
          <a:xfrm>
            <a:off x="877421" y="2669451"/>
            <a:ext cx="6264276" cy="412750"/>
            <a:chOff x="4690655" y="3302775"/>
            <a:chExt cx="6264697" cy="413113"/>
          </a:xfrm>
        </p:grpSpPr>
        <p:sp>
          <p:nvSpPr>
            <p:cNvPr id="21" name="Rectangle 20">
              <a:extLst>
                <a:ext uri="{FF2B5EF4-FFF2-40B4-BE49-F238E27FC236}">
                  <a16:creationId xmlns:a16="http://schemas.microsoft.com/office/drawing/2014/main" id="{9C52A77D-477C-4ABC-BCF1-B03A77EE597E}"/>
                </a:ext>
              </a:extLst>
            </p:cNvPr>
            <p:cNvSpPr/>
            <p:nvPr/>
          </p:nvSpPr>
          <p:spPr>
            <a:xfrm>
              <a:off x="4690655" y="3302775"/>
              <a:ext cx="4018121" cy="413113"/>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cxnSp>
          <p:nvCxnSpPr>
            <p:cNvPr id="22" name="Straight Connector 21">
              <a:extLst>
                <a:ext uri="{FF2B5EF4-FFF2-40B4-BE49-F238E27FC236}">
                  <a16:creationId xmlns:a16="http://schemas.microsoft.com/office/drawing/2014/main" id="{7EF9568D-7D02-4859-B768-A6B3BD1F63DC}"/>
                </a:ext>
              </a:extLst>
            </p:cNvPr>
            <p:cNvCxnSpPr>
              <a:cxnSpLocks/>
              <a:stCxn id="21" idx="3"/>
              <a:endCxn id="23" idx="1"/>
            </p:cNvCxnSpPr>
            <p:nvPr/>
          </p:nvCxnSpPr>
          <p:spPr>
            <a:xfrm flipV="1">
              <a:off x="8708776" y="3502830"/>
              <a:ext cx="734408" cy="650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10">
              <a:extLst>
                <a:ext uri="{FF2B5EF4-FFF2-40B4-BE49-F238E27FC236}">
                  <a16:creationId xmlns:a16="http://schemas.microsoft.com/office/drawing/2014/main" id="{DA7039E9-AB99-4D10-AE71-F649F243E5CD}"/>
                </a:ext>
              </a:extLst>
            </p:cNvPr>
            <p:cNvSpPr txBox="1">
              <a:spLocks noChangeArrowheads="1"/>
            </p:cNvSpPr>
            <p:nvPr/>
          </p:nvSpPr>
          <p:spPr bwMode="auto">
            <a:xfrm>
              <a:off x="9443184" y="3302775"/>
              <a:ext cx="15121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id-ID" sz="2000">
                  <a:solidFill>
                    <a:schemeClr val="bg1"/>
                  </a:solidFill>
                </a:rPr>
                <a:t>Wajib!</a:t>
              </a:r>
              <a:endParaRPr lang="en-US" altLang="id-ID" sz="2000" dirty="0">
                <a:solidFill>
                  <a:schemeClr val="bg1"/>
                </a:solidFill>
              </a:endParaRPr>
            </a:p>
          </p:txBody>
        </p:sp>
      </p:grpSp>
    </p:spTree>
    <p:extLst>
      <p:ext uri="{BB962C8B-B14F-4D97-AF65-F5344CB8AC3E}">
        <p14:creationId xmlns:p14="http://schemas.microsoft.com/office/powerpoint/2010/main" val="395717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A83110A4-7F90-4FB3-A7D7-533A03F9A6A3}"/>
              </a:ext>
            </a:extLst>
          </p:cNvPr>
          <p:cNvGraphicFramePr>
            <a:graphicFrameLocks noGrp="1"/>
          </p:cNvGraphicFramePr>
          <p:nvPr>
            <p:extLst>
              <p:ext uri="{D42A27DB-BD31-4B8C-83A1-F6EECF244321}">
                <p14:modId xmlns:p14="http://schemas.microsoft.com/office/powerpoint/2010/main" val="709755663"/>
              </p:ext>
            </p:extLst>
          </p:nvPr>
        </p:nvGraphicFramePr>
        <p:xfrm>
          <a:off x="4963886" y="2225038"/>
          <a:ext cx="2103120" cy="365760"/>
        </p:xfrm>
        <a:graphic>
          <a:graphicData uri="http://schemas.openxmlformats.org/drawingml/2006/table">
            <a:tbl>
              <a:tblPr firstRow="1" bandRow="1">
                <a:tableStyleId>{2D5ABB26-0587-4C30-8999-92F81FD0307C}</a:tableStyleId>
              </a:tblPr>
              <a:tblGrid>
                <a:gridCol w="998304">
                  <a:extLst>
                    <a:ext uri="{9D8B030D-6E8A-4147-A177-3AD203B41FA5}">
                      <a16:colId xmlns:a16="http://schemas.microsoft.com/office/drawing/2014/main" val="1432631379"/>
                    </a:ext>
                  </a:extLst>
                </a:gridCol>
                <a:gridCol w="1104816">
                  <a:extLst>
                    <a:ext uri="{9D8B030D-6E8A-4147-A177-3AD203B41FA5}">
                      <a16:colId xmlns:a16="http://schemas.microsoft.com/office/drawing/2014/main" val="847634171"/>
                    </a:ext>
                  </a:extLst>
                </a:gridCol>
              </a:tblGrid>
              <a:tr h="279466">
                <a:tc>
                  <a:txBody>
                    <a:bodyPr/>
                    <a:lstStyle/>
                    <a:p>
                      <a:pPr algn="r"/>
                      <a:endParaRPr lang="en-US" sz="1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7515536"/>
                  </a:ext>
                </a:extLst>
              </a:tr>
            </a:tbl>
          </a:graphicData>
        </a:graphic>
      </p:graphicFrame>
      <p:sp>
        <p:nvSpPr>
          <p:cNvPr id="42" name="Title 1">
            <a:extLst>
              <a:ext uri="{FF2B5EF4-FFF2-40B4-BE49-F238E27FC236}">
                <a16:creationId xmlns:a16="http://schemas.microsoft.com/office/drawing/2014/main" id="{3EBA9DF0-6ED0-4FAE-B2A2-2F12DCE28122}"/>
              </a:ext>
            </a:extLst>
          </p:cNvPr>
          <p:cNvSpPr>
            <a:spLocks noGrp="1"/>
          </p:cNvSpPr>
          <p:nvPr>
            <p:ph type="title"/>
          </p:nvPr>
        </p:nvSpPr>
        <p:spPr>
          <a:xfrm>
            <a:off x="2958352" y="213918"/>
            <a:ext cx="5943601" cy="552101"/>
          </a:xfrm>
        </p:spPr>
        <p:txBody>
          <a:bodyPr/>
          <a:lstStyle/>
          <a:p>
            <a:r>
              <a:rPr lang="en-US"/>
              <a:t>Prilaku LinkedList</a:t>
            </a:r>
          </a:p>
        </p:txBody>
      </p:sp>
      <p:sp>
        <p:nvSpPr>
          <p:cNvPr id="43" name="Text Placeholder 2">
            <a:extLst>
              <a:ext uri="{FF2B5EF4-FFF2-40B4-BE49-F238E27FC236}">
                <a16:creationId xmlns:a16="http://schemas.microsoft.com/office/drawing/2014/main" id="{376EC694-A5D3-4DE4-8AB2-B66CFBF49276}"/>
              </a:ext>
            </a:extLst>
          </p:cNvPr>
          <p:cNvSpPr>
            <a:spLocks noGrp="1"/>
          </p:cNvSpPr>
          <p:nvPr>
            <p:ph type="body" sz="quarter" idx="11"/>
          </p:nvPr>
        </p:nvSpPr>
        <p:spPr>
          <a:xfrm>
            <a:off x="436724" y="1132764"/>
            <a:ext cx="6834933" cy="4458200"/>
          </a:xfrm>
        </p:spPr>
        <p:txBody>
          <a:bodyPr>
            <a:noAutofit/>
          </a:bodyPr>
          <a:lstStyle/>
          <a:p>
            <a:r>
              <a:rPr lang="en-US">
                <a:solidFill>
                  <a:srgbClr val="0070C0"/>
                </a:solidFill>
              </a:rPr>
              <a:t>String</a:t>
            </a:r>
            <a:r>
              <a:rPr lang="en-US"/>
              <a:t> tomato = </a:t>
            </a:r>
            <a:r>
              <a:rPr lang="en-US">
                <a:solidFill>
                  <a:srgbClr val="7030A0"/>
                </a:solidFill>
              </a:rPr>
              <a:t>"Tomato"</a:t>
            </a:r>
            <a:r>
              <a:rPr lang="en-US"/>
              <a:t>; </a:t>
            </a:r>
          </a:p>
          <a:p>
            <a:r>
              <a:rPr lang="en-US">
                <a:solidFill>
                  <a:srgbClr val="0070C0"/>
                </a:solidFill>
              </a:rPr>
              <a:t>LinkedList&lt;String&gt;</a:t>
            </a:r>
            <a:r>
              <a:rPr lang="en-US"/>
              <a:t> fruit = new </a:t>
            </a:r>
            <a:r>
              <a:rPr lang="en-US">
                <a:solidFill>
                  <a:srgbClr val="0070C0"/>
                </a:solidFill>
              </a:rPr>
              <a:t>LinkedList&lt;&gt;</a:t>
            </a:r>
            <a:r>
              <a:rPr lang="en-US"/>
              <a:t>();</a:t>
            </a:r>
          </a:p>
          <a:p>
            <a:r>
              <a:rPr lang="en-US"/>
              <a:t>fruit.add(</a:t>
            </a:r>
            <a:r>
              <a:rPr lang="en-US">
                <a:solidFill>
                  <a:srgbClr val="7030A0"/>
                </a:solidFill>
              </a:rPr>
              <a:t>"Apple"</a:t>
            </a:r>
            <a:r>
              <a:rPr lang="en-US"/>
              <a:t>);</a:t>
            </a:r>
          </a:p>
          <a:p>
            <a:r>
              <a:rPr lang="en-US"/>
              <a:t>fruit.add(tomato);</a:t>
            </a:r>
          </a:p>
          <a:p>
            <a:r>
              <a:rPr lang="en-US"/>
              <a:t>fruit.add(</a:t>
            </a:r>
            <a:r>
              <a:rPr lang="en-US">
                <a:solidFill>
                  <a:srgbClr val="7030A0"/>
                </a:solidFill>
              </a:rPr>
              <a:t>"Garlic"</a:t>
            </a:r>
            <a:r>
              <a:rPr lang="en-US"/>
              <a:t>);</a:t>
            </a:r>
          </a:p>
          <a:p>
            <a:r>
              <a:rPr lang="en-US"/>
              <a:t>fruit.set(2, </a:t>
            </a:r>
            <a:r>
              <a:rPr lang="en-US">
                <a:solidFill>
                  <a:srgbClr val="7030A0"/>
                </a:solidFill>
              </a:rPr>
              <a:t>"Mango"</a:t>
            </a:r>
            <a:r>
              <a:rPr lang="en-US"/>
              <a:t>);</a:t>
            </a:r>
          </a:p>
          <a:p>
            <a:r>
              <a:rPr lang="en-US"/>
              <a:t>fruit.remove(tomato);</a:t>
            </a:r>
          </a:p>
          <a:p>
            <a:r>
              <a:rPr lang="en-US"/>
              <a:t>fruit.add(</a:t>
            </a:r>
            <a:r>
              <a:rPr lang="en-US">
                <a:solidFill>
                  <a:srgbClr val="7030A0"/>
                </a:solidFill>
              </a:rPr>
              <a:t>"Durian"</a:t>
            </a:r>
            <a:r>
              <a:rPr lang="en-US"/>
              <a:t>);</a:t>
            </a:r>
          </a:p>
          <a:p>
            <a:r>
              <a:rPr lang="en-US"/>
              <a:t>fruit.add(</a:t>
            </a:r>
            <a:r>
              <a:rPr lang="en-US">
                <a:solidFill>
                  <a:srgbClr val="7030A0"/>
                </a:solidFill>
              </a:rPr>
              <a:t>"Kale"</a:t>
            </a:r>
            <a:r>
              <a:rPr lang="en-US"/>
              <a:t>);</a:t>
            </a:r>
          </a:p>
          <a:p>
            <a:r>
              <a:rPr lang="en-US"/>
              <a:t>fruit.remove(3);</a:t>
            </a:r>
          </a:p>
          <a:p>
            <a:r>
              <a:rPr lang="en-US">
                <a:solidFill>
                  <a:srgbClr val="0070C0"/>
                </a:solidFill>
              </a:rPr>
              <a:t>System</a:t>
            </a:r>
            <a:r>
              <a:rPr lang="en-US"/>
              <a:t>.out.println(fruit);</a:t>
            </a:r>
          </a:p>
        </p:txBody>
      </p:sp>
      <p:sp>
        <p:nvSpPr>
          <p:cNvPr id="44" name="Text Placeholder 4">
            <a:extLst>
              <a:ext uri="{FF2B5EF4-FFF2-40B4-BE49-F238E27FC236}">
                <a16:creationId xmlns:a16="http://schemas.microsoft.com/office/drawing/2014/main" id="{180A8B27-3598-435A-B480-60609254E2AA}"/>
              </a:ext>
            </a:extLst>
          </p:cNvPr>
          <p:cNvSpPr>
            <a:spLocks noGrp="1"/>
          </p:cNvSpPr>
          <p:nvPr>
            <p:ph type="body" sz="quarter" idx="12"/>
          </p:nvPr>
        </p:nvSpPr>
        <p:spPr>
          <a:xfrm>
            <a:off x="436723" y="5798656"/>
            <a:ext cx="7806519" cy="948634"/>
          </a:xfrm>
        </p:spPr>
        <p:txBody>
          <a:bodyPr/>
          <a:lstStyle/>
          <a:p>
            <a:r>
              <a:rPr lang="en-US"/>
              <a:t>[Apel, Mango, Durian]</a:t>
            </a:r>
          </a:p>
        </p:txBody>
      </p:sp>
      <p:sp>
        <p:nvSpPr>
          <p:cNvPr id="45" name="Arrow: Right 44">
            <a:extLst>
              <a:ext uri="{FF2B5EF4-FFF2-40B4-BE49-F238E27FC236}">
                <a16:creationId xmlns:a16="http://schemas.microsoft.com/office/drawing/2014/main" id="{F4E6EB61-B2EB-4B32-B5B9-4125169AA29B}"/>
              </a:ext>
            </a:extLst>
          </p:cNvPr>
          <p:cNvSpPr/>
          <p:nvPr/>
        </p:nvSpPr>
        <p:spPr>
          <a:xfrm>
            <a:off x="182880" y="1188720"/>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Table 45">
            <a:extLst>
              <a:ext uri="{FF2B5EF4-FFF2-40B4-BE49-F238E27FC236}">
                <a16:creationId xmlns:a16="http://schemas.microsoft.com/office/drawing/2014/main" id="{E3F83B79-9EB7-46A9-93C3-2185B7A3A4E4}"/>
              </a:ext>
            </a:extLst>
          </p:cNvPr>
          <p:cNvGraphicFramePr>
            <a:graphicFrameLocks noGrp="1"/>
          </p:cNvGraphicFramePr>
          <p:nvPr>
            <p:extLst>
              <p:ext uri="{D42A27DB-BD31-4B8C-83A1-F6EECF244321}">
                <p14:modId xmlns:p14="http://schemas.microsoft.com/office/powerpoint/2010/main" val="704080825"/>
              </p:ext>
            </p:extLst>
          </p:nvPr>
        </p:nvGraphicFramePr>
        <p:xfrm>
          <a:off x="4963886" y="2225038"/>
          <a:ext cx="2103120" cy="365760"/>
        </p:xfrm>
        <a:graphic>
          <a:graphicData uri="http://schemas.openxmlformats.org/drawingml/2006/table">
            <a:tbl>
              <a:tblPr firstRow="1" bandRow="1">
                <a:tableStyleId>{2D5ABB26-0587-4C30-8999-92F81FD0307C}</a:tableStyleId>
              </a:tblPr>
              <a:tblGrid>
                <a:gridCol w="998304">
                  <a:extLst>
                    <a:ext uri="{9D8B030D-6E8A-4147-A177-3AD203B41FA5}">
                      <a16:colId xmlns:a16="http://schemas.microsoft.com/office/drawing/2014/main" val="1432631379"/>
                    </a:ext>
                  </a:extLst>
                </a:gridCol>
                <a:gridCol w="1104816">
                  <a:extLst>
                    <a:ext uri="{9D8B030D-6E8A-4147-A177-3AD203B41FA5}">
                      <a16:colId xmlns:a16="http://schemas.microsoft.com/office/drawing/2014/main" val="847634171"/>
                    </a:ext>
                  </a:extLst>
                </a:gridCol>
              </a:tblGrid>
              <a:tr h="365760">
                <a:tc>
                  <a:txBody>
                    <a:bodyPr/>
                    <a:lstStyle/>
                    <a:p>
                      <a:pPr algn="r"/>
                      <a:r>
                        <a:rPr lang="en-US" sz="1600">
                          <a:latin typeface="Arial" panose="020B0604020202020204" pitchFamily="34" charset="0"/>
                          <a:cs typeface="Arial" panose="020B0604020202020204" pitchFamily="34" charset="0"/>
                        </a:rPr>
                        <a:t>tomato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600">
                          <a:latin typeface="Arial" panose="020B0604020202020204" pitchFamily="34" charset="0"/>
                          <a:cs typeface="Arial" panose="020B0604020202020204" pitchFamily="34" charset="0"/>
                        </a:rPr>
                        <a:t>Tomato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7515536"/>
                  </a:ext>
                </a:extLst>
              </a:tr>
            </a:tbl>
          </a:graphicData>
        </a:graphic>
      </p:graphicFrame>
      <p:sp>
        <p:nvSpPr>
          <p:cNvPr id="47" name="Arrow: Right 46">
            <a:extLst>
              <a:ext uri="{FF2B5EF4-FFF2-40B4-BE49-F238E27FC236}">
                <a16:creationId xmlns:a16="http://schemas.microsoft.com/office/drawing/2014/main" id="{C20DB46B-F113-4608-9F91-7B8C8FFAA168}"/>
              </a:ext>
            </a:extLst>
          </p:cNvPr>
          <p:cNvSpPr/>
          <p:nvPr/>
        </p:nvSpPr>
        <p:spPr>
          <a:xfrm>
            <a:off x="182880" y="1552465"/>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175575C-60A4-4000-8316-2047ACD8BCC2}"/>
              </a:ext>
            </a:extLst>
          </p:cNvPr>
          <p:cNvSpPr/>
          <p:nvPr/>
        </p:nvSpPr>
        <p:spPr>
          <a:xfrm>
            <a:off x="4781006" y="2865118"/>
            <a:ext cx="1371600" cy="36576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fruit</a:t>
            </a:r>
          </a:p>
        </p:txBody>
      </p:sp>
      <p:sp>
        <p:nvSpPr>
          <p:cNvPr id="49" name="Rectangle 48">
            <a:extLst>
              <a:ext uri="{FF2B5EF4-FFF2-40B4-BE49-F238E27FC236}">
                <a16:creationId xmlns:a16="http://schemas.microsoft.com/office/drawing/2014/main" id="{3B0AEB10-6EBB-4EF9-AAF1-9692EDB58724}"/>
              </a:ext>
            </a:extLst>
          </p:cNvPr>
          <p:cNvSpPr/>
          <p:nvPr/>
        </p:nvSpPr>
        <p:spPr>
          <a:xfrm>
            <a:off x="6792686" y="2865118"/>
            <a:ext cx="1371600" cy="3657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Apple</a:t>
            </a:r>
          </a:p>
        </p:txBody>
      </p:sp>
      <p:cxnSp>
        <p:nvCxnSpPr>
          <p:cNvPr id="50" name="Straight Arrow Connector 49">
            <a:extLst>
              <a:ext uri="{FF2B5EF4-FFF2-40B4-BE49-F238E27FC236}">
                <a16:creationId xmlns:a16="http://schemas.microsoft.com/office/drawing/2014/main" id="{B1A88CF3-0905-4CCF-AE0C-7E5F5AD6C487}"/>
              </a:ext>
            </a:extLst>
          </p:cNvPr>
          <p:cNvCxnSpPr>
            <a:cxnSpLocks/>
            <a:stCxn id="48" idx="6"/>
            <a:endCxn id="49" idx="1"/>
          </p:cNvCxnSpPr>
          <p:nvPr/>
        </p:nvCxnSpPr>
        <p:spPr>
          <a:xfrm>
            <a:off x="6152606" y="3047999"/>
            <a:ext cx="64008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Arrow: Right 50">
            <a:extLst>
              <a:ext uri="{FF2B5EF4-FFF2-40B4-BE49-F238E27FC236}">
                <a16:creationId xmlns:a16="http://schemas.microsoft.com/office/drawing/2014/main" id="{BF096E15-5B86-4052-9DED-D04984284EB6}"/>
              </a:ext>
            </a:extLst>
          </p:cNvPr>
          <p:cNvSpPr/>
          <p:nvPr/>
        </p:nvSpPr>
        <p:spPr>
          <a:xfrm>
            <a:off x="182880" y="1920240"/>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Right 51">
            <a:extLst>
              <a:ext uri="{FF2B5EF4-FFF2-40B4-BE49-F238E27FC236}">
                <a16:creationId xmlns:a16="http://schemas.microsoft.com/office/drawing/2014/main" id="{996A8C58-3C8D-48F9-ACB8-240C6A22B3D5}"/>
              </a:ext>
            </a:extLst>
          </p:cNvPr>
          <p:cNvSpPr/>
          <p:nvPr/>
        </p:nvSpPr>
        <p:spPr>
          <a:xfrm>
            <a:off x="182880" y="2283849"/>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920780D2-0525-4778-B0AE-570A61CAD04B}"/>
              </a:ext>
            </a:extLst>
          </p:cNvPr>
          <p:cNvSpPr txBox="1"/>
          <p:nvPr/>
        </p:nvSpPr>
        <p:spPr>
          <a:xfrm>
            <a:off x="8164286" y="2865118"/>
            <a:ext cx="301686" cy="369332"/>
          </a:xfrm>
          <a:prstGeom prst="rect">
            <a:avLst/>
          </a:prstGeom>
          <a:noFill/>
        </p:spPr>
        <p:txBody>
          <a:bodyPr wrap="none" rtlCol="0">
            <a:spAutoFit/>
          </a:bodyPr>
          <a:lstStyle/>
          <a:p>
            <a:r>
              <a:rPr lang="en-US">
                <a:solidFill>
                  <a:schemeClr val="accent2">
                    <a:lumMod val="75000"/>
                  </a:schemeClr>
                </a:solidFill>
                <a:latin typeface="Times New Roman" panose="02020603050405020304" pitchFamily="18" charset="0"/>
                <a:cs typeface="Times New Roman" panose="02020603050405020304" pitchFamily="18" charset="0"/>
              </a:rPr>
              <a:t>0</a:t>
            </a:r>
          </a:p>
        </p:txBody>
      </p:sp>
      <p:sp>
        <p:nvSpPr>
          <p:cNvPr id="54" name="Rectangle 53">
            <a:extLst>
              <a:ext uri="{FF2B5EF4-FFF2-40B4-BE49-F238E27FC236}">
                <a16:creationId xmlns:a16="http://schemas.microsoft.com/office/drawing/2014/main" id="{7BA7B221-33C1-419E-B109-D24E1D8566E5}"/>
              </a:ext>
            </a:extLst>
          </p:cNvPr>
          <p:cNvSpPr/>
          <p:nvPr/>
        </p:nvSpPr>
        <p:spPr>
          <a:xfrm>
            <a:off x="6792686" y="3230878"/>
            <a:ext cx="1371600" cy="3657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Tomato</a:t>
            </a:r>
          </a:p>
        </p:txBody>
      </p:sp>
      <p:sp>
        <p:nvSpPr>
          <p:cNvPr id="55" name="TextBox 54">
            <a:extLst>
              <a:ext uri="{FF2B5EF4-FFF2-40B4-BE49-F238E27FC236}">
                <a16:creationId xmlns:a16="http://schemas.microsoft.com/office/drawing/2014/main" id="{2A7DE133-09FC-45A8-87F0-BDB13ED8C1E2}"/>
              </a:ext>
            </a:extLst>
          </p:cNvPr>
          <p:cNvSpPr txBox="1"/>
          <p:nvPr/>
        </p:nvSpPr>
        <p:spPr>
          <a:xfrm>
            <a:off x="8164286" y="3230878"/>
            <a:ext cx="301686" cy="369332"/>
          </a:xfrm>
          <a:prstGeom prst="rect">
            <a:avLst/>
          </a:prstGeom>
          <a:noFill/>
        </p:spPr>
        <p:txBody>
          <a:bodyPr wrap="none" rtlCol="0">
            <a:spAutoFit/>
          </a:bodyPr>
          <a:lstStyle/>
          <a:p>
            <a:r>
              <a:rPr lang="en-US">
                <a:solidFill>
                  <a:schemeClr val="accent2">
                    <a:lumMod val="75000"/>
                  </a:schemeClr>
                </a:solidFill>
                <a:latin typeface="Times New Roman" panose="02020603050405020304" pitchFamily="18" charset="0"/>
                <a:cs typeface="Times New Roman" panose="02020603050405020304" pitchFamily="18" charset="0"/>
              </a:rPr>
              <a:t>1</a:t>
            </a:r>
          </a:p>
        </p:txBody>
      </p:sp>
      <p:sp>
        <p:nvSpPr>
          <p:cNvPr id="56" name="Arrow: Right 55">
            <a:extLst>
              <a:ext uri="{FF2B5EF4-FFF2-40B4-BE49-F238E27FC236}">
                <a16:creationId xmlns:a16="http://schemas.microsoft.com/office/drawing/2014/main" id="{261854AE-7463-44FF-A9A7-3DE103BA51A3}"/>
              </a:ext>
            </a:extLst>
          </p:cNvPr>
          <p:cNvSpPr/>
          <p:nvPr/>
        </p:nvSpPr>
        <p:spPr>
          <a:xfrm>
            <a:off x="182880" y="2651760"/>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7B51FFA3-C26D-465B-AACA-217167E305ED}"/>
              </a:ext>
            </a:extLst>
          </p:cNvPr>
          <p:cNvSpPr txBox="1"/>
          <p:nvPr/>
        </p:nvSpPr>
        <p:spPr>
          <a:xfrm>
            <a:off x="8164286" y="3596638"/>
            <a:ext cx="301686" cy="369332"/>
          </a:xfrm>
          <a:prstGeom prst="rect">
            <a:avLst/>
          </a:prstGeom>
          <a:noFill/>
        </p:spPr>
        <p:txBody>
          <a:bodyPr wrap="none" rtlCol="0">
            <a:spAutoFit/>
          </a:bodyPr>
          <a:lstStyle/>
          <a:p>
            <a:r>
              <a:rPr lang="en-US">
                <a:solidFill>
                  <a:schemeClr val="accent2">
                    <a:lumMod val="75000"/>
                  </a:schemeClr>
                </a:solidFill>
                <a:latin typeface="Times New Roman" panose="02020603050405020304" pitchFamily="18" charset="0"/>
                <a:cs typeface="Times New Roman" panose="02020603050405020304" pitchFamily="18" charset="0"/>
              </a:rPr>
              <a:t>2</a:t>
            </a:r>
          </a:p>
        </p:txBody>
      </p:sp>
      <p:sp>
        <p:nvSpPr>
          <p:cNvPr id="58" name="Arrow: Right 57">
            <a:extLst>
              <a:ext uri="{FF2B5EF4-FFF2-40B4-BE49-F238E27FC236}">
                <a16:creationId xmlns:a16="http://schemas.microsoft.com/office/drawing/2014/main" id="{1524F1D9-E4D7-4683-BCCC-56BBC807B1D8}"/>
              </a:ext>
            </a:extLst>
          </p:cNvPr>
          <p:cNvSpPr/>
          <p:nvPr/>
        </p:nvSpPr>
        <p:spPr>
          <a:xfrm>
            <a:off x="182880" y="3017520"/>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Right 58">
            <a:extLst>
              <a:ext uri="{FF2B5EF4-FFF2-40B4-BE49-F238E27FC236}">
                <a16:creationId xmlns:a16="http://schemas.microsoft.com/office/drawing/2014/main" id="{EE8F3090-F8F6-40BB-9260-039ED0E14F80}"/>
              </a:ext>
            </a:extLst>
          </p:cNvPr>
          <p:cNvSpPr/>
          <p:nvPr/>
        </p:nvSpPr>
        <p:spPr>
          <a:xfrm>
            <a:off x="182880" y="3382847"/>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59">
            <a:extLst>
              <a:ext uri="{FF2B5EF4-FFF2-40B4-BE49-F238E27FC236}">
                <a16:creationId xmlns:a16="http://schemas.microsoft.com/office/drawing/2014/main" id="{DE6551E6-D925-4C8A-95C7-B52594EFF67D}"/>
              </a:ext>
            </a:extLst>
          </p:cNvPr>
          <p:cNvSpPr/>
          <p:nvPr/>
        </p:nvSpPr>
        <p:spPr>
          <a:xfrm>
            <a:off x="182880" y="3749040"/>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F455484-DC25-48FE-8C0B-1E451937D267}"/>
              </a:ext>
            </a:extLst>
          </p:cNvPr>
          <p:cNvSpPr/>
          <p:nvPr/>
        </p:nvSpPr>
        <p:spPr>
          <a:xfrm>
            <a:off x="6792686" y="3230878"/>
            <a:ext cx="1371600" cy="3657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Mango</a:t>
            </a:r>
          </a:p>
        </p:txBody>
      </p:sp>
      <p:sp>
        <p:nvSpPr>
          <p:cNvPr id="62" name="Arrow: Right 61">
            <a:extLst>
              <a:ext uri="{FF2B5EF4-FFF2-40B4-BE49-F238E27FC236}">
                <a16:creationId xmlns:a16="http://schemas.microsoft.com/office/drawing/2014/main" id="{D9C381F5-221C-4084-8470-7A231F485D44}"/>
              </a:ext>
            </a:extLst>
          </p:cNvPr>
          <p:cNvSpPr/>
          <p:nvPr/>
        </p:nvSpPr>
        <p:spPr>
          <a:xfrm>
            <a:off x="182880" y="4109948"/>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F84A287-48E4-463C-9546-205949F21F27}"/>
              </a:ext>
            </a:extLst>
          </p:cNvPr>
          <p:cNvSpPr/>
          <p:nvPr/>
        </p:nvSpPr>
        <p:spPr>
          <a:xfrm>
            <a:off x="6792686" y="3596638"/>
            <a:ext cx="1371600" cy="3657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Garlic</a:t>
            </a:r>
          </a:p>
        </p:txBody>
      </p:sp>
      <p:sp>
        <p:nvSpPr>
          <p:cNvPr id="64" name="Rectangle 63">
            <a:extLst>
              <a:ext uri="{FF2B5EF4-FFF2-40B4-BE49-F238E27FC236}">
                <a16:creationId xmlns:a16="http://schemas.microsoft.com/office/drawing/2014/main" id="{D8EFA3DE-F879-4B4E-9446-65760A2710BA}"/>
              </a:ext>
            </a:extLst>
          </p:cNvPr>
          <p:cNvSpPr/>
          <p:nvPr/>
        </p:nvSpPr>
        <p:spPr>
          <a:xfrm>
            <a:off x="6792686" y="3596638"/>
            <a:ext cx="1371600" cy="3657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Mango</a:t>
            </a:r>
          </a:p>
        </p:txBody>
      </p:sp>
      <p:sp>
        <p:nvSpPr>
          <p:cNvPr id="65" name="Rectangle 64">
            <a:extLst>
              <a:ext uri="{FF2B5EF4-FFF2-40B4-BE49-F238E27FC236}">
                <a16:creationId xmlns:a16="http://schemas.microsoft.com/office/drawing/2014/main" id="{7C6D259A-AED1-4121-A953-43D095FD0177}"/>
              </a:ext>
            </a:extLst>
          </p:cNvPr>
          <p:cNvSpPr/>
          <p:nvPr/>
        </p:nvSpPr>
        <p:spPr>
          <a:xfrm>
            <a:off x="6792686" y="3962398"/>
            <a:ext cx="1371600" cy="3657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Kale</a:t>
            </a:r>
          </a:p>
        </p:txBody>
      </p:sp>
      <p:sp>
        <p:nvSpPr>
          <p:cNvPr id="66" name="Arrow: Right 65">
            <a:extLst>
              <a:ext uri="{FF2B5EF4-FFF2-40B4-BE49-F238E27FC236}">
                <a16:creationId xmlns:a16="http://schemas.microsoft.com/office/drawing/2014/main" id="{30A41A4A-17DC-4719-BF82-0B63EB64459E}"/>
              </a:ext>
            </a:extLst>
          </p:cNvPr>
          <p:cNvSpPr/>
          <p:nvPr/>
        </p:nvSpPr>
        <p:spPr>
          <a:xfrm>
            <a:off x="182880" y="4480560"/>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Right 66">
            <a:extLst>
              <a:ext uri="{FF2B5EF4-FFF2-40B4-BE49-F238E27FC236}">
                <a16:creationId xmlns:a16="http://schemas.microsoft.com/office/drawing/2014/main" id="{C9B9E86C-1FF6-47AB-B158-89D880670EEA}"/>
              </a:ext>
            </a:extLst>
          </p:cNvPr>
          <p:cNvSpPr/>
          <p:nvPr/>
        </p:nvSpPr>
        <p:spPr>
          <a:xfrm>
            <a:off x="182880" y="4846320"/>
            <a:ext cx="274320" cy="365760"/>
          </a:xfrm>
          <a:prstGeom prst="rightArrow">
            <a:avLst>
              <a:gd name="adj1" fmla="val 50000"/>
              <a:gd name="adj2" fmla="val 716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26798F57-19D1-46D9-A449-968BDB78BF3E}"/>
              </a:ext>
            </a:extLst>
          </p:cNvPr>
          <p:cNvSpPr txBox="1"/>
          <p:nvPr/>
        </p:nvSpPr>
        <p:spPr>
          <a:xfrm>
            <a:off x="8164286" y="3962398"/>
            <a:ext cx="301686" cy="369332"/>
          </a:xfrm>
          <a:prstGeom prst="rect">
            <a:avLst/>
          </a:prstGeom>
          <a:noFill/>
        </p:spPr>
        <p:txBody>
          <a:bodyPr wrap="none" rtlCol="0">
            <a:spAutoFit/>
          </a:bodyPr>
          <a:lstStyle/>
          <a:p>
            <a:r>
              <a:rPr lang="en-US">
                <a:solidFill>
                  <a:schemeClr val="accent2">
                    <a:lumMod val="75000"/>
                  </a:schemeClr>
                </a:solidFill>
                <a:latin typeface="Times New Roman" panose="02020603050405020304" pitchFamily="18" charset="0"/>
                <a:cs typeface="Times New Roman" panose="02020603050405020304" pitchFamily="18" charset="0"/>
              </a:rPr>
              <a:t>3</a:t>
            </a:r>
          </a:p>
        </p:txBody>
      </p:sp>
      <p:sp>
        <p:nvSpPr>
          <p:cNvPr id="69" name="Rectangle 68">
            <a:extLst>
              <a:ext uri="{FF2B5EF4-FFF2-40B4-BE49-F238E27FC236}">
                <a16:creationId xmlns:a16="http://schemas.microsoft.com/office/drawing/2014/main" id="{110623D0-B727-4787-B119-91EEE6201D8B}"/>
              </a:ext>
            </a:extLst>
          </p:cNvPr>
          <p:cNvSpPr/>
          <p:nvPr/>
        </p:nvSpPr>
        <p:spPr>
          <a:xfrm>
            <a:off x="6792686" y="3596638"/>
            <a:ext cx="1371600" cy="3657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Durian</a:t>
            </a:r>
          </a:p>
        </p:txBody>
      </p:sp>
      <p:sp>
        <p:nvSpPr>
          <p:cNvPr id="71" name="Oval 70">
            <a:extLst>
              <a:ext uri="{FF2B5EF4-FFF2-40B4-BE49-F238E27FC236}">
                <a16:creationId xmlns:a16="http://schemas.microsoft.com/office/drawing/2014/main" id="{DC7EBC1B-5E1D-4D0F-B5E2-D6D99C540EDA}"/>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10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50"/>
                                        <p:tgtEl>
                                          <p:spTgt spid="45"/>
                                        </p:tgtEl>
                                      </p:cBhvr>
                                    </p:animEffect>
                                    <p:set>
                                      <p:cBhvr>
                                        <p:cTn id="16" dur="1" fill="hold">
                                          <p:stCondLst>
                                            <p:cond delay="249"/>
                                          </p:stCondLst>
                                        </p:cTn>
                                        <p:tgtEl>
                                          <p:spTgt spid="45"/>
                                        </p:tgtEl>
                                        <p:attrNameLst>
                                          <p:attrName>style.visibility</p:attrName>
                                        </p:attrNameLst>
                                      </p:cBhvr>
                                      <p:to>
                                        <p:strVal val="hidden"/>
                                      </p:to>
                                    </p:set>
                                  </p:childTnLst>
                                </p:cTn>
                              </p:par>
                            </p:childTnLst>
                          </p:cTn>
                        </p:par>
                        <p:par>
                          <p:cTn id="17" fill="hold">
                            <p:stCondLst>
                              <p:cond delay="250"/>
                            </p:stCondLst>
                            <p:childTnLst>
                              <p:par>
                                <p:cTn id="18" presetID="22" presetClass="entr" presetSubtype="8"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500"/>
                                        <p:tgtEl>
                                          <p:spTgt spid="47"/>
                                        </p:tgtEl>
                                      </p:cBhvr>
                                    </p:animEffect>
                                  </p:childTnLst>
                                </p:cTn>
                              </p:par>
                            </p:childTnLst>
                          </p:cTn>
                        </p:par>
                        <p:par>
                          <p:cTn id="21" fill="hold">
                            <p:stCondLst>
                              <p:cond delay="750"/>
                            </p:stCondLst>
                            <p:childTnLst>
                              <p:par>
                                <p:cTn id="22" presetID="22" presetClass="entr" presetSubtype="8"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left)">
                                      <p:cBhvr>
                                        <p:cTn id="24" dur="500"/>
                                        <p:tgtEl>
                                          <p:spTgt spid="48"/>
                                        </p:tgtEl>
                                      </p:cBhvr>
                                    </p:animEffect>
                                  </p:childTnLst>
                                </p:cTn>
                              </p:par>
                            </p:childTnLst>
                          </p:cTn>
                        </p:par>
                        <p:par>
                          <p:cTn id="25" fill="hold">
                            <p:stCondLst>
                              <p:cond delay="1250"/>
                            </p:stCondLst>
                            <p:childTnLst>
                              <p:par>
                                <p:cTn id="26" presetID="22" presetClass="entr" presetSubtype="8"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left)">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250"/>
                                        <p:tgtEl>
                                          <p:spTgt spid="47"/>
                                        </p:tgtEl>
                                      </p:cBhvr>
                                    </p:animEffect>
                                    <p:set>
                                      <p:cBhvr>
                                        <p:cTn id="33" dur="1" fill="hold">
                                          <p:stCondLst>
                                            <p:cond delay="249"/>
                                          </p:stCondLst>
                                        </p:cTn>
                                        <p:tgtEl>
                                          <p:spTgt spid="47"/>
                                        </p:tgtEl>
                                        <p:attrNameLst>
                                          <p:attrName>style.visibility</p:attrName>
                                        </p:attrNameLst>
                                      </p:cBhvr>
                                      <p:to>
                                        <p:strVal val="hidden"/>
                                      </p:to>
                                    </p:set>
                                  </p:childTnLst>
                                </p:cTn>
                              </p:par>
                            </p:childTnLst>
                          </p:cTn>
                        </p:par>
                        <p:par>
                          <p:cTn id="34" fill="hold">
                            <p:stCondLst>
                              <p:cond delay="2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500"/>
                                        <p:tgtEl>
                                          <p:spTgt spid="51"/>
                                        </p:tgtEl>
                                      </p:cBhvr>
                                    </p:animEffect>
                                  </p:childTnLst>
                                </p:cTn>
                              </p:par>
                            </p:childTnLst>
                          </p:cTn>
                        </p:par>
                        <p:par>
                          <p:cTn id="38" fill="hold">
                            <p:stCondLst>
                              <p:cond delay="750"/>
                            </p:stCondLst>
                            <p:childTnLst>
                              <p:par>
                                <p:cTn id="39" presetID="22" presetClass="entr" presetSubtype="8"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left)">
                                      <p:cBhvr>
                                        <p:cTn id="41" dur="500"/>
                                        <p:tgtEl>
                                          <p:spTgt spid="49"/>
                                        </p:tgtEl>
                                      </p:cBhvr>
                                    </p:animEffect>
                                  </p:childTnLst>
                                </p:cTn>
                              </p:par>
                            </p:childTnLst>
                          </p:cTn>
                        </p:par>
                        <p:par>
                          <p:cTn id="42" fill="hold">
                            <p:stCondLst>
                              <p:cond delay="1250"/>
                            </p:stCondLst>
                            <p:childTnLst>
                              <p:par>
                                <p:cTn id="43" presetID="42" presetClass="entr" presetSubtype="0"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anim calcmode="lin" valueType="num">
                                      <p:cBhvr>
                                        <p:cTn id="46" dur="500" fill="hold"/>
                                        <p:tgtEl>
                                          <p:spTgt spid="53"/>
                                        </p:tgtEl>
                                        <p:attrNameLst>
                                          <p:attrName>ppt_x</p:attrName>
                                        </p:attrNameLst>
                                      </p:cBhvr>
                                      <p:tavLst>
                                        <p:tav tm="0">
                                          <p:val>
                                            <p:strVal val="#ppt_x"/>
                                          </p:val>
                                        </p:tav>
                                        <p:tav tm="100000">
                                          <p:val>
                                            <p:strVal val="#ppt_x"/>
                                          </p:val>
                                        </p:tav>
                                      </p:tavLst>
                                    </p:anim>
                                    <p:anim calcmode="lin" valueType="num">
                                      <p:cBhvr>
                                        <p:cTn id="47" dur="5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250"/>
                                        <p:tgtEl>
                                          <p:spTgt spid="51"/>
                                        </p:tgtEl>
                                      </p:cBhvr>
                                    </p:animEffect>
                                    <p:set>
                                      <p:cBhvr>
                                        <p:cTn id="52" dur="1" fill="hold">
                                          <p:stCondLst>
                                            <p:cond delay="249"/>
                                          </p:stCondLst>
                                        </p:cTn>
                                        <p:tgtEl>
                                          <p:spTgt spid="51"/>
                                        </p:tgtEl>
                                        <p:attrNameLst>
                                          <p:attrName>style.visibility</p:attrName>
                                        </p:attrNameLst>
                                      </p:cBhvr>
                                      <p:to>
                                        <p:strVal val="hidden"/>
                                      </p:to>
                                    </p:set>
                                  </p:childTnLst>
                                </p:cTn>
                              </p:par>
                            </p:childTnLst>
                          </p:cTn>
                        </p:par>
                        <p:par>
                          <p:cTn id="53" fill="hold">
                            <p:stCondLst>
                              <p:cond delay="250"/>
                            </p:stCondLst>
                            <p:childTnLst>
                              <p:par>
                                <p:cTn id="54" presetID="22" presetClass="entr" presetSubtype="8"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750"/>
                            </p:stCondLst>
                            <p:childTnLst>
                              <p:par>
                                <p:cTn id="58" presetID="22" presetClass="entr" presetSubtype="8"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left)">
                                      <p:cBhvr>
                                        <p:cTn id="60" dur="500"/>
                                        <p:tgtEl>
                                          <p:spTgt spid="54"/>
                                        </p:tgtEl>
                                      </p:cBhvr>
                                    </p:animEffect>
                                  </p:childTnLst>
                                </p:cTn>
                              </p:par>
                            </p:childTnLst>
                          </p:cTn>
                        </p:par>
                        <p:par>
                          <p:cTn id="61" fill="hold">
                            <p:stCondLst>
                              <p:cond delay="1250"/>
                            </p:stCondLst>
                            <p:childTnLst>
                              <p:par>
                                <p:cTn id="62" presetID="42" presetClass="entr" presetSubtype="0"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anim calcmode="lin" valueType="num">
                                      <p:cBhvr>
                                        <p:cTn id="65" dur="500" fill="hold"/>
                                        <p:tgtEl>
                                          <p:spTgt spid="55"/>
                                        </p:tgtEl>
                                        <p:attrNameLst>
                                          <p:attrName>ppt_x</p:attrName>
                                        </p:attrNameLst>
                                      </p:cBhvr>
                                      <p:tavLst>
                                        <p:tav tm="0">
                                          <p:val>
                                            <p:strVal val="#ppt_x"/>
                                          </p:val>
                                        </p:tav>
                                        <p:tav tm="100000">
                                          <p:val>
                                            <p:strVal val="#ppt_x"/>
                                          </p:val>
                                        </p:tav>
                                      </p:tavLst>
                                    </p:anim>
                                    <p:anim calcmode="lin" valueType="num">
                                      <p:cBhvr>
                                        <p:cTn id="66" dur="5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250"/>
                                        <p:tgtEl>
                                          <p:spTgt spid="52"/>
                                        </p:tgtEl>
                                      </p:cBhvr>
                                    </p:animEffect>
                                    <p:set>
                                      <p:cBhvr>
                                        <p:cTn id="71" dur="1" fill="hold">
                                          <p:stCondLst>
                                            <p:cond delay="249"/>
                                          </p:stCondLst>
                                        </p:cTn>
                                        <p:tgtEl>
                                          <p:spTgt spid="52"/>
                                        </p:tgtEl>
                                        <p:attrNameLst>
                                          <p:attrName>style.visibility</p:attrName>
                                        </p:attrNameLst>
                                      </p:cBhvr>
                                      <p:to>
                                        <p:strVal val="hidden"/>
                                      </p:to>
                                    </p:set>
                                  </p:childTnLst>
                                </p:cTn>
                              </p:par>
                            </p:childTnLst>
                          </p:cTn>
                        </p:par>
                        <p:par>
                          <p:cTn id="72" fill="hold">
                            <p:stCondLst>
                              <p:cond delay="25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750"/>
                            </p:stCondLst>
                            <p:childTnLst>
                              <p:par>
                                <p:cTn id="77" presetID="22" presetClass="entr" presetSubtype="8"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left)">
                                      <p:cBhvr>
                                        <p:cTn id="79" dur="500"/>
                                        <p:tgtEl>
                                          <p:spTgt spid="63"/>
                                        </p:tgtEl>
                                      </p:cBhvr>
                                    </p:animEffect>
                                  </p:childTnLst>
                                </p:cTn>
                              </p:par>
                            </p:childTnLst>
                          </p:cTn>
                        </p:par>
                        <p:par>
                          <p:cTn id="80" fill="hold">
                            <p:stCondLst>
                              <p:cond delay="1250"/>
                            </p:stCondLst>
                            <p:childTnLst>
                              <p:par>
                                <p:cTn id="81" presetID="42" presetClass="entr" presetSubtype="0"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anim calcmode="lin" valueType="num">
                                      <p:cBhvr>
                                        <p:cTn id="84" dur="500" fill="hold"/>
                                        <p:tgtEl>
                                          <p:spTgt spid="57"/>
                                        </p:tgtEl>
                                        <p:attrNameLst>
                                          <p:attrName>ppt_x</p:attrName>
                                        </p:attrNameLst>
                                      </p:cBhvr>
                                      <p:tavLst>
                                        <p:tav tm="0">
                                          <p:val>
                                            <p:strVal val="#ppt_x"/>
                                          </p:val>
                                        </p:tav>
                                        <p:tav tm="100000">
                                          <p:val>
                                            <p:strVal val="#ppt_x"/>
                                          </p:val>
                                        </p:tav>
                                      </p:tavLst>
                                    </p:anim>
                                    <p:anim calcmode="lin" valueType="num">
                                      <p:cBhvr>
                                        <p:cTn id="85" dur="5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250"/>
                                        <p:tgtEl>
                                          <p:spTgt spid="56"/>
                                        </p:tgtEl>
                                      </p:cBhvr>
                                    </p:animEffect>
                                    <p:set>
                                      <p:cBhvr>
                                        <p:cTn id="90" dur="1" fill="hold">
                                          <p:stCondLst>
                                            <p:cond delay="249"/>
                                          </p:stCondLst>
                                        </p:cTn>
                                        <p:tgtEl>
                                          <p:spTgt spid="56"/>
                                        </p:tgtEl>
                                        <p:attrNameLst>
                                          <p:attrName>style.visibility</p:attrName>
                                        </p:attrNameLst>
                                      </p:cBhvr>
                                      <p:to>
                                        <p:strVal val="hidden"/>
                                      </p:to>
                                    </p:set>
                                  </p:childTnLst>
                                </p:cTn>
                              </p:par>
                            </p:childTnLst>
                          </p:cTn>
                        </p:par>
                        <p:par>
                          <p:cTn id="91" fill="hold">
                            <p:stCondLst>
                              <p:cond delay="250"/>
                            </p:stCondLst>
                            <p:childTnLst>
                              <p:par>
                                <p:cTn id="92" presetID="22" presetClass="entr" presetSubtype="8"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wipe(left)">
                                      <p:cBhvr>
                                        <p:cTn id="94" dur="500"/>
                                        <p:tgtEl>
                                          <p:spTgt spid="58"/>
                                        </p:tgtEl>
                                      </p:cBhvr>
                                    </p:animEffect>
                                  </p:childTnLst>
                                </p:cTn>
                              </p:par>
                            </p:childTnLst>
                          </p:cTn>
                        </p:par>
                        <p:par>
                          <p:cTn id="95" fill="hold">
                            <p:stCondLst>
                              <p:cond delay="750"/>
                            </p:stCondLst>
                            <p:childTnLst>
                              <p:par>
                                <p:cTn id="96" presetID="22" presetClass="entr" presetSubtype="8" fill="hold" grpId="0" nodeType="after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wipe(left)">
                                      <p:cBhvr>
                                        <p:cTn id="98" dur="500"/>
                                        <p:tgtEl>
                                          <p:spTgt spid="6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250"/>
                                        <p:tgtEl>
                                          <p:spTgt spid="58"/>
                                        </p:tgtEl>
                                      </p:cBhvr>
                                    </p:animEffect>
                                    <p:set>
                                      <p:cBhvr>
                                        <p:cTn id="103" dur="1" fill="hold">
                                          <p:stCondLst>
                                            <p:cond delay="249"/>
                                          </p:stCondLst>
                                        </p:cTn>
                                        <p:tgtEl>
                                          <p:spTgt spid="58"/>
                                        </p:tgtEl>
                                        <p:attrNameLst>
                                          <p:attrName>style.visibility</p:attrName>
                                        </p:attrNameLst>
                                      </p:cBhvr>
                                      <p:to>
                                        <p:strVal val="hidden"/>
                                      </p:to>
                                    </p:set>
                                  </p:childTnLst>
                                </p:cTn>
                              </p:par>
                            </p:childTnLst>
                          </p:cTn>
                        </p:par>
                        <p:par>
                          <p:cTn id="104" fill="hold">
                            <p:stCondLst>
                              <p:cond delay="250"/>
                            </p:stCondLst>
                            <p:childTnLst>
                              <p:par>
                                <p:cTn id="105" presetID="22" presetClass="entr" presetSubtype="8" fill="hold" grpId="0" nodeType="after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wipe(left)">
                                      <p:cBhvr>
                                        <p:cTn id="107" dur="500"/>
                                        <p:tgtEl>
                                          <p:spTgt spid="59"/>
                                        </p:tgtEl>
                                      </p:cBhvr>
                                    </p:animEffect>
                                  </p:childTnLst>
                                </p:cTn>
                              </p:par>
                            </p:childTnLst>
                          </p:cTn>
                        </p:par>
                        <p:par>
                          <p:cTn id="108" fill="hold">
                            <p:stCondLst>
                              <p:cond delay="750"/>
                            </p:stCondLst>
                            <p:childTnLst>
                              <p:par>
                                <p:cTn id="109" presetID="10" presetClass="exit" presetSubtype="0" fill="hold" grpId="1" nodeType="afterEffect">
                                  <p:stCondLst>
                                    <p:cond delay="0"/>
                                  </p:stCondLst>
                                  <p:childTnLst>
                                    <p:animEffect transition="out" filter="fade">
                                      <p:cBhvr>
                                        <p:cTn id="110" dur="500"/>
                                        <p:tgtEl>
                                          <p:spTgt spid="54"/>
                                        </p:tgtEl>
                                      </p:cBhvr>
                                    </p:animEffect>
                                    <p:set>
                                      <p:cBhvr>
                                        <p:cTn id="111" dur="1" fill="hold">
                                          <p:stCondLst>
                                            <p:cond delay="499"/>
                                          </p:stCondLst>
                                        </p:cTn>
                                        <p:tgtEl>
                                          <p:spTgt spid="54"/>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63"/>
                                        </p:tgtEl>
                                      </p:cBhvr>
                                    </p:animEffect>
                                    <p:set>
                                      <p:cBhvr>
                                        <p:cTn id="114" dur="1" fill="hold">
                                          <p:stCondLst>
                                            <p:cond delay="499"/>
                                          </p:stCondLst>
                                        </p:cTn>
                                        <p:tgtEl>
                                          <p:spTgt spid="63"/>
                                        </p:tgtEl>
                                        <p:attrNameLst>
                                          <p:attrName>style.visibility</p:attrName>
                                        </p:attrNameLst>
                                      </p:cBhvr>
                                      <p:to>
                                        <p:strVal val="hidden"/>
                                      </p:to>
                                    </p:set>
                                  </p:childTnLst>
                                </p:cTn>
                              </p:par>
                            </p:childTnLst>
                          </p:cTn>
                        </p:par>
                        <p:par>
                          <p:cTn id="115" fill="hold">
                            <p:stCondLst>
                              <p:cond delay="1250"/>
                            </p:stCondLst>
                            <p:childTnLst>
                              <p:par>
                                <p:cTn id="116" presetID="22" presetClass="entr" presetSubtype="4" fill="hold" grpId="0" nodeType="after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wipe(down)">
                                      <p:cBhvr>
                                        <p:cTn id="118" dur="500"/>
                                        <p:tgtEl>
                                          <p:spTgt spid="61"/>
                                        </p:tgtEl>
                                      </p:cBhvr>
                                    </p:animEffect>
                                  </p:childTnLst>
                                </p:cTn>
                              </p:par>
                              <p:par>
                                <p:cTn id="119" presetID="22" presetClass="exit" presetSubtype="4" fill="hold" grpId="1" nodeType="withEffect">
                                  <p:stCondLst>
                                    <p:cond delay="0"/>
                                  </p:stCondLst>
                                  <p:childTnLst>
                                    <p:animEffect transition="out" filter="wipe(down)">
                                      <p:cBhvr>
                                        <p:cTn id="120" dur="500"/>
                                        <p:tgtEl>
                                          <p:spTgt spid="64"/>
                                        </p:tgtEl>
                                      </p:cBhvr>
                                    </p:animEffect>
                                    <p:set>
                                      <p:cBhvr>
                                        <p:cTn id="121" dur="1" fill="hold">
                                          <p:stCondLst>
                                            <p:cond delay="499"/>
                                          </p:stCondLst>
                                        </p:cTn>
                                        <p:tgtEl>
                                          <p:spTgt spid="64"/>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57"/>
                                        </p:tgtEl>
                                      </p:cBhvr>
                                    </p:animEffect>
                                    <p:set>
                                      <p:cBhvr>
                                        <p:cTn id="124" dur="1" fill="hold">
                                          <p:stCondLst>
                                            <p:cond delay="499"/>
                                          </p:stCondLst>
                                        </p:cTn>
                                        <p:tgtEl>
                                          <p:spTgt spid="57"/>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250"/>
                                        <p:tgtEl>
                                          <p:spTgt spid="59"/>
                                        </p:tgtEl>
                                      </p:cBhvr>
                                    </p:animEffect>
                                    <p:set>
                                      <p:cBhvr>
                                        <p:cTn id="129" dur="1" fill="hold">
                                          <p:stCondLst>
                                            <p:cond delay="249"/>
                                          </p:stCondLst>
                                        </p:cTn>
                                        <p:tgtEl>
                                          <p:spTgt spid="59"/>
                                        </p:tgtEl>
                                        <p:attrNameLst>
                                          <p:attrName>style.visibility</p:attrName>
                                        </p:attrNameLst>
                                      </p:cBhvr>
                                      <p:to>
                                        <p:strVal val="hidden"/>
                                      </p:to>
                                    </p:set>
                                  </p:childTnLst>
                                </p:cTn>
                              </p:par>
                            </p:childTnLst>
                          </p:cTn>
                        </p:par>
                        <p:par>
                          <p:cTn id="130" fill="hold">
                            <p:stCondLst>
                              <p:cond delay="250"/>
                            </p:stCondLst>
                            <p:childTnLst>
                              <p:par>
                                <p:cTn id="131" presetID="22" presetClass="entr" presetSubtype="8" fill="hold" grpId="0" nodeType="after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wipe(left)">
                                      <p:cBhvr>
                                        <p:cTn id="133" dur="500"/>
                                        <p:tgtEl>
                                          <p:spTgt spid="60"/>
                                        </p:tgtEl>
                                      </p:cBhvr>
                                    </p:animEffect>
                                  </p:childTnLst>
                                </p:cTn>
                              </p:par>
                            </p:childTnLst>
                          </p:cTn>
                        </p:par>
                        <p:par>
                          <p:cTn id="134" fill="hold">
                            <p:stCondLst>
                              <p:cond delay="750"/>
                            </p:stCondLst>
                            <p:childTnLst>
                              <p:par>
                                <p:cTn id="135" presetID="22" presetClass="entr" presetSubtype="8" fill="hold" grpId="0" nodeType="afterEffect">
                                  <p:stCondLst>
                                    <p:cond delay="0"/>
                                  </p:stCondLst>
                                  <p:childTnLst>
                                    <p:set>
                                      <p:cBhvr>
                                        <p:cTn id="136" dur="1" fill="hold">
                                          <p:stCondLst>
                                            <p:cond delay="0"/>
                                          </p:stCondLst>
                                        </p:cTn>
                                        <p:tgtEl>
                                          <p:spTgt spid="69"/>
                                        </p:tgtEl>
                                        <p:attrNameLst>
                                          <p:attrName>style.visibility</p:attrName>
                                        </p:attrNameLst>
                                      </p:cBhvr>
                                      <p:to>
                                        <p:strVal val="visible"/>
                                      </p:to>
                                    </p:set>
                                    <p:animEffect transition="in" filter="wipe(left)">
                                      <p:cBhvr>
                                        <p:cTn id="137" dur="500"/>
                                        <p:tgtEl>
                                          <p:spTgt spid="69"/>
                                        </p:tgtEl>
                                      </p:cBhvr>
                                    </p:animEffect>
                                  </p:childTnLst>
                                </p:cTn>
                              </p:par>
                            </p:childTnLst>
                          </p:cTn>
                        </p:par>
                        <p:par>
                          <p:cTn id="138" fill="hold">
                            <p:stCondLst>
                              <p:cond delay="1250"/>
                            </p:stCondLst>
                            <p:childTnLst>
                              <p:par>
                                <p:cTn id="139" presetID="42" presetClass="entr" presetSubtype="0" fill="hold" grpId="2" nodeType="afterEffect">
                                  <p:stCondLst>
                                    <p:cond delay="0"/>
                                  </p:stCondLst>
                                  <p:childTnLst>
                                    <p:set>
                                      <p:cBhvr>
                                        <p:cTn id="140" dur="1" fill="hold">
                                          <p:stCondLst>
                                            <p:cond delay="0"/>
                                          </p:stCondLst>
                                        </p:cTn>
                                        <p:tgtEl>
                                          <p:spTgt spid="57"/>
                                        </p:tgtEl>
                                        <p:attrNameLst>
                                          <p:attrName>style.visibility</p:attrName>
                                        </p:attrNameLst>
                                      </p:cBhvr>
                                      <p:to>
                                        <p:strVal val="visible"/>
                                      </p:to>
                                    </p:set>
                                    <p:animEffect transition="in" filter="fade">
                                      <p:cBhvr>
                                        <p:cTn id="141" dur="500"/>
                                        <p:tgtEl>
                                          <p:spTgt spid="57"/>
                                        </p:tgtEl>
                                      </p:cBhvr>
                                    </p:animEffect>
                                    <p:anim calcmode="lin" valueType="num">
                                      <p:cBhvr>
                                        <p:cTn id="142" dur="500" fill="hold"/>
                                        <p:tgtEl>
                                          <p:spTgt spid="57"/>
                                        </p:tgtEl>
                                        <p:attrNameLst>
                                          <p:attrName>ppt_x</p:attrName>
                                        </p:attrNameLst>
                                      </p:cBhvr>
                                      <p:tavLst>
                                        <p:tav tm="0">
                                          <p:val>
                                            <p:strVal val="#ppt_x"/>
                                          </p:val>
                                        </p:tav>
                                        <p:tav tm="100000">
                                          <p:val>
                                            <p:strVal val="#ppt_x"/>
                                          </p:val>
                                        </p:tav>
                                      </p:tavLst>
                                    </p:anim>
                                    <p:anim calcmode="lin" valueType="num">
                                      <p:cBhvr>
                                        <p:cTn id="143" dur="5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1" nodeType="clickEffect">
                                  <p:stCondLst>
                                    <p:cond delay="0"/>
                                  </p:stCondLst>
                                  <p:childTnLst>
                                    <p:animEffect transition="out" filter="fade">
                                      <p:cBhvr>
                                        <p:cTn id="147" dur="250"/>
                                        <p:tgtEl>
                                          <p:spTgt spid="60"/>
                                        </p:tgtEl>
                                      </p:cBhvr>
                                    </p:animEffect>
                                    <p:set>
                                      <p:cBhvr>
                                        <p:cTn id="148" dur="1" fill="hold">
                                          <p:stCondLst>
                                            <p:cond delay="249"/>
                                          </p:stCondLst>
                                        </p:cTn>
                                        <p:tgtEl>
                                          <p:spTgt spid="60"/>
                                        </p:tgtEl>
                                        <p:attrNameLst>
                                          <p:attrName>style.visibility</p:attrName>
                                        </p:attrNameLst>
                                      </p:cBhvr>
                                      <p:to>
                                        <p:strVal val="hidden"/>
                                      </p:to>
                                    </p:set>
                                  </p:childTnLst>
                                </p:cTn>
                              </p:par>
                            </p:childTnLst>
                          </p:cTn>
                        </p:par>
                        <p:par>
                          <p:cTn id="149" fill="hold">
                            <p:stCondLst>
                              <p:cond delay="250"/>
                            </p:stCondLst>
                            <p:childTnLst>
                              <p:par>
                                <p:cTn id="150" presetID="22" presetClass="entr" presetSubtype="8" fill="hold" grpId="0" nodeType="afterEffect">
                                  <p:stCondLst>
                                    <p:cond delay="0"/>
                                  </p:stCondLst>
                                  <p:childTnLst>
                                    <p:set>
                                      <p:cBhvr>
                                        <p:cTn id="151" dur="1" fill="hold">
                                          <p:stCondLst>
                                            <p:cond delay="0"/>
                                          </p:stCondLst>
                                        </p:cTn>
                                        <p:tgtEl>
                                          <p:spTgt spid="62"/>
                                        </p:tgtEl>
                                        <p:attrNameLst>
                                          <p:attrName>style.visibility</p:attrName>
                                        </p:attrNameLst>
                                      </p:cBhvr>
                                      <p:to>
                                        <p:strVal val="visible"/>
                                      </p:to>
                                    </p:set>
                                    <p:animEffect transition="in" filter="wipe(left)">
                                      <p:cBhvr>
                                        <p:cTn id="152" dur="500"/>
                                        <p:tgtEl>
                                          <p:spTgt spid="62"/>
                                        </p:tgtEl>
                                      </p:cBhvr>
                                    </p:animEffect>
                                  </p:childTnLst>
                                </p:cTn>
                              </p:par>
                            </p:childTnLst>
                          </p:cTn>
                        </p:par>
                        <p:par>
                          <p:cTn id="153" fill="hold">
                            <p:stCondLst>
                              <p:cond delay="750"/>
                            </p:stCondLst>
                            <p:childTnLst>
                              <p:par>
                                <p:cTn id="154" presetID="22" presetClass="entr" presetSubtype="8" fill="hold" grpId="0" nodeType="afterEffect">
                                  <p:stCondLst>
                                    <p:cond delay="0"/>
                                  </p:stCondLst>
                                  <p:childTnLst>
                                    <p:set>
                                      <p:cBhvr>
                                        <p:cTn id="155" dur="1" fill="hold">
                                          <p:stCondLst>
                                            <p:cond delay="0"/>
                                          </p:stCondLst>
                                        </p:cTn>
                                        <p:tgtEl>
                                          <p:spTgt spid="65"/>
                                        </p:tgtEl>
                                        <p:attrNameLst>
                                          <p:attrName>style.visibility</p:attrName>
                                        </p:attrNameLst>
                                      </p:cBhvr>
                                      <p:to>
                                        <p:strVal val="visible"/>
                                      </p:to>
                                    </p:set>
                                    <p:animEffect transition="in" filter="wipe(left)">
                                      <p:cBhvr>
                                        <p:cTn id="156" dur="500"/>
                                        <p:tgtEl>
                                          <p:spTgt spid="65"/>
                                        </p:tgtEl>
                                      </p:cBhvr>
                                    </p:animEffect>
                                  </p:childTnLst>
                                </p:cTn>
                              </p:par>
                            </p:childTnLst>
                          </p:cTn>
                        </p:par>
                        <p:par>
                          <p:cTn id="157" fill="hold">
                            <p:stCondLst>
                              <p:cond delay="1250"/>
                            </p:stCondLst>
                            <p:childTnLst>
                              <p:par>
                                <p:cTn id="158" presetID="42" presetClass="entr" presetSubtype="0" fill="hold" grpId="0" nodeType="afterEffect">
                                  <p:stCondLst>
                                    <p:cond delay="0"/>
                                  </p:stCondLst>
                                  <p:childTnLst>
                                    <p:set>
                                      <p:cBhvr>
                                        <p:cTn id="159" dur="1" fill="hold">
                                          <p:stCondLst>
                                            <p:cond delay="0"/>
                                          </p:stCondLst>
                                        </p:cTn>
                                        <p:tgtEl>
                                          <p:spTgt spid="68"/>
                                        </p:tgtEl>
                                        <p:attrNameLst>
                                          <p:attrName>style.visibility</p:attrName>
                                        </p:attrNameLst>
                                      </p:cBhvr>
                                      <p:to>
                                        <p:strVal val="visible"/>
                                      </p:to>
                                    </p:set>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strVal val="#ppt_x"/>
                                          </p:val>
                                        </p:tav>
                                        <p:tav tm="100000">
                                          <p:val>
                                            <p:strVal val="#ppt_x"/>
                                          </p:val>
                                        </p:tav>
                                      </p:tavLst>
                                    </p:anim>
                                    <p:anim calcmode="lin" valueType="num">
                                      <p:cBhvr>
                                        <p:cTn id="162" dur="5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250"/>
                                        <p:tgtEl>
                                          <p:spTgt spid="62"/>
                                        </p:tgtEl>
                                      </p:cBhvr>
                                    </p:animEffect>
                                    <p:set>
                                      <p:cBhvr>
                                        <p:cTn id="167" dur="1" fill="hold">
                                          <p:stCondLst>
                                            <p:cond delay="249"/>
                                          </p:stCondLst>
                                        </p:cTn>
                                        <p:tgtEl>
                                          <p:spTgt spid="62"/>
                                        </p:tgtEl>
                                        <p:attrNameLst>
                                          <p:attrName>style.visibility</p:attrName>
                                        </p:attrNameLst>
                                      </p:cBhvr>
                                      <p:to>
                                        <p:strVal val="hidden"/>
                                      </p:to>
                                    </p:set>
                                  </p:childTnLst>
                                </p:cTn>
                              </p:par>
                            </p:childTnLst>
                          </p:cTn>
                        </p:par>
                        <p:par>
                          <p:cTn id="168" fill="hold">
                            <p:stCondLst>
                              <p:cond delay="250"/>
                            </p:stCondLst>
                            <p:childTnLst>
                              <p:par>
                                <p:cTn id="169" presetID="22" presetClass="entr" presetSubtype="8" fill="hold" grpId="0" nodeType="afterEffect">
                                  <p:stCondLst>
                                    <p:cond delay="0"/>
                                  </p:stCondLst>
                                  <p:childTnLst>
                                    <p:set>
                                      <p:cBhvr>
                                        <p:cTn id="170" dur="1" fill="hold">
                                          <p:stCondLst>
                                            <p:cond delay="0"/>
                                          </p:stCondLst>
                                        </p:cTn>
                                        <p:tgtEl>
                                          <p:spTgt spid="66"/>
                                        </p:tgtEl>
                                        <p:attrNameLst>
                                          <p:attrName>style.visibility</p:attrName>
                                        </p:attrNameLst>
                                      </p:cBhvr>
                                      <p:to>
                                        <p:strVal val="visible"/>
                                      </p:to>
                                    </p:set>
                                    <p:animEffect transition="in" filter="wipe(left)">
                                      <p:cBhvr>
                                        <p:cTn id="171" dur="500"/>
                                        <p:tgtEl>
                                          <p:spTgt spid="66"/>
                                        </p:tgtEl>
                                      </p:cBhvr>
                                    </p:animEffect>
                                  </p:childTnLst>
                                </p:cTn>
                              </p:par>
                            </p:childTnLst>
                          </p:cTn>
                        </p:par>
                        <p:par>
                          <p:cTn id="172" fill="hold">
                            <p:stCondLst>
                              <p:cond delay="750"/>
                            </p:stCondLst>
                            <p:childTnLst>
                              <p:par>
                                <p:cTn id="173" presetID="10" presetClass="exit" presetSubtype="0" fill="hold" grpId="1" nodeType="afterEffect">
                                  <p:stCondLst>
                                    <p:cond delay="0"/>
                                  </p:stCondLst>
                                  <p:childTnLst>
                                    <p:animEffect transition="out" filter="fade">
                                      <p:cBhvr>
                                        <p:cTn id="174" dur="500"/>
                                        <p:tgtEl>
                                          <p:spTgt spid="65"/>
                                        </p:tgtEl>
                                      </p:cBhvr>
                                    </p:animEffect>
                                    <p:set>
                                      <p:cBhvr>
                                        <p:cTn id="175" dur="1" fill="hold">
                                          <p:stCondLst>
                                            <p:cond delay="499"/>
                                          </p:stCondLst>
                                        </p:cTn>
                                        <p:tgtEl>
                                          <p:spTgt spid="65"/>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68"/>
                                        </p:tgtEl>
                                      </p:cBhvr>
                                    </p:animEffect>
                                    <p:set>
                                      <p:cBhvr>
                                        <p:cTn id="178" dur="1" fill="hold">
                                          <p:stCondLst>
                                            <p:cond delay="499"/>
                                          </p:stCondLst>
                                        </p:cTn>
                                        <p:tgtEl>
                                          <p:spTgt spid="68"/>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250"/>
                                        <p:tgtEl>
                                          <p:spTgt spid="66"/>
                                        </p:tgtEl>
                                      </p:cBhvr>
                                    </p:animEffect>
                                    <p:set>
                                      <p:cBhvr>
                                        <p:cTn id="183" dur="1" fill="hold">
                                          <p:stCondLst>
                                            <p:cond delay="249"/>
                                          </p:stCondLst>
                                        </p:cTn>
                                        <p:tgtEl>
                                          <p:spTgt spid="66"/>
                                        </p:tgtEl>
                                        <p:attrNameLst>
                                          <p:attrName>style.visibility</p:attrName>
                                        </p:attrNameLst>
                                      </p:cBhvr>
                                      <p:to>
                                        <p:strVal val="hidden"/>
                                      </p:to>
                                    </p:set>
                                  </p:childTnLst>
                                </p:cTn>
                              </p:par>
                            </p:childTnLst>
                          </p:cTn>
                        </p:par>
                        <p:par>
                          <p:cTn id="184" fill="hold">
                            <p:stCondLst>
                              <p:cond delay="250"/>
                            </p:stCondLst>
                            <p:childTnLst>
                              <p:par>
                                <p:cTn id="185" presetID="22" presetClass="entr" presetSubtype="8" fill="hold" grpId="0" nodeType="afterEffect">
                                  <p:stCondLst>
                                    <p:cond delay="0"/>
                                  </p:stCondLst>
                                  <p:childTnLst>
                                    <p:set>
                                      <p:cBhvr>
                                        <p:cTn id="186" dur="1" fill="hold">
                                          <p:stCondLst>
                                            <p:cond delay="0"/>
                                          </p:stCondLst>
                                        </p:cTn>
                                        <p:tgtEl>
                                          <p:spTgt spid="67"/>
                                        </p:tgtEl>
                                        <p:attrNameLst>
                                          <p:attrName>style.visibility</p:attrName>
                                        </p:attrNameLst>
                                      </p:cBhvr>
                                      <p:to>
                                        <p:strVal val="visible"/>
                                      </p:to>
                                    </p:set>
                                    <p:animEffect transition="in" filter="wipe(left)">
                                      <p:cBhvr>
                                        <p:cTn id="187" dur="500"/>
                                        <p:tgtEl>
                                          <p:spTgt spid="67"/>
                                        </p:tgtEl>
                                      </p:cBhvr>
                                    </p:animEffect>
                                  </p:childTnLst>
                                </p:cTn>
                              </p:par>
                            </p:childTnLst>
                          </p:cTn>
                        </p:par>
                        <p:par>
                          <p:cTn id="188" fill="hold">
                            <p:stCondLst>
                              <p:cond delay="750"/>
                            </p:stCondLst>
                            <p:childTnLst>
                              <p:par>
                                <p:cTn id="189" presetID="22" presetClass="entr" presetSubtype="8" fill="hold" grpId="0" nodeType="afterEffect">
                                  <p:stCondLst>
                                    <p:cond delay="0"/>
                                  </p:stCondLst>
                                  <p:childTnLst>
                                    <p:set>
                                      <p:cBhvr>
                                        <p:cTn id="190" dur="1" fill="hold">
                                          <p:stCondLst>
                                            <p:cond delay="0"/>
                                          </p:stCondLst>
                                        </p:cTn>
                                        <p:tgtEl>
                                          <p:spTgt spid="44">
                                            <p:txEl>
                                              <p:pRg st="0" end="0"/>
                                            </p:txEl>
                                          </p:spTgt>
                                        </p:tgtEl>
                                        <p:attrNameLst>
                                          <p:attrName>style.visibility</p:attrName>
                                        </p:attrNameLst>
                                      </p:cBhvr>
                                      <p:to>
                                        <p:strVal val="visible"/>
                                      </p:to>
                                    </p:set>
                                    <p:animEffect transition="in" filter="wipe(left)">
                                      <p:cBhvr>
                                        <p:cTn id="191" dur="500"/>
                                        <p:tgtEl>
                                          <p:spTgt spid="44">
                                            <p:txEl>
                                              <p:pRg st="0" end="0"/>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grpId="1" nodeType="clickEffect">
                                  <p:stCondLst>
                                    <p:cond delay="0"/>
                                  </p:stCondLst>
                                  <p:childTnLst>
                                    <p:animEffect transition="out" filter="fade">
                                      <p:cBhvr>
                                        <p:cTn id="195" dur="500"/>
                                        <p:tgtEl>
                                          <p:spTgt spid="67"/>
                                        </p:tgtEl>
                                      </p:cBhvr>
                                    </p:animEffect>
                                    <p:set>
                                      <p:cBhvr>
                                        <p:cTn id="196"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P spid="45" grpId="0" animBg="1"/>
      <p:bldP spid="45" grpId="1" animBg="1"/>
      <p:bldP spid="47" grpId="0" animBg="1"/>
      <p:bldP spid="47" grpId="1" animBg="1"/>
      <p:bldP spid="48" grpId="0" animBg="1"/>
      <p:bldP spid="49" grpId="0" animBg="1"/>
      <p:bldP spid="51" grpId="0" animBg="1"/>
      <p:bldP spid="51" grpId="1" animBg="1"/>
      <p:bldP spid="52" grpId="0" animBg="1"/>
      <p:bldP spid="52" grpId="1" animBg="1"/>
      <p:bldP spid="53" grpId="0"/>
      <p:bldP spid="54" grpId="0" animBg="1"/>
      <p:bldP spid="54" grpId="1" animBg="1"/>
      <p:bldP spid="55" grpId="0"/>
      <p:bldP spid="56" grpId="0" animBg="1"/>
      <p:bldP spid="56" grpId="1" animBg="1"/>
      <p:bldP spid="57" grpId="0"/>
      <p:bldP spid="57" grpId="1"/>
      <p:bldP spid="57" grpId="2"/>
      <p:bldP spid="58" grpId="0" animBg="1"/>
      <p:bldP spid="58" grpId="1" animBg="1"/>
      <p:bldP spid="59" grpId="0" animBg="1"/>
      <p:bldP spid="59" grpId="1" animBg="1"/>
      <p:bldP spid="60" grpId="0" animBg="1"/>
      <p:bldP spid="60" grpId="1" animBg="1"/>
      <p:bldP spid="61" grpId="0"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p:bldP spid="68" grpId="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378B-907C-4C25-BF41-5B2F9C95A24E}"/>
              </a:ext>
            </a:extLst>
          </p:cNvPr>
          <p:cNvSpPr>
            <a:spLocks noGrp="1"/>
          </p:cNvSpPr>
          <p:nvPr>
            <p:ph type="title"/>
          </p:nvPr>
        </p:nvSpPr>
        <p:spPr/>
        <p:txBody>
          <a:bodyPr/>
          <a:lstStyle/>
          <a:p>
            <a:r>
              <a:rPr lang="en-US"/>
              <a:t>1</a:t>
            </a:r>
            <a:endParaRPr lang="en-ID"/>
          </a:p>
        </p:txBody>
      </p:sp>
      <p:sp>
        <p:nvSpPr>
          <p:cNvPr id="3" name="Text Placeholder 2">
            <a:extLst>
              <a:ext uri="{FF2B5EF4-FFF2-40B4-BE49-F238E27FC236}">
                <a16:creationId xmlns:a16="http://schemas.microsoft.com/office/drawing/2014/main" id="{F8CA04CF-4C17-4125-B661-15F13FDF37FE}"/>
              </a:ext>
            </a:extLst>
          </p:cNvPr>
          <p:cNvSpPr>
            <a:spLocks noGrp="1"/>
          </p:cNvSpPr>
          <p:nvPr>
            <p:ph type="body" sz="quarter" idx="11"/>
          </p:nvPr>
        </p:nvSpPr>
        <p:spPr/>
        <p:txBody>
          <a:bodyPr/>
          <a:lstStyle/>
          <a:p>
            <a:r>
              <a:rPr lang="en-US"/>
              <a:t>Berdasarkan ilustrasi pada </a:t>
            </a:r>
            <a:r>
              <a:rPr lang="en-US" i="1"/>
              <a:t>slide</a:t>
            </a:r>
            <a:r>
              <a:rPr lang="en-US"/>
              <a:t> sebelumnya, jelaskan perbedaan prilaku ArrayList dan LinkedList!</a:t>
            </a:r>
            <a:endParaRPr lang="en-ID"/>
          </a:p>
        </p:txBody>
      </p:sp>
      <p:sp>
        <p:nvSpPr>
          <p:cNvPr id="4" name="Oval 3">
            <a:extLst>
              <a:ext uri="{FF2B5EF4-FFF2-40B4-BE49-F238E27FC236}">
                <a16:creationId xmlns:a16="http://schemas.microsoft.com/office/drawing/2014/main" id="{65607A6A-3C40-463E-A77B-ADABF3193368}"/>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45412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FD651-EF75-46BD-8A2E-05533BD9486B}"/>
              </a:ext>
            </a:extLst>
          </p:cNvPr>
          <p:cNvSpPr>
            <a:spLocks noGrp="1"/>
          </p:cNvSpPr>
          <p:nvPr>
            <p:ph type="title"/>
          </p:nvPr>
        </p:nvSpPr>
        <p:spPr/>
        <p:txBody>
          <a:bodyPr/>
          <a:lstStyle/>
          <a:p>
            <a:r>
              <a:rPr lang="en-US"/>
              <a:t>Method LinkedList</a:t>
            </a:r>
            <a:endParaRPr lang="en-ID"/>
          </a:p>
        </p:txBody>
      </p:sp>
      <p:graphicFrame>
        <p:nvGraphicFramePr>
          <p:cNvPr id="4" name="Table 3">
            <a:extLst>
              <a:ext uri="{FF2B5EF4-FFF2-40B4-BE49-F238E27FC236}">
                <a16:creationId xmlns:a16="http://schemas.microsoft.com/office/drawing/2014/main" id="{6ECF261C-CF67-48E7-A3B5-0E1F092C8E34}"/>
              </a:ext>
            </a:extLst>
          </p:cNvPr>
          <p:cNvGraphicFramePr>
            <a:graphicFrameLocks noGrp="1"/>
          </p:cNvGraphicFramePr>
          <p:nvPr>
            <p:extLst>
              <p:ext uri="{D42A27DB-BD31-4B8C-83A1-F6EECF244321}">
                <p14:modId xmlns:p14="http://schemas.microsoft.com/office/powerpoint/2010/main" val="968573370"/>
              </p:ext>
            </p:extLst>
          </p:nvPr>
        </p:nvGraphicFramePr>
        <p:xfrm>
          <a:off x="215153" y="1222826"/>
          <a:ext cx="8686800" cy="2809240"/>
        </p:xfrm>
        <a:graphic>
          <a:graphicData uri="http://schemas.openxmlformats.org/drawingml/2006/table">
            <a:tbl>
              <a:tblPr firstRow="1" bandRow="1">
                <a:tableStyleId>{5FD0F851-EC5A-4D38-B0AD-8093EC10F338}</a:tableStyleId>
              </a:tblPr>
              <a:tblGrid>
                <a:gridCol w="2290101">
                  <a:extLst>
                    <a:ext uri="{9D8B030D-6E8A-4147-A177-3AD203B41FA5}">
                      <a16:colId xmlns:a16="http://schemas.microsoft.com/office/drawing/2014/main" val="1944915459"/>
                    </a:ext>
                  </a:extLst>
                </a:gridCol>
                <a:gridCol w="6396699">
                  <a:extLst>
                    <a:ext uri="{9D8B030D-6E8A-4147-A177-3AD203B41FA5}">
                      <a16:colId xmlns:a16="http://schemas.microsoft.com/office/drawing/2014/main" val="4225241518"/>
                    </a:ext>
                  </a:extLst>
                </a:gridCol>
              </a:tblGrid>
              <a:tr h="370840">
                <a:tc>
                  <a:txBody>
                    <a:bodyPr/>
                    <a:lstStyle/>
                    <a:p>
                      <a:pPr algn="ctr"/>
                      <a:r>
                        <a:rPr lang="en-US" sz="1750" b="1">
                          <a:latin typeface="Arial" panose="020B0604020202020204" pitchFamily="34" charset="0"/>
                          <a:cs typeface="Arial" panose="020B0604020202020204" pitchFamily="34" charset="0"/>
                        </a:rPr>
                        <a:t>Modifier and Type</a:t>
                      </a:r>
                    </a:p>
                  </a:txBody>
                  <a:tcPr/>
                </a:tc>
                <a:tc>
                  <a:txBody>
                    <a:bodyPr/>
                    <a:lstStyle/>
                    <a:p>
                      <a:pPr algn="ctr"/>
                      <a:r>
                        <a:rPr lang="en-US" sz="1750" b="1">
                          <a:latin typeface="Arial" panose="020B0604020202020204" pitchFamily="34" charset="0"/>
                          <a:cs typeface="Arial" panose="020B0604020202020204" pitchFamily="34" charset="0"/>
                        </a:rPr>
                        <a:t>Method and Description</a:t>
                      </a:r>
                    </a:p>
                  </a:txBody>
                  <a:tcPr/>
                </a:tc>
                <a:extLst>
                  <a:ext uri="{0D108BD9-81ED-4DB2-BD59-A6C34878D82A}">
                    <a16:rowId xmlns:a16="http://schemas.microsoft.com/office/drawing/2014/main" val="1420156512"/>
                  </a:ext>
                </a:extLst>
              </a:tr>
              <a:tr h="370840">
                <a:tc>
                  <a:txBody>
                    <a:bodyPr/>
                    <a:lstStyle/>
                    <a:p>
                      <a:pPr algn="r"/>
                      <a:r>
                        <a:rPr lang="en-US" sz="1700">
                          <a:latin typeface="Arial" panose="020B0604020202020204" pitchFamily="34" charset="0"/>
                          <a:cs typeface="Arial" panose="020B0604020202020204" pitchFamily="34" charset="0"/>
                        </a:rPr>
                        <a:t>void</a:t>
                      </a:r>
                    </a:p>
                  </a:txBody>
                  <a:tcPr/>
                </a:tc>
                <a:tc>
                  <a:txBody>
                    <a:bodyPr/>
                    <a:lstStyle/>
                    <a:p>
                      <a:r>
                        <a:rPr lang="en-US" sz="1700" b="1">
                          <a:latin typeface="Arial" panose="020B0604020202020204" pitchFamily="34" charset="0"/>
                          <a:cs typeface="Arial" panose="020B0604020202020204" pitchFamily="34" charset="0"/>
                        </a:rPr>
                        <a:t>addFirst​(E e)</a:t>
                      </a:r>
                    </a:p>
                    <a:p>
                      <a:r>
                        <a:rPr lang="en-US" sz="1700">
                          <a:latin typeface="Arial" panose="020B0604020202020204" pitchFamily="34" charset="0"/>
                          <a:cs typeface="Arial" panose="020B0604020202020204" pitchFamily="34" charset="0"/>
                        </a:rPr>
                        <a:t>Inserts the specified element at the beginning of this list.</a:t>
                      </a:r>
                    </a:p>
                  </a:txBody>
                  <a:tcPr/>
                </a:tc>
                <a:extLst>
                  <a:ext uri="{0D108BD9-81ED-4DB2-BD59-A6C34878D82A}">
                    <a16:rowId xmlns:a16="http://schemas.microsoft.com/office/drawing/2014/main" val="1707238203"/>
                  </a:ext>
                </a:extLst>
              </a:tr>
              <a:tr h="370840">
                <a:tc>
                  <a:txBody>
                    <a:bodyPr/>
                    <a:lstStyle/>
                    <a:p>
                      <a:pPr algn="r"/>
                      <a:r>
                        <a:rPr lang="en-US" sz="1700">
                          <a:latin typeface="Arial" panose="020B0604020202020204" pitchFamily="34" charset="0"/>
                          <a:cs typeface="Arial" panose="020B0604020202020204" pitchFamily="34" charset="0"/>
                        </a:rPr>
                        <a:t>void</a:t>
                      </a:r>
                    </a:p>
                  </a:txBody>
                  <a:tcPr/>
                </a:tc>
                <a:tc>
                  <a:txBody>
                    <a:bodyPr/>
                    <a:lstStyle/>
                    <a:p>
                      <a:r>
                        <a:rPr lang="en-US" sz="1700" b="1">
                          <a:latin typeface="Arial" panose="020B0604020202020204" pitchFamily="34" charset="0"/>
                          <a:cs typeface="Arial" panose="020B0604020202020204" pitchFamily="34" charset="0"/>
                        </a:rPr>
                        <a:t>addLast​(E e)</a:t>
                      </a:r>
                    </a:p>
                    <a:p>
                      <a:r>
                        <a:rPr lang="en-US" sz="1700">
                          <a:latin typeface="Arial" panose="020B0604020202020204" pitchFamily="34" charset="0"/>
                          <a:cs typeface="Arial" panose="020B0604020202020204" pitchFamily="34" charset="0"/>
                        </a:rPr>
                        <a:t>Appends the specified element to the end of this list.</a:t>
                      </a:r>
                    </a:p>
                  </a:txBody>
                  <a:tcPr/>
                </a:tc>
                <a:extLst>
                  <a:ext uri="{0D108BD9-81ED-4DB2-BD59-A6C34878D82A}">
                    <a16:rowId xmlns:a16="http://schemas.microsoft.com/office/drawing/2014/main" val="1574550341"/>
                  </a:ext>
                </a:extLst>
              </a:tr>
              <a:tr h="370840">
                <a:tc>
                  <a:txBody>
                    <a:bodyPr/>
                    <a:lstStyle/>
                    <a:p>
                      <a:pPr algn="r"/>
                      <a:r>
                        <a:rPr lang="en-US" sz="1700">
                          <a:latin typeface="Arial" panose="020B0604020202020204" pitchFamily="34" charset="0"/>
                          <a:cs typeface="Arial" panose="020B0604020202020204" pitchFamily="34" charset="0"/>
                        </a:rPr>
                        <a:t>E</a:t>
                      </a:r>
                    </a:p>
                  </a:txBody>
                  <a:tcPr/>
                </a:tc>
                <a:tc>
                  <a:txBody>
                    <a:bodyPr/>
                    <a:lstStyle/>
                    <a:p>
                      <a:r>
                        <a:rPr lang="en-US" sz="1700" b="1">
                          <a:latin typeface="Arial" panose="020B0604020202020204" pitchFamily="34" charset="0"/>
                          <a:cs typeface="Arial" panose="020B0604020202020204" pitchFamily="34" charset="0"/>
                        </a:rPr>
                        <a:t>getFirst()</a:t>
                      </a:r>
                    </a:p>
                    <a:p>
                      <a:r>
                        <a:rPr lang="en-US" sz="1700">
                          <a:latin typeface="Arial" panose="020B0604020202020204" pitchFamily="34" charset="0"/>
                          <a:cs typeface="Arial" panose="020B0604020202020204" pitchFamily="34" charset="0"/>
                        </a:rPr>
                        <a:t>Returns the first element in this list.</a:t>
                      </a:r>
                    </a:p>
                  </a:txBody>
                  <a:tcPr/>
                </a:tc>
                <a:extLst>
                  <a:ext uri="{0D108BD9-81ED-4DB2-BD59-A6C34878D82A}">
                    <a16:rowId xmlns:a16="http://schemas.microsoft.com/office/drawing/2014/main" val="3549696607"/>
                  </a:ext>
                </a:extLst>
              </a:tr>
              <a:tr h="370840">
                <a:tc>
                  <a:txBody>
                    <a:bodyPr/>
                    <a:lstStyle/>
                    <a:p>
                      <a:pPr algn="r"/>
                      <a:r>
                        <a:rPr lang="en-US" sz="1700">
                          <a:latin typeface="Arial" panose="020B0604020202020204" pitchFamily="34" charset="0"/>
                          <a:cs typeface="Arial" panose="020B0604020202020204" pitchFamily="34" charset="0"/>
                        </a:rPr>
                        <a:t>E</a:t>
                      </a:r>
                    </a:p>
                  </a:txBody>
                  <a:tcPr/>
                </a:tc>
                <a:tc>
                  <a:txBody>
                    <a:bodyPr/>
                    <a:lstStyle/>
                    <a:p>
                      <a:r>
                        <a:rPr lang="en-US" sz="1700" b="1">
                          <a:latin typeface="Arial" panose="020B0604020202020204" pitchFamily="34" charset="0"/>
                          <a:cs typeface="Arial" panose="020B0604020202020204" pitchFamily="34" charset="0"/>
                        </a:rPr>
                        <a:t>getLast()</a:t>
                      </a:r>
                    </a:p>
                    <a:p>
                      <a:r>
                        <a:rPr lang="en-US" sz="1700">
                          <a:latin typeface="Arial" panose="020B0604020202020204" pitchFamily="34" charset="0"/>
                          <a:cs typeface="Arial" panose="020B0604020202020204" pitchFamily="34" charset="0"/>
                        </a:rPr>
                        <a:t>Returns the last element in this list.</a:t>
                      </a:r>
                    </a:p>
                  </a:txBody>
                  <a:tcPr/>
                </a:tc>
                <a:extLst>
                  <a:ext uri="{0D108BD9-81ED-4DB2-BD59-A6C34878D82A}">
                    <a16:rowId xmlns:a16="http://schemas.microsoft.com/office/drawing/2014/main" val="887254075"/>
                  </a:ext>
                </a:extLst>
              </a:tr>
            </a:tbl>
          </a:graphicData>
        </a:graphic>
      </p:graphicFrame>
      <p:sp>
        <p:nvSpPr>
          <p:cNvPr id="5" name="Text Placeholder 2">
            <a:extLst>
              <a:ext uri="{FF2B5EF4-FFF2-40B4-BE49-F238E27FC236}">
                <a16:creationId xmlns:a16="http://schemas.microsoft.com/office/drawing/2014/main" id="{6097F4A8-8759-4E6C-A70C-8C274A73E5CE}"/>
              </a:ext>
            </a:extLst>
          </p:cNvPr>
          <p:cNvSpPr txBox="1">
            <a:spLocks/>
          </p:cNvSpPr>
          <p:nvPr/>
        </p:nvSpPr>
        <p:spPr>
          <a:xfrm>
            <a:off x="154588" y="6382822"/>
            <a:ext cx="6217183" cy="406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Sumber: https://docs.oracle.com/javase/10/docs/api/java/util/LinkedList.html</a:t>
            </a:r>
          </a:p>
        </p:txBody>
      </p:sp>
      <p:sp>
        <p:nvSpPr>
          <p:cNvPr id="6" name="Oval 5">
            <a:extLst>
              <a:ext uri="{FF2B5EF4-FFF2-40B4-BE49-F238E27FC236}">
                <a16:creationId xmlns:a16="http://schemas.microsoft.com/office/drawing/2014/main" id="{C1F796FF-D9E4-477C-B7A9-76AD47397107}"/>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03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649C5-CB30-40B1-80B6-7069FE12F023}"/>
              </a:ext>
            </a:extLst>
          </p:cNvPr>
          <p:cNvSpPr>
            <a:spLocks noGrp="1"/>
          </p:cNvSpPr>
          <p:nvPr>
            <p:ph type="title"/>
          </p:nvPr>
        </p:nvSpPr>
        <p:spPr/>
        <p:txBody>
          <a:bodyPr/>
          <a:lstStyle/>
          <a:p>
            <a:r>
              <a:rPr lang="en-US"/>
              <a:t>2</a:t>
            </a:r>
            <a:endParaRPr lang="en-ID"/>
          </a:p>
        </p:txBody>
      </p:sp>
      <p:sp>
        <p:nvSpPr>
          <p:cNvPr id="3" name="Text Placeholder 2">
            <a:extLst>
              <a:ext uri="{FF2B5EF4-FFF2-40B4-BE49-F238E27FC236}">
                <a16:creationId xmlns:a16="http://schemas.microsoft.com/office/drawing/2014/main" id="{52171BCE-806B-4637-87F8-F5D96955DA24}"/>
              </a:ext>
            </a:extLst>
          </p:cNvPr>
          <p:cNvSpPr>
            <a:spLocks noGrp="1"/>
          </p:cNvSpPr>
          <p:nvPr>
            <p:ph type="body" sz="quarter" idx="11"/>
          </p:nvPr>
        </p:nvSpPr>
        <p:spPr/>
        <p:txBody>
          <a:bodyPr/>
          <a:lstStyle/>
          <a:p>
            <a:r>
              <a:rPr lang="en-US"/>
              <a:t>Sebuah LinkedList berisi 1, 3, 4, 7, 10. Buatlah sebuah algoritma yang akan menentukan dimana sembarang bilangan x akan disisipkan agar data tetap terurut. Contoh, jika x adalah 8, maka akan disisipkan antara 7 dan 10.</a:t>
            </a:r>
          </a:p>
        </p:txBody>
      </p:sp>
      <p:sp>
        <p:nvSpPr>
          <p:cNvPr id="4" name="Oval 3">
            <a:extLst>
              <a:ext uri="{FF2B5EF4-FFF2-40B4-BE49-F238E27FC236}">
                <a16:creationId xmlns:a16="http://schemas.microsoft.com/office/drawing/2014/main" id="{895B9EE1-3227-440C-86DD-6AF5B98C763E}"/>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35513"/>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B43D-3173-44C3-A7A3-BA4C8054C9E9}"/>
              </a:ext>
            </a:extLst>
          </p:cNvPr>
          <p:cNvSpPr>
            <a:spLocks noGrp="1"/>
          </p:cNvSpPr>
          <p:nvPr>
            <p:ph type="title"/>
          </p:nvPr>
        </p:nvSpPr>
        <p:spPr/>
        <p:txBody>
          <a:bodyPr/>
          <a:lstStyle/>
          <a:p>
            <a:r>
              <a:rPr lang="en-US" i="1"/>
              <a:t>Backend </a:t>
            </a:r>
            <a:r>
              <a:rPr lang="en-US"/>
              <a:t>dari ArrayList dan LinkedList</a:t>
            </a:r>
            <a:endParaRPr lang="en-ID"/>
          </a:p>
        </p:txBody>
      </p:sp>
    </p:spTree>
    <p:extLst>
      <p:ext uri="{BB962C8B-B14F-4D97-AF65-F5344CB8AC3E}">
        <p14:creationId xmlns:p14="http://schemas.microsoft.com/office/powerpoint/2010/main" val="1965949451"/>
      </p:ext>
    </p:extLst>
  </p:cSld>
  <p:clrMapOvr>
    <a:masterClrMapping/>
  </p:clrMapOvr>
  <p:transition>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6111</TotalTime>
  <Words>588</Words>
  <Application>Microsoft Office PowerPoint</Application>
  <PresentationFormat>On-screen Show (4:3)</PresentationFormat>
  <Paragraphs>123</Paragraphs>
  <Slides>16</Slides>
  <Notes>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16</vt:i4>
      </vt:variant>
    </vt:vector>
  </HeadingPairs>
  <TitlesOfParts>
    <vt:vector size="31" baseType="lpstr">
      <vt:lpstr>Aharoni</vt:lpstr>
      <vt:lpstr>Arial</vt:lpstr>
      <vt:lpstr>Arial Black</vt:lpstr>
      <vt:lpstr>Blackadder ITC</vt:lpstr>
      <vt:lpstr>Calibri</vt:lpstr>
      <vt:lpstr>Consolas</vt:lpstr>
      <vt:lpstr>Open Sans</vt:lpstr>
      <vt:lpstr>Times New Roman</vt:lpstr>
      <vt:lpstr>Wingdings</vt:lpstr>
      <vt:lpstr>Custom Design</vt:lpstr>
      <vt:lpstr>Title</vt:lpstr>
      <vt:lpstr>Content</vt:lpstr>
      <vt:lpstr>Segment</vt:lpstr>
      <vt:lpstr>Question</vt:lpstr>
      <vt:lpstr>Plain Question</vt:lpstr>
      <vt:lpstr>LinkedList</vt:lpstr>
      <vt:lpstr>PowerPoint Presentation</vt:lpstr>
      <vt:lpstr>LinkedList</vt:lpstr>
      <vt:lpstr>Import LinkedList</vt:lpstr>
      <vt:lpstr>Prilaku LinkedList</vt:lpstr>
      <vt:lpstr>1</vt:lpstr>
      <vt:lpstr>Method LinkedList</vt:lpstr>
      <vt:lpstr>2</vt:lpstr>
      <vt:lpstr>Backend dari ArrayList dan LinkedList</vt:lpstr>
      <vt:lpstr>ArrayList - Backend</vt:lpstr>
      <vt:lpstr>Ilustrasi Backend ArrayList</vt:lpstr>
      <vt:lpstr>LinkedList - Backend</vt:lpstr>
      <vt:lpstr>Double Linked List</vt:lpstr>
      <vt:lpstr>Ilustrasi LinkedList</vt:lpstr>
      <vt:lpstr>Penyisipan</vt:lpstr>
      <vt:lpstr>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601</cp:revision>
  <dcterms:created xsi:type="dcterms:W3CDTF">2019-01-03T02:16:07Z</dcterms:created>
  <dcterms:modified xsi:type="dcterms:W3CDTF">2020-03-26T00:48:30Z</dcterms:modified>
</cp:coreProperties>
</file>