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7"/>
  </p:notesMasterIdLst>
  <p:handoutMasterIdLst>
    <p:handoutMasterId r:id="rId18"/>
  </p:handoutMasterIdLst>
  <p:sldIdLst>
    <p:sldId id="302" r:id="rId7"/>
    <p:sldId id="332" r:id="rId8"/>
    <p:sldId id="338" r:id="rId9"/>
    <p:sldId id="341" r:id="rId10"/>
    <p:sldId id="342" r:id="rId11"/>
    <p:sldId id="343" r:id="rId12"/>
    <p:sldId id="344" r:id="rId13"/>
    <p:sldId id="339" r:id="rId14"/>
    <p:sldId id="345" r:id="rId15"/>
    <p:sldId id="346"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Task 1" id="{2DD6B6B6-B594-4874-A390-C860400A7677}">
          <p14:sldIdLst>
            <p14:sldId id="338"/>
            <p14:sldId id="341"/>
            <p14:sldId id="342"/>
            <p14:sldId id="343"/>
            <p14:sldId id="344"/>
          </p14:sldIdLst>
        </p14:section>
        <p14:section name="Soal 2" id="{9E85FC53-D4BE-4C24-A09B-DCA6403A5926}">
          <p14:sldIdLst>
            <p14:sldId id="339"/>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110" d="100"/>
          <a:sy n="110" d="100"/>
        </p:scale>
        <p:origin x="1620"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Tugas 2</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0E43-C933-44EA-8BA4-7BF27FD0C986}"/>
              </a:ext>
            </a:extLst>
          </p:cNvPr>
          <p:cNvSpPr>
            <a:spLocks noGrp="1"/>
          </p:cNvSpPr>
          <p:nvPr>
            <p:ph type="title"/>
          </p:nvPr>
        </p:nvSpPr>
        <p:spPr/>
        <p:txBody>
          <a:bodyPr/>
          <a:lstStyle/>
          <a:p>
            <a:r>
              <a:rPr lang="en-US"/>
              <a:t>Pengumpulan Soal 2</a:t>
            </a:r>
            <a:endParaRPr lang="en-ID"/>
          </a:p>
        </p:txBody>
      </p:sp>
      <p:sp>
        <p:nvSpPr>
          <p:cNvPr id="3" name="Text Placeholder 2">
            <a:extLst>
              <a:ext uri="{FF2B5EF4-FFF2-40B4-BE49-F238E27FC236}">
                <a16:creationId xmlns:a16="http://schemas.microsoft.com/office/drawing/2014/main" id="{8D986019-EE6D-44ED-8AF3-66A78F5FFB7F}"/>
              </a:ext>
            </a:extLst>
          </p:cNvPr>
          <p:cNvSpPr>
            <a:spLocks noGrp="1"/>
          </p:cNvSpPr>
          <p:nvPr>
            <p:ph type="body" sz="quarter" idx="10"/>
          </p:nvPr>
        </p:nvSpPr>
        <p:spPr/>
        <p:txBody>
          <a:bodyPr/>
          <a:lstStyle/>
          <a:p>
            <a:pPr marL="457200" indent="-457200">
              <a:lnSpc>
                <a:spcPct val="150000"/>
              </a:lnSpc>
              <a:buFont typeface="+mj-lt"/>
              <a:buAutoNum type="arabicPeriod"/>
            </a:pPr>
            <a:r>
              <a:rPr lang="en-US"/>
              <a:t>[50 poin] Kumpulkan kode program JavaTM terakhir yang Anda gunakan untuk menyelesaikan soal ini ke PJJ pada Pengumpulan Soal 2 – Kode Program. </a:t>
            </a:r>
          </a:p>
          <a:p>
            <a:pPr marL="457200" indent="-457200">
              <a:lnSpc>
                <a:spcPct val="150000"/>
              </a:lnSpc>
              <a:buFont typeface="+mj-lt"/>
              <a:buAutoNum type="arabicPeriod"/>
            </a:pPr>
            <a:r>
              <a:rPr lang="en-US"/>
              <a:t>[50 poin] Kumpulkan grafik waktu eksekusi yang Anda buat ke PJJ pada Pengumpulan Soal 2 – Grafik Waktu Eksekusi.</a:t>
            </a:r>
            <a:endParaRPr lang="en-ID"/>
          </a:p>
        </p:txBody>
      </p:sp>
    </p:spTree>
    <p:extLst>
      <p:ext uri="{BB962C8B-B14F-4D97-AF65-F5344CB8AC3E}">
        <p14:creationId xmlns:p14="http://schemas.microsoft.com/office/powerpoint/2010/main" val="22875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0379-1000-499C-9545-E9CBCE80EC9C}"/>
              </a:ext>
            </a:extLst>
          </p:cNvPr>
          <p:cNvSpPr>
            <a:spLocks noGrp="1"/>
          </p:cNvSpPr>
          <p:nvPr>
            <p:ph type="title"/>
          </p:nvPr>
        </p:nvSpPr>
        <p:spPr/>
        <p:txBody>
          <a:bodyPr/>
          <a:lstStyle/>
          <a:p>
            <a:r>
              <a:rPr lang="en-US"/>
              <a:t>Soal 1 – Big-Oh</a:t>
            </a:r>
            <a:endParaRPr lang="en-ID"/>
          </a:p>
        </p:txBody>
      </p:sp>
    </p:spTree>
    <p:extLst>
      <p:ext uri="{BB962C8B-B14F-4D97-AF65-F5344CB8AC3E}">
        <p14:creationId xmlns:p14="http://schemas.microsoft.com/office/powerpoint/2010/main" val="488285333"/>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5E7B-E6EE-44D4-B71C-DFF6D2D03D4F}"/>
              </a:ext>
            </a:extLst>
          </p:cNvPr>
          <p:cNvSpPr>
            <a:spLocks noGrp="1"/>
          </p:cNvSpPr>
          <p:nvPr>
            <p:ph type="title"/>
          </p:nvPr>
        </p:nvSpPr>
        <p:spPr/>
        <p:txBody>
          <a:bodyPr/>
          <a:lstStyle/>
          <a:p>
            <a:r>
              <a:rPr lang="en-US"/>
              <a:t>1A</a:t>
            </a:r>
            <a:endParaRPr lang="en-ID"/>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92C9C84-520F-4900-93E4-D964294E11A7}"/>
                  </a:ext>
                </a:extLst>
              </p:cNvPr>
              <p:cNvSpPr>
                <a:spLocks noGrp="1"/>
              </p:cNvSpPr>
              <p:nvPr>
                <p:ph type="body" sz="quarter" idx="11"/>
              </p:nvPr>
            </p:nvSpPr>
            <p:spPr/>
            <p:txBody>
              <a:bodyPr/>
              <a:lstStyle/>
              <a:p>
                <a:r>
                  <a:rPr lang="en-ID"/>
                  <a:t>[25 poin] Tuliskan persamaan big-Oh dari fungsi n berikut, di mana c menyatakan nilai konstan dan n panjang:</a:t>
                </a:r>
              </a:p>
              <a:p>
                <a14:m>
                  <m:oMathPara xmlns:m="http://schemas.openxmlformats.org/officeDocument/2006/math">
                    <m:oMathParaPr>
                      <m:jc m:val="centerGroup"/>
                    </m:oMathParaPr>
                    <m:oMath xmlns:m="http://schemas.openxmlformats.org/officeDocument/2006/math">
                      <m:d>
                        <m:dPr>
                          <m:ctrlPr>
                            <a:rPr lang="en-ID" i="1"/>
                          </m:ctrlPr>
                        </m:dPr>
                        <m:e>
                          <m:sSub>
                            <m:sSubPr>
                              <m:ctrlPr>
                                <a:rPr lang="en-ID" i="1"/>
                              </m:ctrlPr>
                            </m:sSubPr>
                            <m:e>
                              <m:r>
                                <a:rPr lang="en-ID" i="1"/>
                                <m:t>𝑐</m:t>
                              </m:r>
                            </m:e>
                            <m:sub>
                              <m:r>
                                <a:rPr lang="en-ID" i="1"/>
                                <m:t>1</m:t>
                              </m:r>
                            </m:sub>
                          </m:sSub>
                          <m:r>
                            <a:rPr lang="en-ID" i="1"/>
                            <m:t>+</m:t>
                          </m:r>
                          <m:sSub>
                            <m:sSubPr>
                              <m:ctrlPr>
                                <a:rPr lang="en-ID" i="1"/>
                              </m:ctrlPr>
                            </m:sSubPr>
                            <m:e>
                              <m:r>
                                <a:rPr lang="en-ID" i="1"/>
                                <m:t>𝑐</m:t>
                              </m:r>
                            </m:e>
                            <m:sub>
                              <m:r>
                                <a:rPr lang="en-ID" i="1"/>
                                <m:t>2</m:t>
                              </m:r>
                            </m:sub>
                          </m:sSub>
                          <m:r>
                            <a:rPr lang="en-ID" i="1"/>
                            <m:t>∗</m:t>
                          </m:r>
                          <m:sSub>
                            <m:sSubPr>
                              <m:ctrlPr>
                                <a:rPr lang="en-ID" i="1"/>
                              </m:ctrlPr>
                            </m:sSubPr>
                            <m:e>
                              <m:r>
                                <a:rPr lang="en-ID" i="1"/>
                                <m:t>𝑛</m:t>
                              </m:r>
                            </m:e>
                            <m:sub>
                              <m:r>
                                <a:rPr lang="en-ID" i="1"/>
                                <m:t>1</m:t>
                              </m:r>
                            </m:sub>
                          </m:sSub>
                          <m:r>
                            <a:rPr lang="en-ID" i="1"/>
                            <m:t>+</m:t>
                          </m:r>
                          <m:sSub>
                            <m:sSubPr>
                              <m:ctrlPr>
                                <a:rPr lang="en-ID" i="1"/>
                              </m:ctrlPr>
                            </m:sSubPr>
                            <m:e>
                              <m:r>
                                <a:rPr lang="en-ID" i="1"/>
                                <m:t>𝑐</m:t>
                              </m:r>
                            </m:e>
                            <m:sub>
                              <m:r>
                                <a:rPr lang="en-ID" i="1"/>
                                <m:t>3</m:t>
                              </m:r>
                            </m:sub>
                          </m:sSub>
                          <m:r>
                            <a:rPr lang="en-ID" i="1"/>
                            <m:t>∗</m:t>
                          </m:r>
                          <m:sSub>
                            <m:sSubPr>
                              <m:ctrlPr>
                                <a:rPr lang="en-ID" i="1"/>
                              </m:ctrlPr>
                            </m:sSubPr>
                            <m:e>
                              <m:r>
                                <a:rPr lang="en-ID" i="1"/>
                                <m:t>𝑛</m:t>
                              </m:r>
                            </m:e>
                            <m:sub>
                              <m:r>
                                <a:rPr lang="en-ID" i="1"/>
                                <m:t>2</m:t>
                              </m:r>
                            </m:sub>
                          </m:sSub>
                          <m:r>
                            <a:rPr lang="en-ID" i="1"/>
                            <m:t>∗</m:t>
                          </m:r>
                          <m:sSub>
                            <m:sSubPr>
                              <m:ctrlPr>
                                <a:rPr lang="en-ID" i="1"/>
                              </m:ctrlPr>
                            </m:sSubPr>
                            <m:e>
                              <m:r>
                                <a:rPr lang="en-ID" i="1"/>
                                <m:t>𝑛</m:t>
                              </m:r>
                            </m:e>
                            <m:sub>
                              <m:r>
                                <a:rPr lang="en-ID" i="1"/>
                                <m:t>3</m:t>
                              </m:r>
                            </m:sub>
                          </m:sSub>
                        </m:e>
                      </m:d>
                      <m:r>
                        <a:rPr lang="en-ID" i="1"/>
                        <m:t>∗</m:t>
                      </m:r>
                      <m:sSub>
                        <m:sSubPr>
                          <m:ctrlPr>
                            <a:rPr lang="en-ID" i="1"/>
                          </m:ctrlPr>
                        </m:sSubPr>
                        <m:e>
                          <m:r>
                            <a:rPr lang="en-ID" i="1"/>
                            <m:t>𝑛</m:t>
                          </m:r>
                        </m:e>
                        <m:sub>
                          <m:r>
                            <a:rPr lang="en-ID" i="1"/>
                            <m:t>4</m:t>
                          </m:r>
                        </m:sub>
                      </m:sSub>
                    </m:oMath>
                  </m:oMathPara>
                </a14:m>
                <a:endParaRPr lang="en-ID"/>
              </a:p>
            </p:txBody>
          </p:sp>
        </mc:Choice>
        <mc:Fallback>
          <p:sp>
            <p:nvSpPr>
              <p:cNvPr id="3" name="Text Placeholder 2">
                <a:extLst>
                  <a:ext uri="{FF2B5EF4-FFF2-40B4-BE49-F238E27FC236}">
                    <a16:creationId xmlns:a16="http://schemas.microsoft.com/office/drawing/2014/main" id="{F92C9C84-520F-4900-93E4-D964294E11A7}"/>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1142"/>
                </a:stretch>
              </a:blipFill>
            </p:spPr>
            <p:txBody>
              <a:bodyPr/>
              <a:lstStyle/>
              <a:p>
                <a:r>
                  <a:rPr lang="en-ID">
                    <a:noFill/>
                  </a:rPr>
                  <a:t> </a:t>
                </a:r>
              </a:p>
            </p:txBody>
          </p:sp>
        </mc:Fallback>
      </mc:AlternateContent>
    </p:spTree>
    <p:extLst>
      <p:ext uri="{BB962C8B-B14F-4D97-AF65-F5344CB8AC3E}">
        <p14:creationId xmlns:p14="http://schemas.microsoft.com/office/powerpoint/2010/main" val="112448933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5E7B-E6EE-44D4-B71C-DFF6D2D03D4F}"/>
              </a:ext>
            </a:extLst>
          </p:cNvPr>
          <p:cNvSpPr>
            <a:spLocks noGrp="1"/>
          </p:cNvSpPr>
          <p:nvPr>
            <p:ph type="title"/>
          </p:nvPr>
        </p:nvSpPr>
        <p:spPr/>
        <p:txBody>
          <a:bodyPr/>
          <a:lstStyle/>
          <a:p>
            <a:r>
              <a:rPr lang="en-US"/>
              <a:t>1B</a:t>
            </a:r>
            <a:endParaRPr lang="en-ID"/>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92C9C84-520F-4900-93E4-D964294E11A7}"/>
                  </a:ext>
                </a:extLst>
              </p:cNvPr>
              <p:cNvSpPr>
                <a:spLocks noGrp="1"/>
              </p:cNvSpPr>
              <p:nvPr>
                <p:ph type="body" sz="quarter" idx="11"/>
              </p:nvPr>
            </p:nvSpPr>
            <p:spPr/>
            <p:txBody>
              <a:bodyPr/>
              <a:lstStyle/>
              <a:p>
                <a:r>
                  <a:rPr lang="en-ID"/>
                  <a:t>[25 poin] Tuliskan persamaan big-Oh dari fungsi n berikut, di mana c menyatakan nilai konstan dan n panjang:</a:t>
                </a:r>
              </a:p>
              <a:p>
                <a14:m>
                  <m:oMathPara xmlns:m="http://schemas.openxmlformats.org/officeDocument/2006/math">
                    <m:oMathParaPr>
                      <m:jc m:val="centerGroup"/>
                    </m:oMathParaPr>
                    <m:oMath xmlns:m="http://schemas.openxmlformats.org/officeDocument/2006/math">
                      <m:r>
                        <a:rPr lang="en-ID" i="1"/>
                        <m:t>(</m:t>
                      </m:r>
                      <m:sSub>
                        <m:sSubPr>
                          <m:ctrlPr>
                            <a:rPr lang="en-ID" i="1"/>
                          </m:ctrlPr>
                        </m:sSubPr>
                        <m:e>
                          <m:r>
                            <a:rPr lang="en-ID" i="1"/>
                            <m:t>𝑐</m:t>
                          </m:r>
                        </m:e>
                        <m:sub>
                          <m:r>
                            <a:rPr lang="en-ID" i="1"/>
                            <m:t>1</m:t>
                          </m:r>
                        </m:sub>
                      </m:sSub>
                      <m:r>
                        <a:rPr lang="en-ID" i="1"/>
                        <m:t>∗</m:t>
                      </m:r>
                      <m:sSub>
                        <m:sSubPr>
                          <m:ctrlPr>
                            <a:rPr lang="en-ID" i="1"/>
                          </m:ctrlPr>
                        </m:sSubPr>
                        <m:e>
                          <m:r>
                            <a:rPr lang="en-ID" i="1"/>
                            <m:t>𝑛</m:t>
                          </m:r>
                        </m:e>
                        <m:sub>
                          <m:r>
                            <a:rPr lang="en-ID" i="1"/>
                            <m:t>1</m:t>
                          </m:r>
                        </m:sub>
                      </m:sSub>
                      <m:r>
                        <a:rPr lang="en-ID" i="1"/>
                        <m:t>+2∗</m:t>
                      </m:r>
                      <m:sSub>
                        <m:sSubPr>
                          <m:ctrlPr>
                            <a:rPr lang="en-ID" i="1"/>
                          </m:ctrlPr>
                        </m:sSubPr>
                        <m:e>
                          <m:r>
                            <a:rPr lang="en-ID" i="1"/>
                            <m:t>𝑐</m:t>
                          </m:r>
                        </m:e>
                        <m:sub>
                          <m:r>
                            <a:rPr lang="en-ID" i="1"/>
                            <m:t>1</m:t>
                          </m:r>
                        </m:sub>
                      </m:sSub>
                      <m:r>
                        <a:rPr lang="en-ID" i="1"/>
                        <m:t>∗</m:t>
                      </m:r>
                      <m:sSub>
                        <m:sSubPr>
                          <m:ctrlPr>
                            <a:rPr lang="en-ID" i="1"/>
                          </m:ctrlPr>
                        </m:sSubPr>
                        <m:e>
                          <m:r>
                            <a:rPr lang="en-ID" i="1"/>
                            <m:t>𝑛</m:t>
                          </m:r>
                        </m:e>
                        <m:sub>
                          <m:r>
                            <a:rPr lang="en-ID" i="1"/>
                            <m:t>2</m:t>
                          </m:r>
                        </m:sub>
                      </m:sSub>
                      <m:r>
                        <a:rPr lang="en-ID" i="1"/>
                        <m:t>∗</m:t>
                      </m:r>
                      <m:sSub>
                        <m:sSubPr>
                          <m:ctrlPr>
                            <a:rPr lang="en-ID" i="1"/>
                          </m:ctrlPr>
                        </m:sSubPr>
                        <m:e>
                          <m:r>
                            <a:rPr lang="en-ID" i="1"/>
                            <m:t>𝑛</m:t>
                          </m:r>
                        </m:e>
                        <m:sub>
                          <m:r>
                            <a:rPr lang="en-ID" i="1"/>
                            <m:t>3</m:t>
                          </m:r>
                        </m:sub>
                      </m:sSub>
                      <m:r>
                        <a:rPr lang="en-ID" i="1"/>
                        <m:t>)</m:t>
                      </m:r>
                    </m:oMath>
                  </m:oMathPara>
                </a14:m>
                <a:endParaRPr lang="en-ID"/>
              </a:p>
            </p:txBody>
          </p:sp>
        </mc:Choice>
        <mc:Fallback>
          <p:sp>
            <p:nvSpPr>
              <p:cNvPr id="3" name="Text Placeholder 2">
                <a:extLst>
                  <a:ext uri="{FF2B5EF4-FFF2-40B4-BE49-F238E27FC236}">
                    <a16:creationId xmlns:a16="http://schemas.microsoft.com/office/drawing/2014/main" id="{F92C9C84-520F-4900-93E4-D964294E11A7}"/>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1142"/>
                </a:stretch>
              </a:blipFill>
            </p:spPr>
            <p:txBody>
              <a:bodyPr/>
              <a:lstStyle/>
              <a:p>
                <a:r>
                  <a:rPr lang="en-ID">
                    <a:noFill/>
                  </a:rPr>
                  <a:t> </a:t>
                </a:r>
              </a:p>
            </p:txBody>
          </p:sp>
        </mc:Fallback>
      </mc:AlternateContent>
    </p:spTree>
    <p:extLst>
      <p:ext uri="{BB962C8B-B14F-4D97-AF65-F5344CB8AC3E}">
        <p14:creationId xmlns:p14="http://schemas.microsoft.com/office/powerpoint/2010/main" val="290786059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E94D-3542-4DF4-95CD-1AD88AFAD55A}"/>
              </a:ext>
            </a:extLst>
          </p:cNvPr>
          <p:cNvSpPr>
            <a:spLocks noGrp="1"/>
          </p:cNvSpPr>
          <p:nvPr>
            <p:ph type="title"/>
          </p:nvPr>
        </p:nvSpPr>
        <p:spPr/>
        <p:txBody>
          <a:bodyPr/>
          <a:lstStyle/>
          <a:p>
            <a:r>
              <a:rPr lang="en-US"/>
              <a:t>1C</a:t>
            </a:r>
            <a:endParaRPr lang="en-ID"/>
          </a:p>
        </p:txBody>
      </p:sp>
      <p:sp>
        <p:nvSpPr>
          <p:cNvPr id="3" name="Text Placeholder 2">
            <a:extLst>
              <a:ext uri="{FF2B5EF4-FFF2-40B4-BE49-F238E27FC236}">
                <a16:creationId xmlns:a16="http://schemas.microsoft.com/office/drawing/2014/main" id="{ED4FFA3C-9484-4539-86D3-73F1DB3E0B11}"/>
              </a:ext>
            </a:extLst>
          </p:cNvPr>
          <p:cNvSpPr>
            <a:spLocks noGrp="1"/>
          </p:cNvSpPr>
          <p:nvPr>
            <p:ph type="body" sz="quarter" idx="11"/>
          </p:nvPr>
        </p:nvSpPr>
        <p:spPr/>
        <p:txBody>
          <a:bodyPr/>
          <a:lstStyle/>
          <a:p>
            <a:pPr lvl="0"/>
            <a:r>
              <a:rPr lang="en-ID"/>
              <a:t>[50 poin] Sebuah algoritma dengan T(n) = O(1) memiliki waktu eksekusi 1000 ns untuk memproses 10 data. Berapakah perkiraan waktu eksekusi untuk memproses 1 dan 1 juta data?</a:t>
            </a:r>
          </a:p>
        </p:txBody>
      </p:sp>
    </p:spTree>
    <p:extLst>
      <p:ext uri="{BB962C8B-B14F-4D97-AF65-F5344CB8AC3E}">
        <p14:creationId xmlns:p14="http://schemas.microsoft.com/office/powerpoint/2010/main" val="6111996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8BDA-71C1-4668-B84C-31F290C452E0}"/>
              </a:ext>
            </a:extLst>
          </p:cNvPr>
          <p:cNvSpPr>
            <a:spLocks noGrp="1"/>
          </p:cNvSpPr>
          <p:nvPr>
            <p:ph type="title"/>
          </p:nvPr>
        </p:nvSpPr>
        <p:spPr/>
        <p:txBody>
          <a:bodyPr/>
          <a:lstStyle/>
          <a:p>
            <a:r>
              <a:rPr lang="en-US"/>
              <a:t>Pengumpulan Soal 1</a:t>
            </a:r>
            <a:endParaRPr lang="en-ID"/>
          </a:p>
        </p:txBody>
      </p:sp>
      <p:sp>
        <p:nvSpPr>
          <p:cNvPr id="3" name="Text Placeholder 2">
            <a:extLst>
              <a:ext uri="{FF2B5EF4-FFF2-40B4-BE49-F238E27FC236}">
                <a16:creationId xmlns:a16="http://schemas.microsoft.com/office/drawing/2014/main" id="{886BB0EB-BBD7-4792-9DDE-5EDAF175C0B7}"/>
              </a:ext>
            </a:extLst>
          </p:cNvPr>
          <p:cNvSpPr>
            <a:spLocks noGrp="1"/>
          </p:cNvSpPr>
          <p:nvPr>
            <p:ph type="body" sz="quarter" idx="10"/>
          </p:nvPr>
        </p:nvSpPr>
        <p:spPr/>
        <p:txBody>
          <a:bodyPr/>
          <a:lstStyle/>
          <a:p>
            <a:pPr marL="0" indent="0">
              <a:lnSpc>
                <a:spcPct val="150000"/>
              </a:lnSpc>
              <a:buNone/>
            </a:pPr>
            <a:r>
              <a:rPr lang="en-US"/>
              <a:t>Kumpulkan langkah penyelesaian dan solusi soal 1 bagian A, B, dan C ke ruang pengumpulan soal 1 di PJJ; ruang pengumpulan hanya menerima berkas dalam format .pdf. </a:t>
            </a:r>
            <a:endParaRPr lang="en-ID"/>
          </a:p>
        </p:txBody>
      </p:sp>
    </p:spTree>
    <p:extLst>
      <p:ext uri="{BB962C8B-B14F-4D97-AF65-F5344CB8AC3E}">
        <p14:creationId xmlns:p14="http://schemas.microsoft.com/office/powerpoint/2010/main" val="60369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6CF7-E4AB-4B74-909F-27B274586B10}"/>
              </a:ext>
            </a:extLst>
          </p:cNvPr>
          <p:cNvSpPr>
            <a:spLocks noGrp="1"/>
          </p:cNvSpPr>
          <p:nvPr>
            <p:ph type="title"/>
          </p:nvPr>
        </p:nvSpPr>
        <p:spPr/>
        <p:txBody>
          <a:bodyPr/>
          <a:lstStyle/>
          <a:p>
            <a:r>
              <a:rPr lang="en-US"/>
              <a:t>Soal 2 – Waktu Eksekusi</a:t>
            </a:r>
            <a:endParaRPr lang="en-ID"/>
          </a:p>
        </p:txBody>
      </p:sp>
    </p:spTree>
    <p:extLst>
      <p:ext uri="{BB962C8B-B14F-4D97-AF65-F5344CB8AC3E}">
        <p14:creationId xmlns:p14="http://schemas.microsoft.com/office/powerpoint/2010/main" val="2125746305"/>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A489-8BA6-4A4A-BAD8-9013BDDE3554}"/>
              </a:ext>
            </a:extLst>
          </p:cNvPr>
          <p:cNvSpPr>
            <a:spLocks noGrp="1"/>
          </p:cNvSpPr>
          <p:nvPr>
            <p:ph type="title"/>
          </p:nvPr>
        </p:nvSpPr>
        <p:spPr/>
        <p:txBody>
          <a:bodyPr/>
          <a:lstStyle/>
          <a:p>
            <a:r>
              <a:rPr lang="en-US"/>
              <a:t>2</a:t>
            </a:r>
            <a:endParaRPr lang="en-ID"/>
          </a:p>
        </p:txBody>
      </p:sp>
      <p:sp>
        <p:nvSpPr>
          <p:cNvPr id="3" name="Text Placeholder 2">
            <a:extLst>
              <a:ext uri="{FF2B5EF4-FFF2-40B4-BE49-F238E27FC236}">
                <a16:creationId xmlns:a16="http://schemas.microsoft.com/office/drawing/2014/main" id="{9F230E30-453C-4082-817B-12C33E767A9B}"/>
              </a:ext>
            </a:extLst>
          </p:cNvPr>
          <p:cNvSpPr>
            <a:spLocks noGrp="1"/>
          </p:cNvSpPr>
          <p:nvPr>
            <p:ph type="body" sz="quarter" idx="11"/>
          </p:nvPr>
        </p:nvSpPr>
        <p:spPr/>
        <p:txBody>
          <a:bodyPr/>
          <a:lstStyle/>
          <a:p>
            <a:r>
              <a:rPr lang="en-US"/>
              <a:t>Di PJJ, Anda akan menemukan sebuah berkas Java</a:t>
            </a:r>
            <a:r>
              <a:rPr lang="en-US" baseline="30000"/>
              <a:t>TM</a:t>
            </a:r>
            <a:r>
              <a:rPr lang="en-US"/>
              <a:t> yang diberi nama sesuai kelas. Anda perlu melakukan analisis waktu eksekusi untuk n [1, 10</a:t>
            </a:r>
            <a:r>
              <a:rPr lang="en-US" baseline="30000"/>
              <a:t>6</a:t>
            </a:r>
            <a:r>
              <a:rPr lang="en-US"/>
              <a:t>]; secara terurut 1, 2, 3, 4, … 10</a:t>
            </a:r>
            <a:r>
              <a:rPr lang="en-US" baseline="30000"/>
              <a:t>6</a:t>
            </a:r>
            <a:r>
              <a:rPr lang="en-US"/>
              <a:t>. Waktu eksekusi untuk setiap n, merupakan rata-rata dari lima kali percobaan. </a:t>
            </a:r>
          </a:p>
          <a:p>
            <a:r>
              <a:rPr lang="en-US"/>
              <a:t>Mengingat perangkat keras dan lunak mahasiswa berbeda-beda, hasil waktu eksekusi tidak akan ada yang identik!</a:t>
            </a:r>
          </a:p>
        </p:txBody>
      </p:sp>
    </p:spTree>
    <p:extLst>
      <p:ext uri="{BB962C8B-B14F-4D97-AF65-F5344CB8AC3E}">
        <p14:creationId xmlns:p14="http://schemas.microsoft.com/office/powerpoint/2010/main" val="185561290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6257</TotalTime>
  <Words>270</Words>
  <Application>Microsoft Office PowerPoint</Application>
  <PresentationFormat>On-screen Show (4:3)</PresentationFormat>
  <Paragraphs>19</Paragraphs>
  <Slides>10</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10</vt:i4>
      </vt:variant>
    </vt:vector>
  </HeadingPairs>
  <TitlesOfParts>
    <vt:vector size="23"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Tugas 2</vt:lpstr>
      <vt:lpstr>PowerPoint Presentation</vt:lpstr>
      <vt:lpstr>Soal 1 – Big-Oh</vt:lpstr>
      <vt:lpstr>1A</vt:lpstr>
      <vt:lpstr>1B</vt:lpstr>
      <vt:lpstr>1C</vt:lpstr>
      <vt:lpstr>Pengumpulan Soal 1</vt:lpstr>
      <vt:lpstr>Soal 2 – Waktu Eksekusi</vt:lpstr>
      <vt:lpstr>2</vt:lpstr>
      <vt:lpstr>Pengumpulan Soal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559</cp:revision>
  <dcterms:created xsi:type="dcterms:W3CDTF">2019-01-03T02:16:07Z</dcterms:created>
  <dcterms:modified xsi:type="dcterms:W3CDTF">2020-02-01T11:21:15Z</dcterms:modified>
</cp:coreProperties>
</file>