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5" r:id="rId9"/>
    <p:sldId id="336" r:id="rId10"/>
    <p:sldId id="337" r:id="rId11"/>
    <p:sldId id="339" r:id="rId12"/>
    <p:sldId id="340" r:id="rId13"/>
    <p:sldId id="341" r:id="rId14"/>
    <p:sldId id="333" r:id="rId15"/>
    <p:sldId id="334"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id="{2DD6B6B6-B594-4874-A390-C860400A7677}">
          <p14:sldIdLst>
            <p14:sldId id="335"/>
            <p14:sldId id="336"/>
            <p14:sldId id="337"/>
            <p14:sldId id="339"/>
            <p14:sldId id="340"/>
            <p14:sldId id="341"/>
          </p14:sldIdLst>
        </p14:section>
        <p14:section name="Submission" id="{266FCD05-97BA-4BB5-8A2E-13A3464CB632}">
          <p14:sldIdLst>
            <p14:sldId id="333"/>
            <p14:sldId id="33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353730262"/>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1071921334"/>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spcBef>
                <a:spcPts val="0"/>
              </a:spcBef>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5 – Kelas B</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25F84F-64C5-4116-88A7-8C830AF81D72}"/>
              </a:ext>
            </a:extLst>
          </p:cNvPr>
          <p:cNvSpPr>
            <a:spLocks noGrp="1"/>
          </p:cNvSpPr>
          <p:nvPr>
            <p:ph type="title"/>
          </p:nvPr>
        </p:nvSpPr>
        <p:spPr>
          <a:xfrm>
            <a:off x="2958353" y="213918"/>
            <a:ext cx="5705356" cy="552101"/>
          </a:xfrm>
        </p:spPr>
        <p:txBody>
          <a:bodyPr/>
          <a:lstStyle/>
          <a:p>
            <a:r>
              <a:rPr lang="en-US"/>
              <a:t>Penilaian</a:t>
            </a:r>
            <a:endParaRPr lang="en-ID"/>
          </a:p>
        </p:txBody>
      </p:sp>
      <p:graphicFrame>
        <p:nvGraphicFramePr>
          <p:cNvPr id="6" name="Table 5">
            <a:extLst>
              <a:ext uri="{FF2B5EF4-FFF2-40B4-BE49-F238E27FC236}">
                <a16:creationId xmlns:a16="http://schemas.microsoft.com/office/drawing/2014/main" id="{FAEE5E2A-D96B-41F3-9B4B-8D42DC8BA3A2}"/>
              </a:ext>
            </a:extLst>
          </p:cNvPr>
          <p:cNvGraphicFramePr>
            <a:graphicFrameLocks noGrp="1"/>
          </p:cNvGraphicFramePr>
          <p:nvPr>
            <p:extLst>
              <p:ext uri="{D42A27DB-BD31-4B8C-83A1-F6EECF244321}">
                <p14:modId xmlns:p14="http://schemas.microsoft.com/office/powerpoint/2010/main" val="1223348662"/>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a:latin typeface="+mn-lt"/>
                          <a:cs typeface="Times New Roman" panose="02020603050405020304" pitchFamily="18" charset="0"/>
                        </a:rPr>
                        <a:t>-15</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menggunakan struktur LinkedList.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005090654"/>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kode program tidak memiliki komentar berisi nama lengkap dan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a:latin typeface="+mn-lt"/>
                          <a:cs typeface="Times New Roman" panose="02020603050405020304" pitchFamily="18" charset="0"/>
                        </a:rPr>
                        <a:t>-10</a:t>
                      </a:r>
                      <a:endParaRPr lang="en-US" sz="1600" dirty="0">
                        <a:latin typeface="+mn-lt"/>
                        <a:cs typeface="Times New Roman" panose="02020603050405020304" pitchFamily="18" charset="0"/>
                      </a:endParaRPr>
                    </a:p>
                  </a:txBody>
                  <a:tcPr/>
                </a:tc>
                <a:tc>
                  <a:txBody>
                    <a:bodyPr/>
                    <a:lstStyle/>
                    <a:p>
                      <a:r>
                        <a:rPr lang="en-US" sz="1600">
                          <a:latin typeface="+mn-lt"/>
                          <a:cs typeface="Times New Roman" panose="02020603050405020304" pitchFamily="18" charset="0"/>
                        </a:rPr>
                        <a:t>Jika program tidak mencetak nama lengkap atau NPM.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916375950"/>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err="1"/>
                        <a:t>contoh</a:t>
                      </a:r>
                      <a:r>
                        <a:rPr lang="en-US" sz="1600"/>
                        <a:t>: Anda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80486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3FA5-2677-435B-8523-EA202A46C7E9}"/>
              </a:ext>
            </a:extLst>
          </p:cNvPr>
          <p:cNvSpPr>
            <a:spLocks noGrp="1"/>
          </p:cNvSpPr>
          <p:nvPr>
            <p:ph type="title"/>
          </p:nvPr>
        </p:nvSpPr>
        <p:spPr/>
        <p:txBody>
          <a:bodyPr/>
          <a:lstStyle/>
          <a:p>
            <a:r>
              <a:rPr lang="en-US"/>
              <a:t>Sum Char</a:t>
            </a:r>
            <a:endParaRPr lang="id-ID"/>
          </a:p>
        </p:txBody>
      </p:sp>
    </p:spTree>
    <p:extLst>
      <p:ext uri="{BB962C8B-B14F-4D97-AF65-F5344CB8AC3E}">
        <p14:creationId xmlns:p14="http://schemas.microsoft.com/office/powerpoint/2010/main" val="182320130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90A015-5C04-4531-9F86-04B26002FD19}"/>
              </a:ext>
            </a:extLst>
          </p:cNvPr>
          <p:cNvSpPr>
            <a:spLocks noGrp="1"/>
          </p:cNvSpPr>
          <p:nvPr>
            <p:ph type="title"/>
          </p:nvPr>
        </p:nvSpPr>
        <p:spPr>
          <a:xfrm>
            <a:off x="2958353" y="213918"/>
            <a:ext cx="5715002" cy="552101"/>
          </a:xfrm>
        </p:spPr>
        <p:txBody>
          <a:bodyPr/>
          <a:lstStyle/>
          <a:p>
            <a:r>
              <a:rPr lang="id-ID"/>
              <a:t>Kebutuhan</a:t>
            </a:r>
            <a:endParaRPr lang="en-ID"/>
          </a:p>
        </p:txBody>
      </p:sp>
      <p:sp>
        <p:nvSpPr>
          <p:cNvPr id="7" name="Text Placeholder 2">
            <a:extLst>
              <a:ext uri="{FF2B5EF4-FFF2-40B4-BE49-F238E27FC236}">
                <a16:creationId xmlns:a16="http://schemas.microsoft.com/office/drawing/2014/main" id="{12421781-FE21-4338-88DC-EE69FEB74CAB}"/>
              </a:ext>
            </a:extLst>
          </p:cNvPr>
          <p:cNvSpPr>
            <a:spLocks noGrp="1"/>
          </p:cNvSpPr>
          <p:nvPr>
            <p:ph type="body" sz="quarter" idx="10"/>
          </p:nvPr>
        </p:nvSpPr>
        <p:spPr>
          <a:xfrm>
            <a:off x="416860" y="1196789"/>
            <a:ext cx="8256494" cy="1502868"/>
          </a:xfrm>
        </p:spPr>
        <p:txBody>
          <a:bodyPr>
            <a:normAutofit/>
          </a:bodyPr>
          <a:lstStyle/>
          <a:p>
            <a:pPr marL="0" indent="0">
              <a:lnSpc>
                <a:spcPct val="150000"/>
              </a:lnSpc>
              <a:buNone/>
            </a:pPr>
            <a:r>
              <a:rPr lang="en-US" sz="2000"/>
              <a:t>Program meminta satu kata/kalimat, setiap huruf, kecuali tanda baca, akan disimpan dalam LinkedList yang yang kemudian dikonversi ke dalam ASCII dan dijumlahkan. Contoh:</a:t>
            </a:r>
          </a:p>
        </p:txBody>
      </p:sp>
      <p:sp>
        <p:nvSpPr>
          <p:cNvPr id="8" name="TextBox 7">
            <a:extLst>
              <a:ext uri="{FF2B5EF4-FFF2-40B4-BE49-F238E27FC236}">
                <a16:creationId xmlns:a16="http://schemas.microsoft.com/office/drawing/2014/main" id="{33E82685-BD03-4799-A6C7-6CB288AF9A48}"/>
              </a:ext>
            </a:extLst>
          </p:cNvPr>
          <p:cNvSpPr txBox="1"/>
          <p:nvPr/>
        </p:nvSpPr>
        <p:spPr>
          <a:xfrm>
            <a:off x="342494" y="2618800"/>
            <a:ext cx="8279408" cy="473206"/>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a:solidFill>
                  <a:schemeClr val="tx2"/>
                </a:solidFill>
                <a:latin typeface="Courier New" pitchFamily="49" charset="0"/>
                <a:cs typeface="Courier New" pitchFamily="49" charset="0"/>
              </a:rPr>
              <a:t>java SumChar</a:t>
            </a:r>
            <a:r>
              <a:rPr lang="en-US">
                <a:solidFill>
                  <a:schemeClr val="tx2"/>
                </a:solidFill>
                <a:latin typeface="Courier New" pitchFamily="49" charset="0"/>
                <a:cs typeface="Courier New" pitchFamily="49" charset="0"/>
              </a:rPr>
              <a:t>_</a:t>
            </a:r>
            <a:r>
              <a:rPr lang="id-ID">
                <a:solidFill>
                  <a:schemeClr val="tx2"/>
                </a:solidFill>
                <a:latin typeface="Courier New" pitchFamily="49" charset="0"/>
                <a:cs typeface="Courier New" pitchFamily="49" charset="0"/>
              </a:rPr>
              <a:t>1402019123</a:t>
            </a:r>
            <a:endParaRPr lang="id-ID" dirty="0">
              <a:solidFill>
                <a:schemeClr val="tx2"/>
              </a:solidFill>
              <a:highlight>
                <a:srgbClr val="FFFF00"/>
              </a:highlight>
              <a:latin typeface="Courier New" pitchFamily="49" charset="0"/>
              <a:cs typeface="Courier New" pitchFamily="49" charset="0"/>
            </a:endParaRPr>
          </a:p>
        </p:txBody>
      </p:sp>
      <p:sp>
        <p:nvSpPr>
          <p:cNvPr id="9" name="TextBox 8">
            <a:extLst>
              <a:ext uri="{FF2B5EF4-FFF2-40B4-BE49-F238E27FC236}">
                <a16:creationId xmlns:a16="http://schemas.microsoft.com/office/drawing/2014/main" id="{BD8E099F-ED55-4152-B3F2-DBAAADC8B9BC}"/>
              </a:ext>
            </a:extLst>
          </p:cNvPr>
          <p:cNvSpPr txBox="1"/>
          <p:nvPr/>
        </p:nvSpPr>
        <p:spPr>
          <a:xfrm>
            <a:off x="387394" y="3499629"/>
            <a:ext cx="8436097" cy="2616101"/>
          </a:xfrm>
          <a:prstGeom prst="rect">
            <a:avLst/>
          </a:prstGeom>
          <a:noFill/>
        </p:spPr>
        <p:txBody>
          <a:bodyPr wrap="square" rtlCol="0">
            <a:spAutoFit/>
          </a:bodyPr>
          <a:lstStyle/>
          <a:p>
            <a:r>
              <a:rPr lang="en-US" sz="1600">
                <a:solidFill>
                  <a:schemeClr val="accent1">
                    <a:lumMod val="50000"/>
                  </a:schemeClr>
                </a:solidFill>
                <a:latin typeface="Courier New" pitchFamily="49" charset="0"/>
                <a:cs typeface="Courier New" pitchFamily="49" charset="0"/>
              </a:rPr>
              <a:t>---------------------------------------</a:t>
            </a:r>
          </a:p>
          <a:p>
            <a:r>
              <a:rPr lang="en-US" sz="1600">
                <a:solidFill>
                  <a:schemeClr val="accent1">
                    <a:lumMod val="50000"/>
                  </a:schemeClr>
                </a:solidFill>
                <a:latin typeface="Courier New" pitchFamily="49" charset="0"/>
                <a:cs typeface="Courier New" pitchFamily="49" charset="0"/>
              </a:rPr>
              <a:t>            </a:t>
            </a:r>
            <a:r>
              <a:rPr lang="id-ID" sz="1600">
                <a:solidFill>
                  <a:schemeClr val="accent1">
                    <a:lumMod val="50000"/>
                  </a:schemeClr>
                </a:solidFill>
                <a:latin typeface="Courier New" pitchFamily="49" charset="0"/>
                <a:cs typeface="Courier New" pitchFamily="49" charset="0"/>
              </a:rPr>
              <a:t>  Sum Char</a:t>
            </a:r>
            <a:endParaRPr lang="en-US" sz="1600">
              <a:solidFill>
                <a:schemeClr val="accent1">
                  <a:lumMod val="50000"/>
                </a:schemeClr>
              </a:solidFill>
              <a:latin typeface="Courier New" pitchFamily="49" charset="0"/>
              <a:cs typeface="Courier New" pitchFamily="49" charset="0"/>
            </a:endParaRPr>
          </a:p>
          <a:p>
            <a:r>
              <a:rPr lang="en-US" sz="1600">
                <a:solidFill>
                  <a:schemeClr val="accent1">
                    <a:lumMod val="50000"/>
                  </a:schemeClr>
                </a:solidFill>
                <a:latin typeface="Courier New" pitchFamily="49" charset="0"/>
                <a:cs typeface="Courier New" pitchFamily="49" charset="0"/>
              </a:rPr>
              <a:t>           Bit/1402019000</a:t>
            </a:r>
          </a:p>
          <a:p>
            <a:r>
              <a:rPr lang="en-US" sz="1600">
                <a:solidFill>
                  <a:schemeClr val="accent1">
                    <a:lumMod val="50000"/>
                  </a:schemeClr>
                </a:solidFill>
                <a:latin typeface="Courier New" pitchFamily="49" charset="0"/>
                <a:cs typeface="Courier New" pitchFamily="49" charset="0"/>
              </a:rPr>
              <a:t>---------------------------------------</a:t>
            </a:r>
            <a:endParaRPr lang="id-ID" sz="1600">
              <a:solidFill>
                <a:schemeClr val="accent1">
                  <a:lumMod val="50000"/>
                </a:schemeClr>
              </a:solidFill>
              <a:latin typeface="Courier New" pitchFamily="49" charset="0"/>
              <a:cs typeface="Courier New" pitchFamily="49" charset="0"/>
            </a:endParaRPr>
          </a:p>
          <a:p>
            <a:pPr>
              <a:spcAft>
                <a:spcPts val="800"/>
              </a:spcAft>
            </a:pPr>
            <a:r>
              <a:rPr lang="id-ID" sz="1600">
                <a:solidFill>
                  <a:schemeClr val="accent1">
                    <a:lumMod val="50000"/>
                  </a:schemeClr>
                </a:solidFill>
                <a:latin typeface="Courier New" panose="02070309020205020404" pitchFamily="49" charset="0"/>
                <a:ea typeface="Calibri" panose="020F0502020204030204" pitchFamily="34" charset="0"/>
                <a:cs typeface="Arial" panose="020B0604020202020204" pitchFamily="34" charset="0"/>
              </a:rPr>
              <a:t>Masukan kata: </a:t>
            </a:r>
            <a:r>
              <a:rPr lang="id-ID" sz="1600">
                <a:solidFill>
                  <a:schemeClr val="accent1">
                    <a:lumMod val="50000"/>
                  </a:schemeClr>
                </a:solidFill>
                <a:highlight>
                  <a:srgbClr val="FFFF00"/>
                </a:highlight>
                <a:latin typeface="Courier New" panose="02070309020205020404" pitchFamily="49" charset="0"/>
                <a:ea typeface="Calibri" panose="020F0502020204030204" pitchFamily="34" charset="0"/>
                <a:cs typeface="Arial" panose="020B0604020202020204" pitchFamily="34" charset="0"/>
              </a:rPr>
              <a:t>Fotosintesis</a:t>
            </a:r>
            <a:endParaRPr lang="en-US" sz="160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id-ID" sz="1600">
                <a:solidFill>
                  <a:schemeClr val="accent1">
                    <a:lumMod val="50000"/>
                  </a:schemeClr>
                </a:solidFill>
                <a:latin typeface="Courier New" panose="02070309020205020404" pitchFamily="49" charset="0"/>
                <a:ea typeface="Calibri" panose="020F0502020204030204" pitchFamily="34" charset="0"/>
                <a:cs typeface="Arial" panose="020B0604020202020204" pitchFamily="34" charset="0"/>
              </a:rPr>
              <a:t>Bentuk huruf: </a:t>
            </a:r>
            <a:r>
              <a:rPr lang="id-ID" sz="1600">
                <a:solidFill>
                  <a:schemeClr val="accent1">
                    <a:lumMod val="50000"/>
                  </a:schemeClr>
                </a:solidFill>
                <a:highlight>
                  <a:srgbClr val="00FFFF"/>
                </a:highlight>
                <a:latin typeface="Courier New" panose="02070309020205020404" pitchFamily="49" charset="0"/>
                <a:ea typeface="Calibri" panose="020F0502020204030204" pitchFamily="34" charset="0"/>
                <a:cs typeface="Arial" panose="020B0604020202020204" pitchFamily="34" charset="0"/>
              </a:rPr>
              <a:t>[F, o, t, o, s, i, n, t, e, s, i, s]</a:t>
            </a:r>
            <a:endParaRPr lang="en-US" sz="160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id-ID" sz="1600">
                <a:solidFill>
                  <a:schemeClr val="accent1">
                    <a:lumMod val="50000"/>
                  </a:schemeClr>
                </a:solidFill>
                <a:latin typeface="Courier New" panose="02070309020205020404" pitchFamily="49" charset="0"/>
                <a:ea typeface="Calibri" panose="020F0502020204030204" pitchFamily="34" charset="0"/>
                <a:cs typeface="Arial" panose="020B0604020202020204" pitchFamily="34" charset="0"/>
              </a:rPr>
              <a:t>Bentuk ASCII: </a:t>
            </a:r>
            <a:r>
              <a:rPr lang="id-ID" sz="1600">
                <a:solidFill>
                  <a:schemeClr val="accent1">
                    <a:lumMod val="50000"/>
                  </a:schemeClr>
                </a:solidFill>
                <a:highlight>
                  <a:srgbClr val="00FFFF"/>
                </a:highlight>
                <a:latin typeface="Courier New" panose="02070309020205020404" pitchFamily="49" charset="0"/>
                <a:ea typeface="Calibri" panose="020F0502020204030204" pitchFamily="34" charset="0"/>
                <a:cs typeface="Arial" panose="020B0604020202020204" pitchFamily="34" charset="0"/>
              </a:rPr>
              <a:t>[70, 111, 116, 111, 115, 105, 110, 116, 101, 115, 105, 115]</a:t>
            </a:r>
            <a:endParaRPr lang="en-US" sz="160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r>
              <a:rPr lang="id-ID" sz="1600">
                <a:solidFill>
                  <a:schemeClr val="accent1">
                    <a:lumMod val="50000"/>
                  </a:schemeClr>
                </a:solidFill>
                <a:latin typeface="Courier New" panose="02070309020205020404" pitchFamily="49" charset="0"/>
                <a:ea typeface="Calibri" panose="020F0502020204030204" pitchFamily="34" charset="0"/>
              </a:rPr>
              <a:t>Jumlah: </a:t>
            </a:r>
            <a:r>
              <a:rPr lang="id-ID" sz="1600">
                <a:solidFill>
                  <a:schemeClr val="accent1">
                    <a:lumMod val="50000"/>
                  </a:schemeClr>
                </a:solidFill>
                <a:highlight>
                  <a:srgbClr val="00FFFF"/>
                </a:highlight>
                <a:latin typeface="Courier New" panose="02070309020205020404" pitchFamily="49" charset="0"/>
                <a:ea typeface="Calibri" panose="020F0502020204030204" pitchFamily="34" charset="0"/>
              </a:rPr>
              <a:t>1290</a:t>
            </a:r>
            <a:endParaRPr lang="en-US" sz="1600" dirty="0">
              <a:solidFill>
                <a:schemeClr val="accent1">
                  <a:lumMod val="50000"/>
                </a:schemeClr>
              </a:solidFill>
              <a:latin typeface="Courier New" pitchFamily="49" charset="0"/>
              <a:cs typeface="Courier New" pitchFamily="49" charset="0"/>
            </a:endParaRPr>
          </a:p>
        </p:txBody>
      </p:sp>
      <p:sp>
        <p:nvSpPr>
          <p:cNvPr id="10" name="Text Placeholder 2">
            <a:extLst>
              <a:ext uri="{FF2B5EF4-FFF2-40B4-BE49-F238E27FC236}">
                <a16:creationId xmlns:a16="http://schemas.microsoft.com/office/drawing/2014/main" id="{5B1A56CE-3AAB-4477-8463-2EC24AD5F2E2}"/>
              </a:ext>
            </a:extLst>
          </p:cNvPr>
          <p:cNvSpPr txBox="1">
            <a:spLocks/>
          </p:cNvSpPr>
          <p:nvPr/>
        </p:nvSpPr>
        <p:spPr>
          <a:xfrm>
            <a:off x="320509" y="3104717"/>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a:t>akan mengeluarkan</a:t>
            </a:r>
            <a:r>
              <a:rPr lang="en-US" sz="2000"/>
              <a:t>:</a:t>
            </a:r>
            <a:endParaRPr lang="id-ID" sz="2000" dirty="0"/>
          </a:p>
        </p:txBody>
      </p:sp>
    </p:spTree>
    <p:extLst>
      <p:ext uri="{BB962C8B-B14F-4D97-AF65-F5344CB8AC3E}">
        <p14:creationId xmlns:p14="http://schemas.microsoft.com/office/powerpoint/2010/main" val="38528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01CF2A-1D46-4D2A-8CE4-FF6087C02426}"/>
              </a:ext>
            </a:extLst>
          </p:cNvPr>
          <p:cNvSpPr>
            <a:spLocks noGrp="1"/>
          </p:cNvSpPr>
          <p:nvPr>
            <p:ph type="title"/>
          </p:nvPr>
        </p:nvSpPr>
        <p:spPr>
          <a:xfrm>
            <a:off x="2958353" y="213918"/>
            <a:ext cx="5715002" cy="552101"/>
          </a:xfrm>
        </p:spPr>
        <p:txBody>
          <a:bodyPr/>
          <a:lstStyle/>
          <a:p>
            <a:r>
              <a:rPr lang="en-US"/>
              <a:t>Prilaku Program</a:t>
            </a:r>
            <a:endParaRPr lang="en-ID"/>
          </a:p>
        </p:txBody>
      </p:sp>
      <p:sp>
        <p:nvSpPr>
          <p:cNvPr id="5" name="Text Placeholder 2">
            <a:extLst>
              <a:ext uri="{FF2B5EF4-FFF2-40B4-BE49-F238E27FC236}">
                <a16:creationId xmlns:a16="http://schemas.microsoft.com/office/drawing/2014/main" id="{58A1A692-CA45-499C-8FB2-4CF4B66AC995}"/>
              </a:ext>
            </a:extLst>
          </p:cNvPr>
          <p:cNvSpPr>
            <a:spLocks noGrp="1"/>
          </p:cNvSpPr>
          <p:nvPr>
            <p:ph type="body" sz="quarter" idx="10"/>
          </p:nvPr>
        </p:nvSpPr>
        <p:spPr>
          <a:xfrm>
            <a:off x="416860" y="1196789"/>
            <a:ext cx="8256494" cy="5230137"/>
          </a:xfrm>
        </p:spPr>
        <p:txBody>
          <a:bodyPr>
            <a:normAutofit/>
          </a:bodyPr>
          <a:lstStyle/>
          <a:p>
            <a:pPr marL="0" indent="0">
              <a:lnSpc>
                <a:spcPct val="150000"/>
              </a:lnSpc>
              <a:buNone/>
            </a:pPr>
            <a:r>
              <a:rPr lang="en-US" sz="2000"/>
              <a:t>LinkedList </a:t>
            </a:r>
            <a:r>
              <a:rPr lang="id-ID" sz="2000"/>
              <a:t>hanya </a:t>
            </a:r>
            <a:r>
              <a:rPr lang="en-US" sz="2000"/>
              <a:t>menyimpan </a:t>
            </a:r>
            <a:r>
              <a:rPr lang="id-ID" sz="2000"/>
              <a:t>huruf</a:t>
            </a:r>
            <a:r>
              <a:rPr lang="en-US" sz="2000"/>
              <a:t>, baik kapital ataupun bukan</a:t>
            </a:r>
            <a:r>
              <a:rPr lang="id-ID" sz="2000"/>
              <a:t>. Jika </a:t>
            </a:r>
            <a:r>
              <a:rPr lang="en-US" sz="2000"/>
              <a:t>pengguna memberikan kata yang tidak memiliki </a:t>
            </a:r>
            <a:r>
              <a:rPr lang="id-ID" sz="2000"/>
              <a:t>huruf, maka </a:t>
            </a:r>
            <a:r>
              <a:rPr lang="en-US" sz="2000"/>
              <a:t>program </a:t>
            </a:r>
            <a:r>
              <a:rPr lang="id-ID" sz="2000"/>
              <a:t>akan mengembalikan nilai 0.</a:t>
            </a:r>
            <a:endParaRPr lang="en-ID" sz="2000" dirty="0"/>
          </a:p>
        </p:txBody>
      </p:sp>
    </p:spTree>
    <p:extLst>
      <p:ext uri="{BB962C8B-B14F-4D97-AF65-F5344CB8AC3E}">
        <p14:creationId xmlns:p14="http://schemas.microsoft.com/office/powerpoint/2010/main" val="46979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[20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a:t>
            </a:r>
            <a:r>
              <a:rPr lang="id-ID" sz="2000"/>
              <a:t>SumChar_</a:t>
            </a:r>
            <a:r>
              <a:rPr lang="en-US" sz="2000"/>
              <a:t>[</a:t>
            </a:r>
            <a:r>
              <a:rPr lang="id-ID" sz="2000"/>
              <a:t>NPM</a:t>
            </a:r>
            <a:r>
              <a:rPr lang="en-US" sz="2000"/>
              <a:t>] (e.g., </a:t>
            </a:r>
            <a:r>
              <a:rPr lang="id-ID" sz="2000"/>
              <a:t>SumChar</a:t>
            </a:r>
            <a:r>
              <a:rPr lang="en-US" sz="2000"/>
              <a:t>_140201</a:t>
            </a:r>
            <a:r>
              <a:rPr lang="id-ID" sz="2000"/>
              <a:t>9</a:t>
            </a:r>
            <a:r>
              <a:rPr lang="en-US" sz="2000"/>
              <a:t>123.java).</a:t>
            </a:r>
          </a:p>
        </p:txBody>
      </p:sp>
    </p:spTree>
    <p:extLst>
      <p:ext uri="{BB962C8B-B14F-4D97-AF65-F5344CB8AC3E}">
        <p14:creationId xmlns:p14="http://schemas.microsoft.com/office/powerpoint/2010/main" val="36771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[70 poin]</a:t>
            </a:r>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3137747584"/>
              </p:ext>
            </p:extLst>
          </p:nvPr>
        </p:nvGraphicFramePr>
        <p:xfrm>
          <a:off x="640080" y="1308099"/>
          <a:ext cx="7863840" cy="4000786"/>
        </p:xfrm>
        <a:graphic>
          <a:graphicData uri="http://schemas.openxmlformats.org/drawingml/2006/table">
            <a:tbl>
              <a:tblPr firstRow="1" bandRow="1">
                <a:tableStyleId>{8EC20E35-A176-4012-BC5E-935CFFF8708E}</a:tableStyleId>
              </a:tblPr>
              <a:tblGrid>
                <a:gridCol w="146304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30201">
                <a:tc>
                  <a:txBody>
                    <a:bodyPr/>
                    <a:lstStyle/>
                    <a:p>
                      <a:r>
                        <a:rPr lang="en-US" sz="1600">
                          <a:latin typeface="Arial" panose="020B0604020202020204" pitchFamily="34" charset="0"/>
                          <a:cs typeface="Arial" panose="020B0604020202020204" pitchFamily="34" charset="0"/>
                        </a:rPr>
                        <a:t>Masukan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4849">
                <a:tc>
                  <a:txBody>
                    <a:bodyPr/>
                    <a:lstStyle/>
                    <a:p>
                      <a:r>
                        <a:rPr lang="id-ID" sz="1600" kern="1200" dirty="0">
                          <a:highlight>
                            <a:srgbClr val="FFFF00"/>
                          </a:highlight>
                          <a:latin typeface="Arial" panose="020B0604020202020204" pitchFamily="34" charset="0"/>
                          <a:cs typeface="Arial" panose="020B0604020202020204" pitchFamily="34" charset="0"/>
                        </a:rPr>
                        <a:t>lulussda</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pl-PL" sz="1600" kern="1200" dirty="0">
                          <a:highlight>
                            <a:srgbClr val="00FFFF"/>
                          </a:highlight>
                          <a:latin typeface="Arial" panose="020B0604020202020204" pitchFamily="34" charset="0"/>
                          <a:cs typeface="Arial" panose="020B0604020202020204" pitchFamily="34" charset="0"/>
                        </a:rPr>
                        <a:t>Bentuk huruf: [l, u, l, u, s, s, d, a]</a:t>
                      </a:r>
                    </a:p>
                    <a:p>
                      <a:pPr marL="0" algn="l" defTabSz="914400" rtl="0" eaLnBrk="1" latinLnBrk="0" hangingPunct="1"/>
                      <a:r>
                        <a:rPr lang="pl-PL" sz="1600" kern="1200" dirty="0">
                          <a:highlight>
                            <a:srgbClr val="00FFFF"/>
                          </a:highlight>
                          <a:latin typeface="Arial" panose="020B0604020202020204" pitchFamily="34" charset="0"/>
                          <a:cs typeface="Arial" panose="020B0604020202020204" pitchFamily="34" charset="0"/>
                        </a:rPr>
                        <a:t>Bentuk </a:t>
                      </a:r>
                      <a:r>
                        <a:rPr lang="id-ID" sz="1600" kern="1200" dirty="0">
                          <a:highlight>
                            <a:srgbClr val="00FFFF"/>
                          </a:highlight>
                          <a:latin typeface="Arial" panose="020B0604020202020204" pitchFamily="34" charset="0"/>
                          <a:cs typeface="Arial" panose="020B0604020202020204" pitchFamily="34" charset="0"/>
                        </a:rPr>
                        <a:t>ASCII</a:t>
                      </a:r>
                      <a:r>
                        <a:rPr lang="pl-PL" sz="1600" kern="1200" dirty="0">
                          <a:highlight>
                            <a:srgbClr val="00FFFF"/>
                          </a:highlight>
                          <a:latin typeface="Arial" panose="020B0604020202020204" pitchFamily="34" charset="0"/>
                          <a:cs typeface="Arial" panose="020B0604020202020204" pitchFamily="34" charset="0"/>
                        </a:rPr>
                        <a:t>: [108, 117, 108, 117, 115, 115, 100, 97]</a:t>
                      </a:r>
                    </a:p>
                    <a:p>
                      <a:pPr marL="0" algn="l" defTabSz="914400" rtl="0" eaLnBrk="1" latinLnBrk="0" hangingPunct="1"/>
                      <a:r>
                        <a:rPr lang="pl-PL" sz="1600" kern="1200" dirty="0">
                          <a:highlight>
                            <a:srgbClr val="00FFFF"/>
                          </a:highlight>
                          <a:latin typeface="Arial" panose="020B0604020202020204" pitchFamily="34" charset="0"/>
                          <a:cs typeface="Arial" panose="020B0604020202020204" pitchFamily="34" charset="0"/>
                        </a:rPr>
                        <a:t>Jumlah: 877</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54473">
                <a:tc>
                  <a:txBody>
                    <a:bodyPr/>
                    <a:lstStyle/>
                    <a:p>
                      <a:r>
                        <a:rPr lang="id-ID" sz="1600" kern="1200" dirty="0">
                          <a:highlight>
                            <a:srgbClr val="FFFF00"/>
                          </a:highlight>
                          <a:latin typeface="Arial" panose="020B0604020202020204" pitchFamily="34" charset="0"/>
                          <a:cs typeface="Arial" panose="020B0604020202020204" pitchFamily="34" charset="0"/>
                        </a:rPr>
                        <a:t>“ “</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kern="1200" dirty="0" err="1">
                          <a:highlight>
                            <a:srgbClr val="00FFFF"/>
                          </a:highlight>
                          <a:latin typeface="Arial" panose="020B0604020202020204" pitchFamily="34" charset="0"/>
                          <a:cs typeface="Arial" panose="020B0604020202020204" pitchFamily="34" charset="0"/>
                        </a:rPr>
                        <a:t>Jumlah</a:t>
                      </a:r>
                      <a:r>
                        <a:rPr lang="en-US" sz="1600" kern="1200" dirty="0">
                          <a:highlight>
                            <a:srgbClr val="00FFFF"/>
                          </a:highlight>
                          <a:latin typeface="Arial" panose="020B0604020202020204" pitchFamily="34" charset="0"/>
                          <a:cs typeface="Arial" panose="020B0604020202020204" pitchFamily="34" charset="0"/>
                        </a:rPr>
                        <a:t>: 0</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54473">
                <a:tc>
                  <a:txBody>
                    <a:bodyPr/>
                    <a:lstStyle/>
                    <a:p>
                      <a:r>
                        <a:rPr lang="it-IT" sz="1600" kern="1200" dirty="0">
                          <a:highlight>
                            <a:srgbClr val="FFFF00"/>
                          </a:highlight>
                          <a:latin typeface="Arial" panose="020B0604020202020204" pitchFamily="34" charset="0"/>
                          <a:cs typeface="Arial" panose="020B0604020202020204" pitchFamily="34" charset="0"/>
                        </a:rPr>
                        <a:t>1+1=2</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600" kern="1200" dirty="0" err="1">
                          <a:highlight>
                            <a:srgbClr val="00FFFF"/>
                          </a:highlight>
                          <a:latin typeface="Arial" panose="020B0604020202020204" pitchFamily="34" charset="0"/>
                          <a:cs typeface="Arial" panose="020B0604020202020204" pitchFamily="34" charset="0"/>
                        </a:rPr>
                        <a:t>Jumlah</a:t>
                      </a:r>
                      <a:r>
                        <a:rPr lang="en-US" sz="1600" kern="1200" dirty="0">
                          <a:highlight>
                            <a:srgbClr val="00FFFF"/>
                          </a:highlight>
                          <a:latin typeface="Arial" panose="020B0604020202020204" pitchFamily="34" charset="0"/>
                          <a:cs typeface="Arial" panose="020B0604020202020204" pitchFamily="34" charset="0"/>
                        </a:rPr>
                        <a:t>: 0</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118576"/>
                  </a:ext>
                </a:extLst>
              </a:tr>
              <a:tr h="354473">
                <a:tc>
                  <a:txBody>
                    <a:bodyPr/>
                    <a:lstStyle/>
                    <a:p>
                      <a:r>
                        <a:rPr lang="en-US" sz="1600" kern="1200" dirty="0">
                          <a:highlight>
                            <a:srgbClr val="FFFF00"/>
                          </a:highlight>
                          <a:latin typeface="Arial" panose="020B0604020202020204" pitchFamily="34" charset="0"/>
                          <a:cs typeface="Arial" panose="020B0604020202020204" pitchFamily="34" charset="0"/>
                        </a:rPr>
                        <a:t>Bit/1402019000</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sv-SE" sz="1600" kern="1200" dirty="0">
                          <a:highlight>
                            <a:srgbClr val="00FFFF"/>
                          </a:highlight>
                          <a:latin typeface="Arial" panose="020B0604020202020204" pitchFamily="34" charset="0"/>
                          <a:cs typeface="Arial" panose="020B0604020202020204" pitchFamily="34" charset="0"/>
                        </a:rPr>
                        <a:t>Bentuk huruf: [B, i, t]</a:t>
                      </a:r>
                    </a:p>
                    <a:p>
                      <a:r>
                        <a:rPr lang="sv-SE" sz="1600" kern="1200" dirty="0">
                          <a:highlight>
                            <a:srgbClr val="00FFFF"/>
                          </a:highlight>
                          <a:latin typeface="Arial" panose="020B0604020202020204" pitchFamily="34" charset="0"/>
                          <a:cs typeface="Arial" panose="020B0604020202020204" pitchFamily="34" charset="0"/>
                        </a:rPr>
                        <a:t>Bentuk </a:t>
                      </a:r>
                      <a:r>
                        <a:rPr lang="id-ID" sz="1600" kern="1200" dirty="0">
                          <a:highlight>
                            <a:srgbClr val="00FFFF"/>
                          </a:highlight>
                          <a:latin typeface="Arial" panose="020B0604020202020204" pitchFamily="34" charset="0"/>
                          <a:cs typeface="Arial" panose="020B0604020202020204" pitchFamily="34" charset="0"/>
                        </a:rPr>
                        <a:t>ASCII</a:t>
                      </a:r>
                      <a:r>
                        <a:rPr lang="sv-SE" sz="1600" kern="1200" dirty="0">
                          <a:highlight>
                            <a:srgbClr val="00FFFF"/>
                          </a:highlight>
                          <a:latin typeface="Arial" panose="020B0604020202020204" pitchFamily="34" charset="0"/>
                          <a:cs typeface="Arial" panose="020B0604020202020204" pitchFamily="34" charset="0"/>
                        </a:rPr>
                        <a:t>: [66, 105, 116]</a:t>
                      </a:r>
                    </a:p>
                    <a:p>
                      <a:r>
                        <a:rPr lang="sv-SE" sz="1600" kern="1200" dirty="0">
                          <a:highlight>
                            <a:srgbClr val="00FFFF"/>
                          </a:highlight>
                          <a:latin typeface="Arial" panose="020B0604020202020204" pitchFamily="34" charset="0"/>
                          <a:cs typeface="Arial" panose="020B0604020202020204" pitchFamily="34" charset="0"/>
                        </a:rPr>
                        <a:t>Jumlah: 287</a:t>
                      </a:r>
                      <a:endParaRPr lang="id-ID"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95777007"/>
                  </a:ext>
                </a:extLst>
              </a:tr>
              <a:tr h="365760">
                <a:tc>
                  <a:txBody>
                    <a:bodyPr/>
                    <a:lstStyle/>
                    <a:p>
                      <a:r>
                        <a:rPr lang="en-US" sz="1600" kern="1200" dirty="0">
                          <a:highlight>
                            <a:srgbClr val="FFFF00"/>
                          </a:highlight>
                          <a:latin typeface="Arial" panose="020B0604020202020204" pitchFamily="34" charset="0"/>
                          <a:cs typeface="Arial" panose="020B0604020202020204" pitchFamily="34" charset="0"/>
                        </a:rPr>
                        <a:t>I, I love you like a love song, baby</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pt-BR" sz="1600" kern="1200" dirty="0">
                          <a:highlight>
                            <a:srgbClr val="00FFFF"/>
                          </a:highlight>
                          <a:latin typeface="Arial" panose="020B0604020202020204" pitchFamily="34" charset="0"/>
                          <a:cs typeface="Arial" panose="020B0604020202020204" pitchFamily="34" charset="0"/>
                        </a:rPr>
                        <a:t>Bentuk huruf: [I, I, l, o, v, e, y, o, u, l, i, k, e, a, l, o, v, e, s, o, n, g, b, a, b, y]</a:t>
                      </a:r>
                    </a:p>
                    <a:p>
                      <a:r>
                        <a:rPr lang="pt-BR" sz="1600" kern="1200" dirty="0">
                          <a:highlight>
                            <a:srgbClr val="00FFFF"/>
                          </a:highlight>
                          <a:latin typeface="Arial" panose="020B0604020202020204" pitchFamily="34" charset="0"/>
                          <a:cs typeface="Arial" panose="020B0604020202020204" pitchFamily="34" charset="0"/>
                        </a:rPr>
                        <a:t>Bentuk </a:t>
                      </a:r>
                      <a:r>
                        <a:rPr lang="id-ID" sz="1600" kern="1200" dirty="0">
                          <a:highlight>
                            <a:srgbClr val="00FFFF"/>
                          </a:highlight>
                          <a:latin typeface="Arial" panose="020B0604020202020204" pitchFamily="34" charset="0"/>
                          <a:cs typeface="Arial" panose="020B0604020202020204" pitchFamily="34" charset="0"/>
                        </a:rPr>
                        <a:t>ASCII</a:t>
                      </a:r>
                      <a:r>
                        <a:rPr lang="pt-BR" sz="1600" kern="1200" dirty="0">
                          <a:highlight>
                            <a:srgbClr val="00FFFF"/>
                          </a:highlight>
                          <a:latin typeface="Arial" panose="020B0604020202020204" pitchFamily="34" charset="0"/>
                          <a:cs typeface="Arial" panose="020B0604020202020204" pitchFamily="34" charset="0"/>
                        </a:rPr>
                        <a:t>: [73, 73, 108, 111, 118, 101, 121, 111, 117, 108, 105, 107, 101, 97, 108, 111, 118, 101, 115, 111, 110, 103, 98, 97, 98, 121]</a:t>
                      </a:r>
                    </a:p>
                    <a:p>
                      <a:r>
                        <a:rPr lang="pt-BR" sz="1600" kern="1200" dirty="0">
                          <a:highlight>
                            <a:srgbClr val="00FFFF"/>
                          </a:highlight>
                          <a:latin typeface="Arial" panose="020B0604020202020204" pitchFamily="34" charset="0"/>
                          <a:cs typeface="Arial" panose="020B0604020202020204" pitchFamily="34" charset="0"/>
                        </a:rPr>
                        <a:t>Jumlah: 2742</a:t>
                      </a:r>
                      <a:endParaRPr lang="id-ID"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8257929"/>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BD9B8-E40F-49CA-8F70-3B389F68BE13}"/>
              </a:ext>
            </a:extLst>
          </p:cNvPr>
          <p:cNvSpPr>
            <a:spLocks noGrp="1"/>
          </p:cNvSpPr>
          <p:nvPr>
            <p:ph type="title"/>
          </p:nvPr>
        </p:nvSpPr>
        <p:spPr>
          <a:xfrm>
            <a:off x="2958353" y="213918"/>
            <a:ext cx="5705356" cy="552101"/>
          </a:xfrm>
        </p:spPr>
        <p:txBody>
          <a:bodyPr/>
          <a:lstStyle/>
          <a:p>
            <a:r>
              <a:rPr lang="en-US"/>
              <a:t>Pengumpulan</a:t>
            </a:r>
            <a:endParaRPr lang="en-ID"/>
          </a:p>
        </p:txBody>
      </p:sp>
      <p:sp>
        <p:nvSpPr>
          <p:cNvPr id="5" name="Text Placeholder 2">
            <a:extLst>
              <a:ext uri="{FF2B5EF4-FFF2-40B4-BE49-F238E27FC236}">
                <a16:creationId xmlns:a16="http://schemas.microsoft.com/office/drawing/2014/main" id="{E22B398F-2414-4CFF-A2D5-206DBA03B6E3}"/>
              </a:ext>
            </a:extLst>
          </p:cNvPr>
          <p:cNvSpPr>
            <a:spLocks noGrp="1"/>
          </p:cNvSpPr>
          <p:nvPr>
            <p:ph type="body" sz="quarter" idx="10"/>
          </p:nvPr>
        </p:nvSpPr>
        <p:spPr>
          <a:xfrm>
            <a:off x="365760" y="1257286"/>
            <a:ext cx="7015942" cy="4778561"/>
          </a:xfrm>
        </p:spPr>
        <p:txBody>
          <a:bodyPr/>
          <a:lstStyle/>
          <a:p>
            <a:r>
              <a:rPr lang="en-ID"/>
              <a:t>Kumpulkan slide presentasi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2439303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6118</TotalTime>
  <Words>663</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10</vt:i4>
      </vt:variant>
    </vt:vector>
  </HeadingPairs>
  <TitlesOfParts>
    <vt:vector size="25" baseType="lpstr">
      <vt:lpstr>Aharoni</vt:lpstr>
      <vt:lpstr>Arial</vt:lpstr>
      <vt:lpstr>Arial Black</vt:lpstr>
      <vt:lpstr>Blackadder ITC</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5 – Kelas B</vt:lpstr>
      <vt:lpstr>PowerPoint Presentation</vt:lpstr>
      <vt:lpstr>Sum Char</vt:lpstr>
      <vt:lpstr>Kebutuhan</vt:lpstr>
      <vt:lpstr>Prilaku Program</vt:lpstr>
      <vt:lpstr>Kriteria Lainnya #1</vt:lpstr>
      <vt:lpstr>Kriteria Lainnya #2</vt:lpstr>
      <vt:lpstr>Kasus Uji [70 poin]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595</cp:revision>
  <dcterms:created xsi:type="dcterms:W3CDTF">2019-01-03T02:16:07Z</dcterms:created>
  <dcterms:modified xsi:type="dcterms:W3CDTF">2020-03-25T03:29:11Z</dcterms:modified>
</cp:coreProperties>
</file>