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8"/>
  </p:notesMasterIdLst>
  <p:handoutMasterIdLst>
    <p:handoutMasterId r:id="rId19"/>
  </p:handoutMasterIdLst>
  <p:sldIdLst>
    <p:sldId id="302" r:id="rId7"/>
    <p:sldId id="332" r:id="rId8"/>
    <p:sldId id="333" r:id="rId9"/>
    <p:sldId id="334" r:id="rId10"/>
    <p:sldId id="335" r:id="rId11"/>
    <p:sldId id="336" r:id="rId12"/>
    <p:sldId id="337" r:id="rId13"/>
    <p:sldId id="338" r:id="rId14"/>
    <p:sldId id="339" r:id="rId15"/>
    <p:sldId id="340" r:id="rId16"/>
    <p:sldId id="341" r:id="rId17"/>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B340D9F-B1F7-4540-BF42-9140C79DD333}">
          <p14:sldIdLst>
            <p14:sldId id="302"/>
            <p14:sldId id="332"/>
          </p14:sldIdLst>
        </p14:section>
        <p14:section name="Problem" id="{3FECBF92-DA7A-46D8-8D81-D87D9F39BD24}">
          <p14:sldIdLst>
            <p14:sldId id="333"/>
            <p14:sldId id="334"/>
            <p14:sldId id="335"/>
            <p14:sldId id="336"/>
            <p14:sldId id="337"/>
            <p14:sldId id="338"/>
            <p14:sldId id="339"/>
          </p14:sldIdLst>
        </p14:section>
        <p14:section name="Submission" id="{4652BFB3-15E5-4571-A3B2-7A39669B8EEF}">
          <p14:sldIdLst>
            <p14:sldId id="340"/>
            <p14:sldId id="34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1" d="100"/>
          <a:sy n="81" d="100"/>
        </p:scale>
        <p:origin x="492"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id-ID"/>
              <a:t>Tugas 3 – Kelas A</a:t>
            </a:r>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CF6C-FB6D-43F4-9F34-74CE9B74543B}"/>
              </a:ext>
            </a:extLst>
          </p:cNvPr>
          <p:cNvSpPr>
            <a:spLocks noGrp="1"/>
          </p:cNvSpPr>
          <p:nvPr>
            <p:ph type="title"/>
          </p:nvPr>
        </p:nvSpPr>
        <p:spPr/>
        <p:txBody>
          <a:bodyPr/>
          <a:lstStyle/>
          <a:p>
            <a:r>
              <a:rPr lang="en-US"/>
              <a:t>Pengumpulan</a:t>
            </a:r>
            <a:endParaRPr lang="en-ID"/>
          </a:p>
        </p:txBody>
      </p:sp>
      <p:sp>
        <p:nvSpPr>
          <p:cNvPr id="3" name="Text Placeholder 2">
            <a:extLst>
              <a:ext uri="{FF2B5EF4-FFF2-40B4-BE49-F238E27FC236}">
                <a16:creationId xmlns:a16="http://schemas.microsoft.com/office/drawing/2014/main" id="{2387C70C-C83A-46F4-B5B6-9D3FD1949FF3}"/>
              </a:ext>
            </a:extLst>
          </p:cNvPr>
          <p:cNvSpPr>
            <a:spLocks noGrp="1"/>
          </p:cNvSpPr>
          <p:nvPr>
            <p:ph type="body" sz="quarter" idx="10"/>
          </p:nvPr>
        </p:nvSpPr>
        <p:spPr/>
        <p:txBody>
          <a:bodyPr/>
          <a:lstStyle/>
          <a:p>
            <a:r>
              <a:rPr lang="en-ID"/>
              <a:t>Kumpulkan berkas kode Java (i.e., *.java)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424783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1484-9543-4B73-B575-F1B8B7EBB652}"/>
              </a:ext>
            </a:extLst>
          </p:cNvPr>
          <p:cNvSpPr>
            <a:spLocks noGrp="1"/>
          </p:cNvSpPr>
          <p:nvPr>
            <p:ph type="title"/>
          </p:nvPr>
        </p:nvSpPr>
        <p:spPr/>
        <p:txBody>
          <a:bodyPr/>
          <a:lstStyle/>
          <a:p>
            <a:r>
              <a:rPr lang="en-US"/>
              <a:t>Penilaian</a:t>
            </a:r>
            <a:endParaRPr lang="en-ID"/>
          </a:p>
        </p:txBody>
      </p:sp>
      <p:graphicFrame>
        <p:nvGraphicFramePr>
          <p:cNvPr id="5" name="Table 4">
            <a:extLst>
              <a:ext uri="{FF2B5EF4-FFF2-40B4-BE49-F238E27FC236}">
                <a16:creationId xmlns:a16="http://schemas.microsoft.com/office/drawing/2014/main" id="{6601FAAD-39E6-4A6D-AA8F-888F81CFB66E}"/>
              </a:ext>
            </a:extLst>
          </p:cNvPr>
          <p:cNvGraphicFramePr>
            <a:graphicFrameLocks noGrp="1"/>
          </p:cNvGraphicFramePr>
          <p:nvPr>
            <p:extLst>
              <p:ext uri="{D42A27DB-BD31-4B8C-83A1-F6EECF244321}">
                <p14:modId xmlns:p14="http://schemas.microsoft.com/office/powerpoint/2010/main" val="3026609703"/>
              </p:ext>
            </p:extLst>
          </p:nvPr>
        </p:nvGraphicFramePr>
        <p:xfrm>
          <a:off x="1776549" y="1252360"/>
          <a:ext cx="7236822" cy="4765040"/>
        </p:xfrm>
        <a:graphic>
          <a:graphicData uri="http://schemas.openxmlformats.org/drawingml/2006/table">
            <a:tbl>
              <a:tblPr firstRow="1" bandRow="1">
                <a:tableStyleId>{EB344D84-9AFB-497E-A393-DC336BA19D2E}</a:tableStyleId>
              </a:tblPr>
              <a:tblGrid>
                <a:gridCol w="799017">
                  <a:extLst>
                    <a:ext uri="{9D8B030D-6E8A-4147-A177-3AD203B41FA5}">
                      <a16:colId xmlns:a16="http://schemas.microsoft.com/office/drawing/2014/main" val="1559748516"/>
                    </a:ext>
                  </a:extLst>
                </a:gridCol>
                <a:gridCol w="6437805">
                  <a:extLst>
                    <a:ext uri="{9D8B030D-6E8A-4147-A177-3AD203B41FA5}">
                      <a16:colId xmlns:a16="http://schemas.microsoft.com/office/drawing/2014/main"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651718588"/>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err="1"/>
                        <a:t>Jika</a:t>
                      </a:r>
                      <a:r>
                        <a:rPr lang="en-US" sz="1600"/>
                        <a:t> program tidak </a:t>
                      </a:r>
                      <a:r>
                        <a:rPr lang="id-ID" sz="1600" dirty="0"/>
                        <a:t>terdapat cara</a:t>
                      </a:r>
                      <a:r>
                        <a:rPr lang="id-ID" sz="1600" baseline="0" dirty="0"/>
                        <a:t> iteratif dan rekursif</a:t>
                      </a:r>
                      <a:r>
                        <a:rPr lang="en-US" sz="1600" baseline="0" dirty="0"/>
                        <a:t>. </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nama</a:t>
                      </a:r>
                      <a:r>
                        <a:rPr lang="en-US" sz="1600"/>
                        <a:t> berkas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a:t>
                      </a:r>
                      <a:r>
                        <a:rPr lang="en-US" sz="1600"/>
                        <a:t>di tentukan.</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program tidak </a:t>
                      </a:r>
                      <a:r>
                        <a:rPr lang="en-US" sz="1600" dirty="0" err="1"/>
                        <a:t>memiliki</a:t>
                      </a:r>
                      <a:r>
                        <a:rPr lang="en-US" sz="1600" dirty="0"/>
                        <a:t> </a:t>
                      </a:r>
                      <a:r>
                        <a:rPr lang="en-US" sz="1600" dirty="0" err="1"/>
                        <a:t>komentar</a:t>
                      </a:r>
                      <a:r>
                        <a:rPr lang="en-US" sz="1600" dirty="0"/>
                        <a:t> </a:t>
                      </a:r>
                      <a:r>
                        <a:rPr lang="en-US" sz="1600" dirty="0" err="1"/>
                        <a:t>berisi</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867142776"/>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Jika program tidak </a:t>
                      </a:r>
                      <a:r>
                        <a:rPr lang="en-US" sz="1600" dirty="0" err="1"/>
                        <a:t>mencetak</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260984169"/>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dirty="0" err="1"/>
                        <a:t>contoh:Anda</a:t>
                      </a:r>
                      <a:r>
                        <a:rPr lang="en-US" sz="1600" dirty="0"/>
                        <a:t>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281911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3966-EB10-44BF-8E34-15287E77191F}"/>
              </a:ext>
            </a:extLst>
          </p:cNvPr>
          <p:cNvSpPr>
            <a:spLocks noGrp="1"/>
          </p:cNvSpPr>
          <p:nvPr>
            <p:ph type="title"/>
          </p:nvPr>
        </p:nvSpPr>
        <p:spPr/>
        <p:txBody>
          <a:bodyPr/>
          <a:lstStyle/>
          <a:p>
            <a:r>
              <a:rPr lang="en-US"/>
              <a:t>Fill Array</a:t>
            </a:r>
            <a:endParaRPr lang="en-ID"/>
          </a:p>
        </p:txBody>
      </p:sp>
    </p:spTree>
    <p:extLst>
      <p:ext uri="{BB962C8B-B14F-4D97-AF65-F5344CB8AC3E}">
        <p14:creationId xmlns:p14="http://schemas.microsoft.com/office/powerpoint/2010/main" val="350970102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5B92-6AEA-43E4-823D-758F6F4961BF}"/>
              </a:ext>
            </a:extLst>
          </p:cNvPr>
          <p:cNvSpPr>
            <a:spLocks noGrp="1"/>
          </p:cNvSpPr>
          <p:nvPr>
            <p:ph type="title"/>
          </p:nvPr>
        </p:nvSpPr>
        <p:spPr/>
        <p:txBody>
          <a:bodyPr/>
          <a:lstStyle/>
          <a:p>
            <a:r>
              <a:rPr lang="id-ID"/>
              <a:t>Kebutuhan</a:t>
            </a:r>
            <a:endParaRPr lang="en-ID"/>
          </a:p>
        </p:txBody>
      </p:sp>
      <p:sp>
        <p:nvSpPr>
          <p:cNvPr id="3" name="Text Placeholder 2">
            <a:extLst>
              <a:ext uri="{FF2B5EF4-FFF2-40B4-BE49-F238E27FC236}">
                <a16:creationId xmlns:a16="http://schemas.microsoft.com/office/drawing/2014/main" id="{3BFE8C66-2223-49A0-9B26-8D3ABA767D68}"/>
              </a:ext>
            </a:extLst>
          </p:cNvPr>
          <p:cNvSpPr>
            <a:spLocks noGrp="1"/>
          </p:cNvSpPr>
          <p:nvPr>
            <p:ph type="body" sz="quarter" idx="10"/>
          </p:nvPr>
        </p:nvSpPr>
        <p:spPr>
          <a:xfrm>
            <a:off x="416860" y="1196789"/>
            <a:ext cx="8256494" cy="1572537"/>
          </a:xfrm>
        </p:spPr>
        <p:txBody>
          <a:bodyPr>
            <a:normAutofit/>
          </a:bodyPr>
          <a:lstStyle/>
          <a:p>
            <a:pPr marL="0" indent="0">
              <a:lnSpc>
                <a:spcPct val="150000"/>
              </a:lnSpc>
              <a:buNone/>
            </a:pPr>
            <a:r>
              <a:rPr lang="en-US" sz="2000"/>
              <a:t>Program akan menerima argumen</a:t>
            </a:r>
            <a:r>
              <a:rPr lang="id-ID" sz="2000"/>
              <a:t> berupa bilangan bulat</a:t>
            </a:r>
            <a:r>
              <a:rPr lang="en-US" sz="2000"/>
              <a:t> positif yang merupakan panjang sebuah Array multidimensional</a:t>
            </a:r>
            <a:r>
              <a:rPr lang="id-ID" sz="2000"/>
              <a:t>. </a:t>
            </a:r>
            <a:r>
              <a:rPr lang="en-US" sz="2000"/>
              <a:t>Contoh, ketika dijalankan dengan</a:t>
            </a:r>
            <a:r>
              <a:rPr lang="id-ID" sz="2000"/>
              <a:t>:</a:t>
            </a:r>
          </a:p>
        </p:txBody>
      </p:sp>
      <p:sp>
        <p:nvSpPr>
          <p:cNvPr id="4" name="TextBox 3">
            <a:extLst>
              <a:ext uri="{FF2B5EF4-FFF2-40B4-BE49-F238E27FC236}">
                <a16:creationId xmlns:a16="http://schemas.microsoft.com/office/drawing/2014/main" id="{BD3F16BC-58FD-4E37-9200-DB40E9589FC0}"/>
              </a:ext>
            </a:extLst>
          </p:cNvPr>
          <p:cNvSpPr txBox="1"/>
          <p:nvPr/>
        </p:nvSpPr>
        <p:spPr>
          <a:xfrm>
            <a:off x="342494" y="2692360"/>
            <a:ext cx="8279408" cy="473206"/>
          </a:xfrm>
          <a:prstGeom prst="rect">
            <a:avLst/>
          </a:prstGeom>
          <a:noFill/>
          <a:ln>
            <a:noFill/>
          </a:ln>
        </p:spPr>
        <p:txBody>
          <a:bodyPr wrap="square" rtlCol="0">
            <a:spAutoFit/>
          </a:bodyPr>
          <a:lstStyle/>
          <a:p>
            <a:pPr algn="ctr" defTabSz="914400">
              <a:lnSpc>
                <a:spcPct val="150000"/>
              </a:lnSpc>
              <a:spcBef>
                <a:spcPts val="600"/>
              </a:spcBef>
              <a:spcAft>
                <a:spcPts val="600"/>
              </a:spcAft>
            </a:pPr>
            <a:r>
              <a:rPr lang="id-ID" dirty="0">
                <a:solidFill>
                  <a:schemeClr val="tx2"/>
                </a:solidFill>
                <a:latin typeface="Courier New" pitchFamily="49" charset="0"/>
                <a:cs typeface="Courier New" pitchFamily="49" charset="0"/>
              </a:rPr>
              <a:t>java </a:t>
            </a:r>
            <a:r>
              <a:rPr lang="en-US" dirty="0" err="1">
                <a:solidFill>
                  <a:schemeClr val="tx2"/>
                </a:solidFill>
                <a:latin typeface="Courier New" pitchFamily="49" charset="0"/>
                <a:cs typeface="Courier New" pitchFamily="49" charset="0"/>
              </a:rPr>
              <a:t>FillArray</a:t>
            </a:r>
            <a:r>
              <a:rPr lang="en-US" dirty="0">
                <a:solidFill>
                  <a:schemeClr val="tx2"/>
                </a:solidFill>
                <a:latin typeface="Courier New" pitchFamily="49" charset="0"/>
                <a:cs typeface="Courier New" pitchFamily="49" charset="0"/>
              </a:rPr>
              <a:t>_</a:t>
            </a:r>
            <a:r>
              <a:rPr lang="id-ID" dirty="0">
                <a:solidFill>
                  <a:schemeClr val="tx2"/>
                </a:solidFill>
                <a:latin typeface="Courier New" pitchFamily="49" charset="0"/>
                <a:cs typeface="Courier New" pitchFamily="49" charset="0"/>
              </a:rPr>
              <a:t>1402019123 </a:t>
            </a:r>
            <a:r>
              <a:rPr lang="id-ID" dirty="0">
                <a:solidFill>
                  <a:schemeClr val="dk1"/>
                </a:solidFill>
                <a:highlight>
                  <a:srgbClr val="FFFF00"/>
                </a:highlight>
                <a:latin typeface="Courier New" pitchFamily="49" charset="0"/>
                <a:cs typeface="Courier New" pitchFamily="49" charset="0"/>
              </a:rPr>
              <a:t>2</a:t>
            </a:r>
          </a:p>
        </p:txBody>
      </p:sp>
      <p:sp>
        <p:nvSpPr>
          <p:cNvPr id="5" name="TextBox 4">
            <a:extLst>
              <a:ext uri="{FF2B5EF4-FFF2-40B4-BE49-F238E27FC236}">
                <a16:creationId xmlns:a16="http://schemas.microsoft.com/office/drawing/2014/main" id="{79042813-7936-4E48-ABCD-5D1C39160881}"/>
              </a:ext>
            </a:extLst>
          </p:cNvPr>
          <p:cNvSpPr txBox="1"/>
          <p:nvPr/>
        </p:nvSpPr>
        <p:spPr>
          <a:xfrm>
            <a:off x="387394" y="3887877"/>
            <a:ext cx="8189609" cy="1569660"/>
          </a:xfrm>
          <a:prstGeom prst="rect">
            <a:avLst/>
          </a:prstGeom>
          <a:noFill/>
        </p:spPr>
        <p:txBody>
          <a:bodyPr wrap="square" rtlCol="0">
            <a:spAutoFit/>
          </a:bodyPr>
          <a:lstStyle/>
          <a:p>
            <a:r>
              <a:rPr lang="en-US" sz="1600" dirty="0">
                <a:solidFill>
                  <a:schemeClr val="accent1">
                    <a:lumMod val="50000"/>
                  </a:schemeClr>
                </a:solidFill>
                <a:latin typeface="Courier New" pitchFamily="49" charset="0"/>
                <a:cs typeface="Courier New" pitchFamily="49" charset="0"/>
              </a:rPr>
              <a:t>---------------------------------------</a:t>
            </a:r>
          </a:p>
          <a:p>
            <a:r>
              <a:rPr lang="en-US" sz="1600" dirty="0">
                <a:solidFill>
                  <a:schemeClr val="accent1">
                    <a:lumMod val="50000"/>
                  </a:schemeClr>
                </a:solidFill>
                <a:latin typeface="Courier New" pitchFamily="49" charset="0"/>
                <a:cs typeface="Courier New" pitchFamily="49" charset="0"/>
              </a:rPr>
              <a:t>            Fill Array</a:t>
            </a:r>
          </a:p>
          <a:p>
            <a:r>
              <a:rPr lang="en-US" sz="1600" dirty="0">
                <a:solidFill>
                  <a:schemeClr val="accent1">
                    <a:lumMod val="50000"/>
                  </a:schemeClr>
                </a:solidFill>
                <a:latin typeface="Courier New" pitchFamily="49" charset="0"/>
                <a:cs typeface="Courier New" pitchFamily="49" charset="0"/>
              </a:rPr>
              <a:t>           Bit/1402019000</a:t>
            </a:r>
          </a:p>
          <a:p>
            <a:r>
              <a:rPr lang="en-US" sz="1600" dirty="0">
                <a:solidFill>
                  <a:schemeClr val="accent1">
                    <a:lumMod val="50000"/>
                  </a:schemeClr>
                </a:solidFill>
                <a:latin typeface="Courier New" pitchFamily="49" charset="0"/>
                <a:cs typeface="Courier New" pitchFamily="49" charset="0"/>
              </a:rPr>
              <a:t>---------------------------------------</a:t>
            </a:r>
          </a:p>
          <a:p>
            <a:r>
              <a:rPr lang="en-US" sz="1600">
                <a:solidFill>
                  <a:schemeClr val="dk1"/>
                </a:solidFill>
                <a:highlight>
                  <a:srgbClr val="00FFFF"/>
                </a:highlight>
                <a:latin typeface="Courier New" pitchFamily="49" charset="0"/>
                <a:cs typeface="Courier New" pitchFamily="49" charset="0"/>
              </a:rPr>
              <a:t>Argumen: </a:t>
            </a:r>
            <a:r>
              <a:rPr lang="en-US" sz="1600" dirty="0">
                <a:solidFill>
                  <a:schemeClr val="dk1"/>
                </a:solidFill>
                <a:highlight>
                  <a:srgbClr val="00FFFF"/>
                </a:highlight>
                <a:latin typeface="Courier New" pitchFamily="49" charset="0"/>
                <a:cs typeface="Courier New" pitchFamily="49" charset="0"/>
              </a:rPr>
              <a:t>2</a:t>
            </a:r>
          </a:p>
          <a:p>
            <a:r>
              <a:rPr lang="en-US" sz="1600">
                <a:solidFill>
                  <a:schemeClr val="dk1"/>
                </a:solidFill>
                <a:highlight>
                  <a:srgbClr val="00FFFF"/>
                </a:highlight>
                <a:latin typeface="Courier New" pitchFamily="49" charset="0"/>
                <a:cs typeface="Courier New" pitchFamily="49" charset="0"/>
              </a:rPr>
              <a:t>Isi Array:[[</a:t>
            </a:r>
            <a:r>
              <a:rPr lang="en-US" sz="1600" dirty="0">
                <a:solidFill>
                  <a:schemeClr val="dk1"/>
                </a:solidFill>
                <a:highlight>
                  <a:srgbClr val="00FFFF"/>
                </a:highlight>
                <a:latin typeface="Courier New" pitchFamily="49" charset="0"/>
                <a:cs typeface="Courier New" pitchFamily="49" charset="0"/>
              </a:rPr>
              <a:t>2, 1], [1, 0]]</a:t>
            </a:r>
            <a:endParaRPr lang="sv-SE" sz="1600" dirty="0">
              <a:solidFill>
                <a:schemeClr val="dk1"/>
              </a:solidFill>
              <a:highlight>
                <a:srgbClr val="00FFFF"/>
              </a:highlight>
              <a:latin typeface="Courier New" pitchFamily="49" charset="0"/>
              <a:cs typeface="Courier New" pitchFamily="49" charset="0"/>
            </a:endParaRPr>
          </a:p>
        </p:txBody>
      </p:sp>
      <p:sp>
        <p:nvSpPr>
          <p:cNvPr id="6" name="Text Placeholder 2">
            <a:extLst>
              <a:ext uri="{FF2B5EF4-FFF2-40B4-BE49-F238E27FC236}">
                <a16:creationId xmlns:a16="http://schemas.microsoft.com/office/drawing/2014/main" id="{DB6C62C3-8E9D-441E-AC24-78B51794EDDD}"/>
              </a:ext>
            </a:extLst>
          </p:cNvPr>
          <p:cNvSpPr txBox="1">
            <a:spLocks/>
          </p:cNvSpPr>
          <p:nvPr/>
        </p:nvSpPr>
        <p:spPr>
          <a:xfrm>
            <a:off x="320509" y="3431175"/>
            <a:ext cx="8256494" cy="5486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Program</a:t>
            </a:r>
            <a:r>
              <a:rPr lang="id-ID" sz="2000" i="1"/>
              <a:t> </a:t>
            </a:r>
            <a:r>
              <a:rPr lang="id-ID" sz="2000" dirty="0"/>
              <a:t>akan mengeluarkan</a:t>
            </a:r>
          </a:p>
        </p:txBody>
      </p:sp>
    </p:spTree>
    <p:extLst>
      <p:ext uri="{BB962C8B-B14F-4D97-AF65-F5344CB8AC3E}">
        <p14:creationId xmlns:p14="http://schemas.microsoft.com/office/powerpoint/2010/main" val="151496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a16="http://schemas.microsoft.com/office/drawing/2014/main" id="{62754B6E-4015-4C3E-AEC2-ED0E6E12380C}"/>
              </a:ext>
            </a:extLst>
          </p:cNvPr>
          <p:cNvSpPr>
            <a:spLocks noGrp="1"/>
          </p:cNvSpPr>
          <p:nvPr>
            <p:ph type="body" sz="quarter" idx="10"/>
          </p:nvPr>
        </p:nvSpPr>
        <p:spPr>
          <a:xfrm>
            <a:off x="416860" y="1196789"/>
            <a:ext cx="8256494" cy="3828057"/>
          </a:xfrm>
        </p:spPr>
        <p:txBody>
          <a:bodyPr>
            <a:normAutofit/>
          </a:bodyPr>
          <a:lstStyle/>
          <a:p>
            <a:pPr marL="0" indent="0">
              <a:lnSpc>
                <a:spcPct val="150000"/>
              </a:lnSpc>
              <a:buNone/>
            </a:pPr>
            <a:r>
              <a:rPr lang="en-ID" sz="2000"/>
              <a:t>Jika program menerima argumen bernilai 2, maka jumlah elemen Array adalah 4 (i.e., [2][2]). Kemudian program mengisi Array secara terurut dari besar ke kecil dengan nilai maksimum sesuai jumlah maksimum elemen Array tersebut. Setelah 1 index diinisialisasi, maka program mengisi index berikutnya dengan nilai Array yang dimulai dari nilai terbesar pada index sebelumnya dikurang 1. Jika nilai yang diisi pada Array sudah mencapai 0, maka nilai tersebut tidak akan berurang menjadi -1 atau lebih kecil.</a:t>
            </a:r>
          </a:p>
        </p:txBody>
      </p:sp>
    </p:spTree>
    <p:extLst>
      <p:ext uri="{BB962C8B-B14F-4D97-AF65-F5344CB8AC3E}">
        <p14:creationId xmlns:p14="http://schemas.microsoft.com/office/powerpoint/2010/main" val="241008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a16="http://schemas.microsoft.com/office/drawing/2014/main" id="{62754B6E-4015-4C3E-AEC2-ED0E6E12380C}"/>
              </a:ext>
            </a:extLst>
          </p:cNvPr>
          <p:cNvSpPr>
            <a:spLocks noGrp="1"/>
          </p:cNvSpPr>
          <p:nvPr>
            <p:ph type="body" sz="quarter" idx="10"/>
          </p:nvPr>
        </p:nvSpPr>
        <p:spPr>
          <a:xfrm>
            <a:off x="416860" y="1196789"/>
            <a:ext cx="8256494" cy="3828057"/>
          </a:xfrm>
        </p:spPr>
        <p:txBody>
          <a:bodyPr>
            <a:normAutofit/>
          </a:bodyPr>
          <a:lstStyle/>
          <a:p>
            <a:pPr marL="0" indent="0">
              <a:lnSpc>
                <a:spcPct val="150000"/>
              </a:lnSpc>
              <a:buNone/>
            </a:pPr>
            <a:r>
              <a:rPr lang="en-ID" sz="2000"/>
              <a:t>Jika argumen bernilai kurang dari 1, maka akan mengeluarkan: “Maaf argumen yang Anda masukan salah!”</a:t>
            </a:r>
          </a:p>
          <a:p>
            <a:pPr marL="0" indent="0">
              <a:lnSpc>
                <a:spcPct val="150000"/>
              </a:lnSpc>
              <a:buNone/>
            </a:pPr>
            <a:endParaRPr lang="en-ID" sz="2000"/>
          </a:p>
          <a:p>
            <a:pPr marL="0" indent="0">
              <a:lnSpc>
                <a:spcPct val="150000"/>
              </a:lnSpc>
              <a:buNone/>
            </a:pPr>
            <a:r>
              <a:rPr lang="en-ID" sz="2000">
                <a:solidFill>
                  <a:schemeClr val="accent2">
                    <a:lumMod val="75000"/>
                  </a:schemeClr>
                </a:solidFill>
              </a:rPr>
              <a:t>Buatlah program menggunakan cara iteratif dan rekursif!</a:t>
            </a:r>
            <a:r>
              <a:rPr lang="en-ID" sz="2000"/>
              <a:t> Jika kesulitan, selesaikan kasus ini secara iteratif terlebih dahulu dengan menggunakan struktur pengulangan for, while, atau do-while, setelah itu ubah ke rekursif.</a:t>
            </a:r>
          </a:p>
        </p:txBody>
      </p:sp>
    </p:spTree>
    <p:extLst>
      <p:ext uri="{BB962C8B-B14F-4D97-AF65-F5344CB8AC3E}">
        <p14:creationId xmlns:p14="http://schemas.microsoft.com/office/powerpoint/2010/main" val="150660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41CC-8653-4D4A-89EB-3FAB968F29D8}"/>
              </a:ext>
            </a:extLst>
          </p:cNvPr>
          <p:cNvSpPr>
            <a:spLocks noGrp="1"/>
          </p:cNvSpPr>
          <p:nvPr>
            <p:ph type="title"/>
          </p:nvPr>
        </p:nvSpPr>
        <p:spPr/>
        <p:txBody>
          <a:bodyPr/>
          <a:lstStyle/>
          <a:p>
            <a:r>
              <a:rPr lang="en-US"/>
              <a:t>Kriteria Lainnya #1</a:t>
            </a:r>
            <a:endParaRPr lang="en-ID"/>
          </a:p>
        </p:txBody>
      </p:sp>
      <p:sp>
        <p:nvSpPr>
          <p:cNvPr id="3" name="Text Placeholder 2">
            <a:extLst>
              <a:ext uri="{FF2B5EF4-FFF2-40B4-BE49-F238E27FC236}">
                <a16:creationId xmlns:a16="http://schemas.microsoft.com/office/drawing/2014/main" id="{721F848E-AF9F-48EB-BED5-B8EFAEAC6BAD}"/>
              </a:ext>
            </a:extLst>
          </p:cNvPr>
          <p:cNvSpPr>
            <a:spLocks noGrp="1"/>
          </p:cNvSpPr>
          <p:nvPr>
            <p:ph type="body" sz="quarter" idx="10"/>
          </p:nvPr>
        </p:nvSpPr>
        <p:spPr/>
        <p:txBody>
          <a:bodyPr>
            <a:normAutofit/>
          </a:bodyPr>
          <a:lstStyle/>
          <a:p>
            <a:pPr marL="0" indent="0">
              <a:lnSpc>
                <a:spcPct val="150000"/>
              </a:lnSpc>
              <a:buNone/>
            </a:pPr>
            <a:r>
              <a:rPr lang="id-ID" sz="2000">
                <a:highlight>
                  <a:srgbClr val="FFFF00"/>
                </a:highlight>
                <a:ea typeface="Calibri" panose="020F0502020204030204" pitchFamily="34" charset="0"/>
              </a:rPr>
              <a:t>Teks dengan warna belakang kuning</a:t>
            </a:r>
            <a:r>
              <a:rPr lang="id-ID" sz="2000">
                <a:ea typeface="Calibri" panose="020F0502020204030204" pitchFamily="34" charset="0"/>
              </a:rPr>
              <a:t> merupakan masukan dari pengguna.</a:t>
            </a:r>
            <a:r>
              <a:rPr lang="en-US" sz="2000">
                <a:ea typeface="Calibri" panose="020F0502020204030204" pitchFamily="34" charset="0"/>
              </a:rPr>
              <a:t> </a:t>
            </a:r>
            <a:r>
              <a:rPr lang="id-ID" sz="2000">
                <a:ea typeface="Calibri" panose="020F0502020204030204" pitchFamily="34" charset="0"/>
              </a:rPr>
              <a:t>Setiap implementasi masukan yang terlewat akan membuat nilai Anda </a:t>
            </a:r>
            <a:r>
              <a:rPr lang="id-ID" sz="2000">
                <a:solidFill>
                  <a:srgbClr val="00B050"/>
                </a:solidFill>
                <a:ea typeface="Calibri" panose="020F0502020204030204" pitchFamily="34" charset="0"/>
              </a:rPr>
              <a:t>berkurang satu poin</a:t>
            </a:r>
            <a:r>
              <a:rPr lang="id-ID" sz="2000">
                <a:ea typeface="Calibri" panose="020F0502020204030204" pitchFamily="34" charset="0"/>
              </a:rPr>
              <a:t>. </a:t>
            </a:r>
            <a:r>
              <a:rPr lang="id-ID" sz="2000">
                <a:highlight>
                  <a:srgbClr val="00FFFF"/>
                </a:highlight>
                <a:ea typeface="Calibri" panose="020F0502020204030204" pitchFamily="34" charset="0"/>
              </a:rPr>
              <a:t>Teks yang berwarna biru</a:t>
            </a:r>
            <a:r>
              <a:rPr lang="id-ID" sz="2000">
                <a:ea typeface="Calibri" panose="020F0502020204030204" pitchFamily="34" charset="0"/>
              </a:rPr>
              <a:t> merupakan teks dinamis yang selalu berubah-ubah sesuai dengan masukan pengguna dan harus ditampilkan dalam program yang Anda buat. Setiap teks biru yang terlewat atau tidak sesuai akan membuat nilai Anda </a:t>
            </a:r>
            <a:r>
              <a:rPr lang="id-ID" sz="2000">
                <a:solidFill>
                  <a:srgbClr val="00B050"/>
                </a:solidFill>
                <a:ea typeface="Calibri" panose="020F0502020204030204" pitchFamily="34" charset="0"/>
              </a:rPr>
              <a:t>berkurang satu poin</a:t>
            </a:r>
            <a:r>
              <a:rPr lang="en-US" sz="2000">
                <a:solidFill>
                  <a:srgbClr val="00B050"/>
                </a:solidFill>
                <a:ea typeface="Calibri" panose="020F0502020204030204" pitchFamily="34" charset="0"/>
              </a:rPr>
              <a:t>.</a:t>
            </a:r>
            <a:endParaRPr lang="en-US" sz="2000"/>
          </a:p>
        </p:txBody>
      </p:sp>
    </p:spTree>
    <p:extLst>
      <p:ext uri="{BB962C8B-B14F-4D97-AF65-F5344CB8AC3E}">
        <p14:creationId xmlns:p14="http://schemas.microsoft.com/office/powerpoint/2010/main" val="297004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6629-2272-4953-A397-A4BAC8F1FDA9}"/>
              </a:ext>
            </a:extLst>
          </p:cNvPr>
          <p:cNvSpPr>
            <a:spLocks noGrp="1"/>
          </p:cNvSpPr>
          <p:nvPr>
            <p:ph type="title"/>
          </p:nvPr>
        </p:nvSpPr>
        <p:spPr/>
        <p:txBody>
          <a:bodyPr/>
          <a:lstStyle/>
          <a:p>
            <a:r>
              <a:rPr lang="en-US"/>
              <a:t>Kriteria Lainnya #2</a:t>
            </a:r>
            <a:endParaRPr lang="en-ID"/>
          </a:p>
        </p:txBody>
      </p:sp>
      <p:sp>
        <p:nvSpPr>
          <p:cNvPr id="3" name="Text Placeholder 2">
            <a:extLst>
              <a:ext uri="{FF2B5EF4-FFF2-40B4-BE49-F238E27FC236}">
                <a16:creationId xmlns:a16="http://schemas.microsoft.com/office/drawing/2014/main" id="{D55E59DC-786E-44CF-9D92-747B1483F964}"/>
              </a:ext>
            </a:extLst>
          </p:cNvPr>
          <p:cNvSpPr>
            <a:spLocks noGrp="1"/>
          </p:cNvSpPr>
          <p:nvPr>
            <p:ph type="body" sz="quarter" idx="10"/>
          </p:nvPr>
        </p:nvSpPr>
        <p:spPr/>
        <p:txBody>
          <a:bodyPr>
            <a:normAutofit/>
          </a:bodyPr>
          <a:lstStyle/>
          <a:p>
            <a:pPr>
              <a:lnSpc>
                <a:spcPct val="150000"/>
              </a:lnSpc>
            </a:pPr>
            <a:r>
              <a:rPr lang="en-US" sz="2000">
                <a:solidFill>
                  <a:srgbClr val="FF0000"/>
                </a:solidFill>
              </a:rPr>
              <a:t>[5 poin]</a:t>
            </a:r>
            <a:r>
              <a:rPr lang="en-US" sz="2000">
                <a:solidFill>
                  <a:srgbClr val="203864"/>
                </a:solidFill>
              </a:rPr>
              <a:t> P</a:t>
            </a:r>
            <a:r>
              <a:rPr lang="sv-SE" sz="2000">
                <a:solidFill>
                  <a:srgbClr val="203864"/>
                </a:solidFill>
              </a:rPr>
              <a:t>rogram memiliki method yang menggunakan teknik iteratif.</a:t>
            </a:r>
          </a:p>
          <a:p>
            <a:pPr>
              <a:lnSpc>
                <a:spcPct val="150000"/>
              </a:lnSpc>
            </a:pPr>
            <a:r>
              <a:rPr lang="sv-SE" sz="2000">
                <a:solidFill>
                  <a:srgbClr val="FF0000"/>
                </a:solidFill>
              </a:rPr>
              <a:t>[15 poin]</a:t>
            </a:r>
            <a:r>
              <a:rPr lang="sv-SE" sz="2000">
                <a:solidFill>
                  <a:srgbClr val="203864"/>
                </a:solidFill>
              </a:rPr>
              <a:t> Program memiliki method yang menggunakan teknik rekursif. </a:t>
            </a:r>
            <a:endParaRPr lang="en-US" sz="2000">
              <a:solidFill>
                <a:srgbClr val="203864"/>
              </a:solidFill>
            </a:endParaRPr>
          </a:p>
          <a:p>
            <a:pPr>
              <a:lnSpc>
                <a:spcPct val="150000"/>
              </a:lnSpc>
            </a:pPr>
            <a:r>
              <a:rPr lang="en-US" sz="2000">
                <a:solidFill>
                  <a:srgbClr val="FF0000"/>
                </a:solidFill>
              </a:rPr>
              <a:t>[10 poin]</a:t>
            </a:r>
            <a:r>
              <a:rPr lang="en-US" sz="2000"/>
              <a:t> Anda boleh mengubah tampilan luaran program selama memiliki informasi: nilai argumen dan label keluaran.</a:t>
            </a:r>
          </a:p>
          <a:p>
            <a:pPr>
              <a:lnSpc>
                <a:spcPct val="150000"/>
              </a:lnSpc>
            </a:pPr>
            <a:r>
              <a:rPr lang="en-US" sz="2000">
                <a:solidFill>
                  <a:srgbClr val="FF0000"/>
                </a:solidFill>
              </a:rPr>
              <a:t>[10 poin]</a:t>
            </a:r>
            <a:r>
              <a:rPr lang="en-US" sz="2000"/>
              <a:t> Setiap method yang dibuat memiliki dokumentasi (i.e., komentar) JavaDoc. </a:t>
            </a:r>
          </a:p>
          <a:p>
            <a:pPr>
              <a:lnSpc>
                <a:spcPct val="150000"/>
              </a:lnSpc>
            </a:pPr>
            <a:r>
              <a:rPr lang="en-US" sz="2000"/>
              <a:t>Nama berkas yang dikumpulkan harus dalam format </a:t>
            </a:r>
            <a:r>
              <a:rPr lang="id-ID" sz="2000"/>
              <a:t>FillArray_NPM</a:t>
            </a:r>
            <a:br>
              <a:rPr lang="en-US" sz="2000"/>
            </a:br>
            <a:r>
              <a:rPr lang="en-US" sz="2000"/>
              <a:t>(e.g., F</a:t>
            </a:r>
            <a:r>
              <a:rPr lang="id-ID" sz="2000"/>
              <a:t>illArray</a:t>
            </a:r>
            <a:r>
              <a:rPr lang="en-US" sz="2000"/>
              <a:t>_140201</a:t>
            </a:r>
            <a:r>
              <a:rPr lang="id-ID" sz="2000"/>
              <a:t>9</a:t>
            </a:r>
            <a:r>
              <a:rPr lang="en-US" sz="2000"/>
              <a:t>123.java).</a:t>
            </a:r>
          </a:p>
        </p:txBody>
      </p:sp>
    </p:spTree>
    <p:extLst>
      <p:ext uri="{BB962C8B-B14F-4D97-AF65-F5344CB8AC3E}">
        <p14:creationId xmlns:p14="http://schemas.microsoft.com/office/powerpoint/2010/main" val="367717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r>
              <a:rPr lang="en-US"/>
              <a:t>Kasus Uji </a:t>
            </a:r>
            <a:r>
              <a:rPr lang="en-US">
                <a:solidFill>
                  <a:srgbClr val="FF0000"/>
                </a:solidFill>
              </a:rPr>
              <a:t>[60 poin]</a:t>
            </a:r>
            <a:endParaRPr lang="en-ID"/>
          </a:p>
        </p:txBody>
      </p:sp>
      <p:graphicFrame>
        <p:nvGraphicFramePr>
          <p:cNvPr id="4" name="Table 3">
            <a:extLst>
              <a:ext uri="{FF2B5EF4-FFF2-40B4-BE49-F238E27FC236}">
                <a16:creationId xmlns:a16="http://schemas.microsoft.com/office/drawing/2014/main" id="{22285132-6DB0-46C5-964F-8108974FA756}"/>
              </a:ext>
            </a:extLst>
          </p:cNvPr>
          <p:cNvGraphicFramePr>
            <a:graphicFrameLocks noGrp="1"/>
          </p:cNvGraphicFramePr>
          <p:nvPr>
            <p:extLst>
              <p:ext uri="{D42A27DB-BD31-4B8C-83A1-F6EECF244321}">
                <p14:modId xmlns:p14="http://schemas.microsoft.com/office/powerpoint/2010/main" val="3776048749"/>
              </p:ext>
            </p:extLst>
          </p:nvPr>
        </p:nvGraphicFramePr>
        <p:xfrm>
          <a:off x="629013" y="1395185"/>
          <a:ext cx="8140519" cy="4146695"/>
        </p:xfrm>
        <a:graphic>
          <a:graphicData uri="http://schemas.openxmlformats.org/drawingml/2006/table">
            <a:tbl>
              <a:tblPr firstRow="1" bandRow="1">
                <a:tableStyleId>{8EC20E35-A176-4012-BC5E-935CFFF8708E}</a:tableStyleId>
              </a:tblPr>
              <a:tblGrid>
                <a:gridCol w="1269456">
                  <a:extLst>
                    <a:ext uri="{9D8B030D-6E8A-4147-A177-3AD203B41FA5}">
                      <a16:colId xmlns:a16="http://schemas.microsoft.com/office/drawing/2014/main" val="20000"/>
                    </a:ext>
                  </a:extLst>
                </a:gridCol>
                <a:gridCol w="6871063">
                  <a:extLst>
                    <a:ext uri="{9D8B030D-6E8A-4147-A177-3AD203B41FA5}">
                      <a16:colId xmlns:a16="http://schemas.microsoft.com/office/drawing/2014/main" val="20001"/>
                    </a:ext>
                  </a:extLst>
                </a:gridCol>
              </a:tblGrid>
              <a:tr h="330201">
                <a:tc>
                  <a:txBody>
                    <a:bodyPr/>
                    <a:lstStyle/>
                    <a:p>
                      <a:r>
                        <a:rPr lang="id-ID" sz="1800">
                          <a:latin typeface="Arial" panose="020B0604020202020204" pitchFamily="34" charset="0"/>
                          <a:cs typeface="Arial" panose="020B0604020202020204" pitchFamily="34" charset="0"/>
                        </a:rPr>
                        <a:t>Argumen</a:t>
                      </a:r>
                      <a:endParaRPr lang="en-US" sz="1800" dirty="0">
                        <a:latin typeface="Arial" panose="020B0604020202020204" pitchFamily="34" charset="0"/>
                        <a:cs typeface="Arial" panose="020B0604020202020204" pitchFamily="34" charset="0"/>
                      </a:endParaRPr>
                    </a:p>
                  </a:txBody>
                  <a:tcPr/>
                </a:tc>
                <a:tc>
                  <a:txBody>
                    <a:bodyPr/>
                    <a:lstStyle/>
                    <a:p>
                      <a:r>
                        <a:rPr lang="id-ID" sz="1800" dirty="0">
                          <a:latin typeface="Arial" panose="020B0604020202020204" pitchFamily="34" charset="0"/>
                          <a:cs typeface="Arial" panose="020B0604020202020204" pitchFamily="34" charset="0"/>
                        </a:rPr>
                        <a:t>Keluaran</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67925">
                <a:tc>
                  <a:txBody>
                    <a:bodyPr/>
                    <a:lstStyle/>
                    <a:p>
                      <a:r>
                        <a:rPr lang="id-ID" sz="1800" kern="1200" dirty="0">
                          <a:highlight>
                            <a:srgbClr val="FFFF00"/>
                          </a:highlight>
                          <a:latin typeface="Arial" panose="020B0604020202020204" pitchFamily="34" charset="0"/>
                          <a:cs typeface="Arial" panose="020B0604020202020204" pitchFamily="34" charset="0"/>
                        </a:rPr>
                        <a:t>5</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a:highlight>
                            <a:srgbClr val="00FFFF"/>
                          </a:highlight>
                          <a:latin typeface="Arial" panose="020B0604020202020204" pitchFamily="34" charset="0"/>
                          <a:cs typeface="Arial" panose="020B0604020202020204" pitchFamily="34" charset="0"/>
                        </a:rPr>
                        <a:t>Argumen: </a:t>
                      </a:r>
                      <a:r>
                        <a:rPr lang="en-US" sz="1800" kern="1200" dirty="0">
                          <a:highlight>
                            <a:srgbClr val="00FFFF"/>
                          </a:highlight>
                          <a:latin typeface="Arial" panose="020B0604020202020204" pitchFamily="34" charset="0"/>
                          <a:cs typeface="Arial" panose="020B0604020202020204" pitchFamily="34" charset="0"/>
                        </a:rPr>
                        <a:t>5</a:t>
                      </a:r>
                    </a:p>
                    <a:p>
                      <a:pPr marL="0" algn="l" defTabSz="914400" rtl="0" eaLnBrk="1" latinLnBrk="0" hangingPunct="1"/>
                      <a:r>
                        <a:rPr lang="en-US" sz="1800" kern="1200">
                          <a:highlight>
                            <a:srgbClr val="00FFFF"/>
                          </a:highlight>
                          <a:latin typeface="Arial" panose="020B0604020202020204" pitchFamily="34" charset="0"/>
                          <a:cs typeface="Arial" panose="020B0604020202020204" pitchFamily="34" charset="0"/>
                        </a:rPr>
                        <a:t>Isi Array:[[</a:t>
                      </a:r>
                      <a:r>
                        <a:rPr lang="en-US" sz="1800" kern="1200" dirty="0">
                          <a:highlight>
                            <a:srgbClr val="00FFFF"/>
                          </a:highlight>
                          <a:latin typeface="Arial" panose="020B0604020202020204" pitchFamily="34" charset="0"/>
                          <a:cs typeface="Arial" panose="020B0604020202020204" pitchFamily="34" charset="0"/>
                        </a:rPr>
                        <a:t>5, 4, 3, 2, 1], [4, 3, 2, 1, 0], [3, 2, 1, 0, 0], [2, 1, 0, 0, 0], [1, 0, 0, 0, 0]]</a:t>
                      </a:r>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354849">
                <a:tc>
                  <a:txBody>
                    <a:bodyPr/>
                    <a:lstStyle/>
                    <a:p>
                      <a:r>
                        <a:rPr lang="en-US" sz="1800" kern="1200" dirty="0">
                          <a:highlight>
                            <a:srgbClr val="FFFF00"/>
                          </a:highlight>
                          <a:latin typeface="Arial" panose="020B0604020202020204" pitchFamily="34" charset="0"/>
                          <a:cs typeface="Arial" panose="020B0604020202020204" pitchFamily="34" charset="0"/>
                        </a:rPr>
                        <a:t>3</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a:highlight>
                            <a:srgbClr val="00FFFF"/>
                          </a:highlight>
                          <a:latin typeface="Arial" panose="020B0604020202020204" pitchFamily="34" charset="0"/>
                          <a:cs typeface="Arial" panose="020B0604020202020204" pitchFamily="34" charset="0"/>
                        </a:rPr>
                        <a:t>Argumen: </a:t>
                      </a:r>
                      <a:r>
                        <a:rPr lang="en-US" sz="1800" kern="1200" dirty="0">
                          <a:highlight>
                            <a:srgbClr val="00FFFF"/>
                          </a:highlight>
                          <a:latin typeface="Arial" panose="020B0604020202020204" pitchFamily="34" charset="0"/>
                          <a:cs typeface="Arial" panose="020B0604020202020204" pitchFamily="34" charset="0"/>
                        </a:rPr>
                        <a:t>3</a:t>
                      </a:r>
                    </a:p>
                    <a:p>
                      <a:pPr marL="0" algn="l" defTabSz="914400" rtl="0" eaLnBrk="1" latinLnBrk="0" hangingPunct="1"/>
                      <a:r>
                        <a:rPr lang="en-US" sz="1800" kern="1200">
                          <a:highlight>
                            <a:srgbClr val="00FFFF"/>
                          </a:highlight>
                          <a:latin typeface="Arial" panose="020B0604020202020204" pitchFamily="34" charset="0"/>
                          <a:cs typeface="Arial" panose="020B0604020202020204" pitchFamily="34" charset="0"/>
                        </a:rPr>
                        <a:t>Isi Array:[[</a:t>
                      </a:r>
                      <a:r>
                        <a:rPr lang="en-US" sz="1800" kern="1200" dirty="0">
                          <a:highlight>
                            <a:srgbClr val="00FFFF"/>
                          </a:highlight>
                          <a:latin typeface="Arial" panose="020B0604020202020204" pitchFamily="34" charset="0"/>
                          <a:cs typeface="Arial" panose="020B0604020202020204" pitchFamily="34" charset="0"/>
                        </a:rPr>
                        <a:t>3, 2, 1], [2, 1, 0], [1, 0, 0]]</a:t>
                      </a:r>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354473">
                <a:tc>
                  <a:txBody>
                    <a:bodyPr/>
                    <a:lstStyle/>
                    <a:p>
                      <a:r>
                        <a:rPr lang="en-US" sz="1800" kern="1200" dirty="0">
                          <a:highlight>
                            <a:srgbClr val="FFFF00"/>
                          </a:highlight>
                          <a:latin typeface="Arial" panose="020B0604020202020204" pitchFamily="34" charset="0"/>
                          <a:cs typeface="Arial" panose="020B0604020202020204" pitchFamily="34" charset="0"/>
                        </a:rPr>
                        <a:t>4</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en-US" sz="1800" kern="1200">
                          <a:highlight>
                            <a:srgbClr val="00FFFF"/>
                          </a:highlight>
                          <a:latin typeface="Arial" panose="020B0604020202020204" pitchFamily="34" charset="0"/>
                          <a:cs typeface="Arial" panose="020B0604020202020204" pitchFamily="34" charset="0"/>
                        </a:rPr>
                        <a:t>Argumen: </a:t>
                      </a:r>
                      <a:r>
                        <a:rPr lang="en-US" sz="1800" kern="1200" dirty="0">
                          <a:highlight>
                            <a:srgbClr val="00FFFF"/>
                          </a:highlight>
                          <a:latin typeface="Arial" panose="020B0604020202020204" pitchFamily="34" charset="0"/>
                          <a:cs typeface="Arial" panose="020B0604020202020204" pitchFamily="34" charset="0"/>
                        </a:rPr>
                        <a:t>4</a:t>
                      </a:r>
                    </a:p>
                    <a:p>
                      <a:r>
                        <a:rPr lang="en-US" sz="1800" kern="1200">
                          <a:highlight>
                            <a:srgbClr val="00FFFF"/>
                          </a:highlight>
                          <a:latin typeface="Arial" panose="020B0604020202020204" pitchFamily="34" charset="0"/>
                          <a:cs typeface="Arial" panose="020B0604020202020204" pitchFamily="34" charset="0"/>
                        </a:rPr>
                        <a:t>Isi Array:[[</a:t>
                      </a:r>
                      <a:r>
                        <a:rPr lang="en-US" sz="1800" kern="1200" dirty="0">
                          <a:highlight>
                            <a:srgbClr val="00FFFF"/>
                          </a:highlight>
                          <a:latin typeface="Arial" panose="020B0604020202020204" pitchFamily="34" charset="0"/>
                          <a:cs typeface="Arial" panose="020B0604020202020204" pitchFamily="34" charset="0"/>
                        </a:rPr>
                        <a:t>4, 3, 2, 1], [3, 2, 1, 0], [2, 1, 0, 0], [1, 0, 0, 0]]</a:t>
                      </a:r>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391823">
                <a:tc>
                  <a:txBody>
                    <a:bodyPr/>
                    <a:lstStyle/>
                    <a:p>
                      <a:r>
                        <a:rPr lang="id-ID" sz="1800" kern="1200" dirty="0">
                          <a:highlight>
                            <a:srgbClr val="FFFF00"/>
                          </a:highlight>
                          <a:latin typeface="Arial" panose="020B0604020202020204" pitchFamily="34" charset="0"/>
                          <a:cs typeface="Arial" panose="020B0604020202020204" pitchFamily="34" charset="0"/>
                        </a:rPr>
                        <a:t>0</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en-US" sz="1800" kern="1200" err="1">
                          <a:highlight>
                            <a:srgbClr val="00FFFF"/>
                          </a:highlight>
                          <a:latin typeface="Arial" panose="020B0604020202020204" pitchFamily="34" charset="0"/>
                          <a:cs typeface="Arial" panose="020B0604020202020204" pitchFamily="34" charset="0"/>
                        </a:rPr>
                        <a:t>Maaf</a:t>
                      </a:r>
                      <a:r>
                        <a:rPr lang="en-US" sz="1800" kern="1200">
                          <a:highlight>
                            <a:srgbClr val="00FFFF"/>
                          </a:highlight>
                          <a:latin typeface="Arial" panose="020B0604020202020204" pitchFamily="34" charset="0"/>
                          <a:cs typeface="Arial" panose="020B0604020202020204" pitchFamily="34" charset="0"/>
                        </a:rPr>
                        <a:t> argumen yang Anda </a:t>
                      </a:r>
                      <a:r>
                        <a:rPr lang="en-US" sz="1800" kern="1200" err="1">
                          <a:highlight>
                            <a:srgbClr val="00FFFF"/>
                          </a:highlight>
                          <a:latin typeface="Arial" panose="020B0604020202020204" pitchFamily="34" charset="0"/>
                          <a:cs typeface="Arial" panose="020B0604020202020204" pitchFamily="34" charset="0"/>
                        </a:rPr>
                        <a:t>masukan</a:t>
                      </a:r>
                      <a:r>
                        <a:rPr lang="en-US" sz="1800" kern="1200">
                          <a:highlight>
                            <a:srgbClr val="00FFFF"/>
                          </a:highlight>
                          <a:latin typeface="Arial" panose="020B0604020202020204" pitchFamily="34" charset="0"/>
                          <a:cs typeface="Arial" panose="020B0604020202020204" pitchFamily="34" charset="0"/>
                        </a:rPr>
                        <a:t> salah!</a:t>
                      </a:r>
                      <a:endParaRPr lang="id-ID"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597276">
                <a:tc>
                  <a:txBody>
                    <a:bodyPr/>
                    <a:lstStyle/>
                    <a:p>
                      <a:r>
                        <a:rPr lang="id-ID" sz="1800" kern="1200" dirty="0">
                          <a:highlight>
                            <a:srgbClr val="FFFF00"/>
                          </a:highlight>
                          <a:latin typeface="Arial" panose="020B0604020202020204" pitchFamily="34" charset="0"/>
                          <a:cs typeface="Arial" panose="020B0604020202020204" pitchFamily="34" charset="0"/>
                        </a:rPr>
                        <a:t>-1</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en-US" sz="1800" kern="1200" err="1">
                          <a:highlight>
                            <a:srgbClr val="00FFFF"/>
                          </a:highlight>
                          <a:latin typeface="Arial" panose="020B0604020202020204" pitchFamily="34" charset="0"/>
                          <a:cs typeface="Arial" panose="020B0604020202020204" pitchFamily="34" charset="0"/>
                        </a:rPr>
                        <a:t>Maaf</a:t>
                      </a:r>
                      <a:r>
                        <a:rPr lang="en-US" sz="1800" kern="1200">
                          <a:highlight>
                            <a:srgbClr val="00FFFF"/>
                          </a:highlight>
                          <a:latin typeface="Arial" panose="020B0604020202020204" pitchFamily="34" charset="0"/>
                          <a:cs typeface="Arial" panose="020B0604020202020204" pitchFamily="34" charset="0"/>
                        </a:rPr>
                        <a:t> argumen yang </a:t>
                      </a:r>
                      <a:r>
                        <a:rPr lang="en-US" sz="1800" kern="1200" dirty="0">
                          <a:highlight>
                            <a:srgbClr val="00FFFF"/>
                          </a:highlight>
                          <a:latin typeface="Arial" panose="020B0604020202020204" pitchFamily="34" charset="0"/>
                          <a:cs typeface="Arial" panose="020B0604020202020204" pitchFamily="34" charset="0"/>
                        </a:rPr>
                        <a:t>A</a:t>
                      </a:r>
                      <a:r>
                        <a:rPr lang="en-US" sz="1800" kern="1200">
                          <a:highlight>
                            <a:srgbClr val="00FFFF"/>
                          </a:highlight>
                          <a:latin typeface="Arial" panose="020B0604020202020204" pitchFamily="34" charset="0"/>
                          <a:cs typeface="Arial" panose="020B0604020202020204" pitchFamily="34" charset="0"/>
                        </a:rPr>
                        <a:t>nda </a:t>
                      </a:r>
                      <a:r>
                        <a:rPr lang="en-US" sz="1800" kern="1200" err="1">
                          <a:highlight>
                            <a:srgbClr val="00FFFF"/>
                          </a:highlight>
                          <a:latin typeface="Arial" panose="020B0604020202020204" pitchFamily="34" charset="0"/>
                          <a:cs typeface="Arial" panose="020B0604020202020204" pitchFamily="34" charset="0"/>
                        </a:rPr>
                        <a:t>masukan</a:t>
                      </a:r>
                      <a:r>
                        <a:rPr lang="en-US" sz="1800" kern="1200">
                          <a:highlight>
                            <a:srgbClr val="00FFFF"/>
                          </a:highlight>
                          <a:latin typeface="Arial" panose="020B0604020202020204" pitchFamily="34" charset="0"/>
                          <a:cs typeface="Arial" panose="020B0604020202020204" pitchFamily="34" charset="0"/>
                        </a:rPr>
                        <a:t> salah!</a:t>
                      </a:r>
                      <a:endParaRPr lang="id-ID"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5"/>
                  </a:ext>
                </a:extLst>
              </a:tr>
              <a:tr h="597276">
                <a:tc>
                  <a:txBody>
                    <a:bodyPr/>
                    <a:lstStyle/>
                    <a:p>
                      <a:r>
                        <a:rPr lang="en-US" sz="1800" kern="1200">
                          <a:solidFill>
                            <a:schemeClr val="dk1"/>
                          </a:solidFill>
                          <a:highlight>
                            <a:srgbClr val="FFFF00"/>
                          </a:highlight>
                          <a:latin typeface="Arial" panose="020B0604020202020204" pitchFamily="34" charset="0"/>
                          <a:ea typeface="+mn-ea"/>
                          <a:cs typeface="Arial" panose="020B0604020202020204" pitchFamily="34" charset="0"/>
                        </a:rPr>
                        <a:t>a</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en-US" sz="1800" kern="1200">
                          <a:highlight>
                            <a:srgbClr val="00FFFF"/>
                          </a:highlight>
                          <a:latin typeface="Arial" panose="020B0604020202020204" pitchFamily="34" charset="0"/>
                          <a:cs typeface="Arial" panose="020B0604020202020204" pitchFamily="34" charset="0"/>
                        </a:rPr>
                        <a:t>Maaf argumen yang Anda masukan salah!</a:t>
                      </a:r>
                      <a:endParaRPr lang="id-ID"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84665960"/>
                  </a:ext>
                </a:extLst>
              </a:tr>
            </a:tbl>
          </a:graphicData>
        </a:graphic>
      </p:graphicFrame>
    </p:spTree>
    <p:extLst>
      <p:ext uri="{BB962C8B-B14F-4D97-AF65-F5344CB8AC3E}">
        <p14:creationId xmlns:p14="http://schemas.microsoft.com/office/powerpoint/2010/main" val="3995057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6028</TotalTime>
  <Words>710</Words>
  <Application>Microsoft Office PowerPoint</Application>
  <PresentationFormat>On-screen Show (4:3)</PresentationFormat>
  <Paragraphs>70</Paragraphs>
  <Slides>11</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11</vt:i4>
      </vt:variant>
    </vt:vector>
  </HeadingPairs>
  <TitlesOfParts>
    <vt:vector size="25" baseType="lpstr">
      <vt:lpstr>Aharoni</vt:lpstr>
      <vt:lpstr>Arial</vt:lpstr>
      <vt:lpstr>Arial Black</vt:lpstr>
      <vt:lpstr>Calibri</vt:lpstr>
      <vt:lpstr>Consolas</vt:lpstr>
      <vt:lpstr>Courier New</vt:lpstr>
      <vt:lpstr>Times New Roman</vt:lpstr>
      <vt:lpstr>Wingdings</vt:lpstr>
      <vt:lpstr>Custom Design</vt:lpstr>
      <vt:lpstr>Title</vt:lpstr>
      <vt:lpstr>Content</vt:lpstr>
      <vt:lpstr>Segment</vt:lpstr>
      <vt:lpstr>Question</vt:lpstr>
      <vt:lpstr>Plain Question</vt:lpstr>
      <vt:lpstr>Tugas 3 – Kelas A</vt:lpstr>
      <vt:lpstr>PowerPoint Presentation</vt:lpstr>
      <vt:lpstr>Fill Array</vt:lpstr>
      <vt:lpstr>Kebutuhan</vt:lpstr>
      <vt:lpstr>Prilaku Program</vt:lpstr>
      <vt:lpstr>Prilaku Program</vt:lpstr>
      <vt:lpstr>Kriteria Lainnya #1</vt:lpstr>
      <vt:lpstr>Kriteria Lainnya #2</vt:lpstr>
      <vt:lpstr>Kasus Uji [60 poin]</vt:lpstr>
      <vt:lpstr>Pengumpulan</vt:lpstr>
      <vt:lpstr>Penilaian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556</cp:revision>
  <dcterms:created xsi:type="dcterms:W3CDTF">2019-01-03T02:16:07Z</dcterms:created>
  <dcterms:modified xsi:type="dcterms:W3CDTF">2020-02-09T10:26:41Z</dcterms:modified>
</cp:coreProperties>
</file>