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9.xml" ContentType="application/vnd.openxmlformats-officedocument.theme+xml"/>
  <Override PartName="/ppt/slideLayouts/slideLayout4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  <p:sldMasterId id="2147483669" r:id="rId3"/>
    <p:sldMasterId id="2147483663" r:id="rId4"/>
    <p:sldMasterId id="2147483652" r:id="rId5"/>
    <p:sldMasterId id="2147483657" r:id="rId6"/>
    <p:sldMasterId id="2147483667" r:id="rId7"/>
    <p:sldMasterId id="2147483690" r:id="rId8"/>
    <p:sldMasterId id="2147483702" r:id="rId9"/>
    <p:sldMasterId id="2147483711" r:id="rId10"/>
  </p:sldMasterIdLst>
  <p:notesMasterIdLst>
    <p:notesMasterId r:id="rId30"/>
  </p:notesMasterIdLst>
  <p:sldIdLst>
    <p:sldId id="283" r:id="rId11"/>
    <p:sldId id="292" r:id="rId12"/>
    <p:sldId id="288" r:id="rId13"/>
    <p:sldId id="273" r:id="rId14"/>
    <p:sldId id="306" r:id="rId15"/>
    <p:sldId id="305" r:id="rId16"/>
    <p:sldId id="269" r:id="rId17"/>
    <p:sldId id="307" r:id="rId18"/>
    <p:sldId id="266" r:id="rId19"/>
    <p:sldId id="308" r:id="rId20"/>
    <p:sldId id="309" r:id="rId21"/>
    <p:sldId id="295" r:id="rId22"/>
    <p:sldId id="310" r:id="rId23"/>
    <p:sldId id="311" r:id="rId24"/>
    <p:sldId id="312" r:id="rId25"/>
    <p:sldId id="313" r:id="rId26"/>
    <p:sldId id="304" r:id="rId27"/>
    <p:sldId id="289" r:id="rId28"/>
    <p:sldId id="293" r:id="rId2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1E511F"/>
    <a:srgbClr val="DADADA"/>
    <a:srgbClr val="D0D0D0"/>
    <a:srgbClr val="EAEAEA"/>
    <a:srgbClr val="ECECEC"/>
    <a:srgbClr val="CEF8FE"/>
    <a:srgbClr val="F0F0F0"/>
    <a:srgbClr val="FFFFFF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6" autoAdjust="0"/>
    <p:restoredTop sz="94660"/>
  </p:normalViewPr>
  <p:slideViewPr>
    <p:cSldViewPr snapToGrid="0">
      <p:cViewPr varScale="1">
        <p:scale>
          <a:sx n="51" d="100"/>
          <a:sy n="51" d="100"/>
        </p:scale>
        <p:origin x="717" y="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F7EE2-F6BB-43A8-B6E3-67C21BEB0D5C}" type="datetimeFigureOut">
              <a:rPr lang="id-ID" smtClean="0"/>
              <a:t>28/07/2020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B78CC-1E89-4DCA-B99C-08A60F9F509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891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dfdf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B78CC-1E89-4DCA-B99C-08A60F9F5098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5330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dfdf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B78CC-1E89-4DCA-B99C-08A60F9F5098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1624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dfdf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B78CC-1E89-4DCA-B99C-08A60F9F5098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3532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dfdf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B78CC-1E89-4DCA-B99C-08A60F9F5098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233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9732-C2DD-4BCF-A304-1CE97F0179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1645919"/>
            <a:ext cx="11155680" cy="20116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412AB6-B1DE-4792-A76E-EE7F03380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41BE-A33A-4075-9585-3395384A8596}" type="datetime1">
              <a:rPr lang="id-ID" smtClean="0"/>
              <a:t>28/07/2020</a:t>
            </a:fld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EA7F32-E120-40D3-A90D-2969EB8BA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37360" y="3931920"/>
            <a:ext cx="10058400" cy="54864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Presenter</a:t>
            </a:r>
            <a:endParaRPr lang="id-ID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55E7F92-4B79-492C-92CF-72197E177A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7360" y="4480560"/>
            <a:ext cx="10058400" cy="457200"/>
          </a:xfrm>
        </p:spPr>
        <p:txBody>
          <a:bodyPr/>
          <a:lstStyle>
            <a:lvl1pPr>
              <a:defRPr sz="2400"/>
            </a:lvl1pPr>
            <a:lvl5pPr>
              <a:defRPr/>
            </a:lvl5pPr>
          </a:lstStyle>
          <a:p>
            <a:pPr lvl="0"/>
            <a:r>
              <a:rPr lang="en-US" dirty="0"/>
              <a:t>Job Title or Institution</a:t>
            </a:r>
          </a:p>
        </p:txBody>
      </p:sp>
    </p:spTree>
    <p:extLst>
      <p:ext uri="{BB962C8B-B14F-4D97-AF65-F5344CB8AC3E}">
        <p14:creationId xmlns:p14="http://schemas.microsoft.com/office/powerpoint/2010/main" val="317647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D2A28-38A6-413A-BB01-C6DF67221B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4AEA69-DA8D-4F71-A2BC-00D8A5EC1E1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199" y="1371600"/>
            <a:ext cx="722376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56F7EF-344F-412A-B70C-2C4C7A6DF2BF}"/>
              </a:ext>
            </a:extLst>
          </p:cNvPr>
          <p:cNvCxnSpPr/>
          <p:nvPr userDrawn="1"/>
        </p:nvCxnSpPr>
        <p:spPr>
          <a:xfrm>
            <a:off x="457200" y="1097280"/>
            <a:ext cx="7223760" cy="0"/>
          </a:xfrm>
          <a:prstGeom prst="line">
            <a:avLst/>
          </a:prstGeom>
          <a:ln w="9525">
            <a:solidFill>
              <a:srgbClr val="1E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67475"/>
            <a:ext cx="411163" cy="390525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(#)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805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6CF8C9-0E75-4AE8-B737-E3A4BF712422}"/>
              </a:ext>
            </a:extLst>
          </p:cNvPr>
          <p:cNvSpPr txBox="1"/>
          <p:nvPr userDrawn="1"/>
        </p:nvSpPr>
        <p:spPr>
          <a:xfrm>
            <a:off x="457200" y="365760"/>
            <a:ext cx="7223760" cy="640080"/>
          </a:xfrm>
          <a:prstGeom prst="rect">
            <a:avLst/>
          </a:prstGeom>
          <a:noFill/>
        </p:spPr>
        <p:txBody>
          <a:bodyPr wrap="none" rtlCol="0" anchor="ctr" anchorCtr="0">
            <a:normAutofit lnSpcReduction="10000"/>
          </a:bodyPr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id-ID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F5081F-D08B-4C37-83F5-9C1D30987E19}"/>
              </a:ext>
            </a:extLst>
          </p:cNvPr>
          <p:cNvCxnSpPr/>
          <p:nvPr userDrawn="1"/>
        </p:nvCxnSpPr>
        <p:spPr>
          <a:xfrm>
            <a:off x="914400" y="1005840"/>
            <a:ext cx="6309360" cy="0"/>
          </a:xfrm>
          <a:prstGeom prst="line">
            <a:avLst/>
          </a:prstGeom>
          <a:ln w="38100">
            <a:solidFill>
              <a:srgbClr val="1E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BA2DFE-116C-42E6-9A68-B4991606465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371599"/>
            <a:ext cx="722376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67475"/>
            <a:ext cx="411163" cy="390525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(#)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80595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BA2DFE-116C-42E6-9A68-B4991606465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371599"/>
            <a:ext cx="722376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Google Shape;699;p44">
            <a:extLst>
              <a:ext uri="{FF2B5EF4-FFF2-40B4-BE49-F238E27FC236}">
                <a16:creationId xmlns:a16="http://schemas.microsoft.com/office/drawing/2014/main" id="{C9756BB0-C11A-4523-939A-B3ABADC651C8}"/>
              </a:ext>
            </a:extLst>
          </p:cNvPr>
          <p:cNvSpPr/>
          <p:nvPr userDrawn="1"/>
        </p:nvSpPr>
        <p:spPr>
          <a:xfrm flipH="1">
            <a:off x="457200" y="457200"/>
            <a:ext cx="7223760" cy="731520"/>
          </a:xfrm>
          <a:prstGeom prst="round2DiagRect">
            <a:avLst>
              <a:gd name="adj1" fmla="val 32319"/>
              <a:gd name="adj2" fmla="val 0"/>
            </a:avLst>
          </a:prstGeom>
          <a:solidFill>
            <a:srgbClr val="1E51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endParaRPr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67475"/>
            <a:ext cx="411163" cy="390525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(#)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36634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D2A28-38A6-413A-BB01-C6DF67221B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AEC9B9-ED45-4D86-962A-38FB3CE3A5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81D93-A518-4F3C-BD42-6FE861F79D2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4AEA69-DA8D-4F71-A2BC-00D8A5EC1E1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371600"/>
            <a:ext cx="5851525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838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4CD4D0-F543-4C12-A452-7BDBF8753D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81D93-A518-4F3C-BD42-6FE861F79D2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6CF8C9-0E75-4AE8-B737-E3A4BF712422}"/>
              </a:ext>
            </a:extLst>
          </p:cNvPr>
          <p:cNvSpPr txBox="1"/>
          <p:nvPr userDrawn="1"/>
        </p:nvSpPr>
        <p:spPr>
          <a:xfrm>
            <a:off x="457200" y="365760"/>
            <a:ext cx="5852160" cy="640080"/>
          </a:xfrm>
          <a:prstGeom prst="rect">
            <a:avLst/>
          </a:prstGeom>
          <a:noFill/>
        </p:spPr>
        <p:txBody>
          <a:bodyPr wrap="none" rtlCol="0" anchor="ctr" anchorCtr="0">
            <a:normAutofit lnSpcReduction="10000"/>
          </a:bodyPr>
          <a:lstStyle/>
          <a:p>
            <a:pPr algn="ctr"/>
            <a:r>
              <a:rPr lang="en-US" sz="4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id-ID" sz="400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F5081F-D08B-4C37-83F5-9C1D30987E19}"/>
              </a:ext>
            </a:extLst>
          </p:cNvPr>
          <p:cNvCxnSpPr/>
          <p:nvPr userDrawn="1"/>
        </p:nvCxnSpPr>
        <p:spPr>
          <a:xfrm>
            <a:off x="914400" y="1005840"/>
            <a:ext cx="493776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BA2DFE-116C-42E6-9A68-B4991606465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371599"/>
            <a:ext cx="585216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6262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4CD4D0-F543-4C12-A452-7BDBF8753D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81D93-A518-4F3C-BD42-6FE861F79D2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BA2DFE-116C-42E6-9A68-B4991606465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371599"/>
            <a:ext cx="585216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Google Shape;699;p44">
            <a:extLst>
              <a:ext uri="{FF2B5EF4-FFF2-40B4-BE49-F238E27FC236}">
                <a16:creationId xmlns:a16="http://schemas.microsoft.com/office/drawing/2014/main" id="{C9756BB0-C11A-4523-939A-B3ABADC651C8}"/>
              </a:ext>
            </a:extLst>
          </p:cNvPr>
          <p:cNvSpPr/>
          <p:nvPr userDrawn="1"/>
        </p:nvSpPr>
        <p:spPr>
          <a:xfrm flipH="1">
            <a:off x="457200" y="457200"/>
            <a:ext cx="5852160" cy="731520"/>
          </a:xfrm>
          <a:prstGeom prst="round2DiagRect">
            <a:avLst>
              <a:gd name="adj1" fmla="val 32319"/>
              <a:gd name="adj2" fmla="val 0"/>
            </a:avLst>
          </a:pr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04B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endParaRPr sz="4000">
              <a:solidFill>
                <a:srgbClr val="104B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768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8BCC-D6AE-4E7B-91C9-D836ABF8E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Slide Title</a:t>
            </a:r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783DA-A901-4123-867B-7F6AF302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CD79-0462-46EA-BE74-A89F653779AB}" type="datetime1">
              <a:rPr lang="id-ID" smtClean="0"/>
              <a:t>28/07/2020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CE268-CEB9-4361-923E-83893B20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/>
              <a:t>Universitas YARSI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851F4-23C6-4BA0-8B61-B8A5FC0D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FC3B69-F55D-462F-BD4A-CD0AEBA5E1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280160"/>
            <a:ext cx="11247120" cy="49377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0425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8BCC-D6AE-4E7B-91C9-D836ABF8E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783DA-A901-4123-867B-7F6AF302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D9AA-3520-4AC2-80A1-3CCF2CBE3F0A}" type="datetime1">
              <a:rPr lang="id-ID" smtClean="0"/>
              <a:t>28/07/2020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CE268-CEB9-4361-923E-83893B20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Universitas YARSI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851F4-23C6-4BA0-8B61-B8A5FC0D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C655B0-8129-41CE-9B53-E7E36687F9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80160"/>
            <a:ext cx="11247120" cy="5486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Preamble text</a:t>
            </a:r>
            <a:endParaRPr lang="id-ID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9F3FA2-3F80-4F39-B536-8F5C3BEBBE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920240"/>
            <a:ext cx="11247120" cy="3657600"/>
          </a:xfrm>
        </p:spPr>
        <p:txBody>
          <a:bodyPr numCol="3"/>
          <a:lstStyle>
            <a:lvl1pPr marL="342900" marR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  <a:endParaRPr lang="id-ID"/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  <a:endParaRPr lang="id-ID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1C4378A-A44E-4A8C-ADB5-CFBF4D35BA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669280"/>
            <a:ext cx="11247120" cy="5486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Ending text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7778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8BCC-D6AE-4E7B-91C9-D836ABF8E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783DA-A901-4123-867B-7F6AF302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9BBC-9B34-4350-848A-C761E4065A48}" type="datetime1">
              <a:rPr lang="id-ID" smtClean="0"/>
              <a:t>28/07/2020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CE268-CEB9-4361-923E-83893B20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Universitas YARSI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851F4-23C6-4BA0-8B61-B8A5FC0D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FC3B69-F55D-462F-BD4A-CD0AEBA5E1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66160" y="1280160"/>
            <a:ext cx="8138160" cy="49377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DC6ED5A-B9EE-4FEB-AC0E-BDF288A1AF7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280160"/>
            <a:ext cx="2926080" cy="2926080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Media Content (e.g., image, picture, chart)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7603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8BCC-D6AE-4E7B-91C9-D836ABF8E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783DA-A901-4123-867B-7F6AF302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3FA3-538B-493F-A87E-DB7B80FEF18A}" type="datetime1">
              <a:rPr lang="id-ID" smtClean="0"/>
              <a:t>28/07/2020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CE268-CEB9-4361-923E-83893B20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Universitas YARSI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851F4-23C6-4BA0-8B61-B8A5FC0D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FC3B69-F55D-462F-BD4A-CD0AEBA5E1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3657600"/>
            <a:ext cx="11247120" cy="25603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DC6ED5A-B9EE-4FEB-AC0E-BDF288A1AF7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280160"/>
            <a:ext cx="11247120" cy="2194560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Media Content (e.g., image, picture, chart)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593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at Pembelajaran Jarak Jau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662A9-6AA4-4E51-97F3-6C6C9291B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6F9028-F205-48AA-883A-C945F8F6B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A3F1-B9EB-46CA-86C9-E55465ED08F3}" type="datetime1">
              <a:rPr lang="id-ID" smtClean="0"/>
              <a:t>28/07/2020</a:t>
            </a:fld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820316-7EA0-4BDF-B722-28E01FC8132A}"/>
              </a:ext>
            </a:extLst>
          </p:cNvPr>
          <p:cNvSpPr txBox="1"/>
          <p:nvPr userDrawn="1"/>
        </p:nvSpPr>
        <p:spPr>
          <a:xfrm>
            <a:off x="1737359" y="4206240"/>
            <a:ext cx="10058400" cy="4801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Pusat Pembelajaran Jarak Jauh</a:t>
            </a:r>
            <a:endParaRPr lang="id-ID" sz="280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370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8BCC-D6AE-4E7B-91C9-D836ABF8E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783DA-A901-4123-867B-7F6AF302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571B-5040-4FE6-8B05-FACBB29836D0}" type="datetime1">
              <a:rPr lang="id-ID" smtClean="0"/>
              <a:t>28/07/2020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CE268-CEB9-4361-923E-83893B20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Universitas YARSI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851F4-23C6-4BA0-8B61-B8A5FC0D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C655B0-8129-41CE-9B53-E7E36687F9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80160"/>
            <a:ext cx="11247120" cy="5486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Preamble text</a:t>
            </a:r>
            <a:endParaRPr lang="id-ID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1C4378A-A44E-4A8C-ADB5-CFBF4D35BA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669280"/>
            <a:ext cx="11247120" cy="5486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Ending text</a:t>
            </a:r>
            <a:endParaRPr lang="id-ID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BB1388-451D-4E19-BA90-044F9E0CFD4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200" y="2378075"/>
            <a:ext cx="5486400" cy="320040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1A3B02FF-2ADD-4C0C-82A0-7AB3DEF7EA5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17920" y="2377440"/>
            <a:ext cx="5486400" cy="320040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67B71A-70CB-4C54-AAC6-A7786FF7E2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920875"/>
            <a:ext cx="548640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4CBC233-9497-4C38-AE58-74786D4C49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7920" y="1920240"/>
            <a:ext cx="548640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9527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8BCC-D6AE-4E7B-91C9-D836ABF8E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783DA-A901-4123-867B-7F6AF302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C552-B377-4394-8C5C-8ECFDC8BA315}" type="datetime1">
              <a:rPr lang="id-ID" smtClean="0"/>
              <a:t>28/07/2020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CE268-CEB9-4361-923E-83893B20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Universitas YARSI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851F4-23C6-4BA0-8B61-B8A5FC0D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C655B0-8129-41CE-9B53-E7E36687F9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80160"/>
            <a:ext cx="11247120" cy="5486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Preamble text</a:t>
            </a:r>
            <a:endParaRPr lang="id-ID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1C4378A-A44E-4A8C-ADB5-CFBF4D35BA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669280"/>
            <a:ext cx="11247120" cy="5486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Ending text</a:t>
            </a:r>
            <a:endParaRPr lang="id-ID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BB1388-451D-4E19-BA90-044F9E0CFD4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200" y="2378075"/>
            <a:ext cx="3657600" cy="320040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67B71A-70CB-4C54-AAC6-A7786FF7E2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920875"/>
            <a:ext cx="365760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F06B0859-C155-416E-9492-AAA959C220A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251960" y="2378075"/>
            <a:ext cx="3657600" cy="320040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5C942BD1-AA38-48DA-8936-78AC9E2723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51960" y="1920875"/>
            <a:ext cx="365760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62AE428A-2D0E-4170-85E7-9418CB92DE3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46720" y="2376805"/>
            <a:ext cx="3657600" cy="320040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507C329-C55A-40B4-B043-1677021C49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46720" y="1919605"/>
            <a:ext cx="365760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3510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8BCC-D6AE-4E7B-91C9-D836ABF8E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783DA-A901-4123-867B-7F6AF302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EB13-8AC8-4F3F-A5D4-291449F1000E}" type="datetime1">
              <a:rPr lang="id-ID" smtClean="0"/>
              <a:t>28/07/2020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CE268-CEB9-4361-923E-83893B20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Universitas YARSI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851F4-23C6-4BA0-8B61-B8A5FC0D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C655B0-8129-41CE-9B53-E7E36687F9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280" y="1463040"/>
            <a:ext cx="10058400" cy="27432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Texts or quotation</a:t>
            </a:r>
            <a:endParaRPr lang="id-ID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1C4378A-A44E-4A8C-ADB5-CFBF4D35BA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35040" y="4754880"/>
            <a:ext cx="5120640" cy="54864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Ending text</a:t>
            </a:r>
            <a:endParaRPr lang="id-ID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E99999E-6BF1-4801-ABC5-F1FB76A36539}"/>
              </a:ext>
            </a:extLst>
          </p:cNvPr>
          <p:cNvSpPr/>
          <p:nvPr userDrawn="1"/>
        </p:nvSpPr>
        <p:spPr>
          <a:xfrm>
            <a:off x="914400" y="1280160"/>
            <a:ext cx="457200" cy="457200"/>
          </a:xfrm>
          <a:prstGeom prst="halfFrame">
            <a:avLst/>
          </a:prstGeom>
          <a:solidFill>
            <a:srgbClr val="1E5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DE6ECBAF-B082-4309-A069-6EF74A8119E4}"/>
              </a:ext>
            </a:extLst>
          </p:cNvPr>
          <p:cNvSpPr/>
          <p:nvPr userDrawn="1"/>
        </p:nvSpPr>
        <p:spPr>
          <a:xfrm rot="10800000">
            <a:off x="10881360" y="3931920"/>
            <a:ext cx="457200" cy="457200"/>
          </a:xfrm>
          <a:prstGeom prst="halfFrame">
            <a:avLst/>
          </a:prstGeom>
          <a:solidFill>
            <a:srgbClr val="1E5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5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C4F56-EDA1-47DA-A21E-73E1F5F060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5DC47-4C67-458B-B390-BCC5A61B474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80160" y="274320"/>
            <a:ext cx="1042416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8DAEC-123B-49BC-8CB0-3875EA750D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04320" y="6400800"/>
            <a:ext cx="548640" cy="457200"/>
          </a:xfrm>
          <a:prstGeom prst="rect">
            <a:avLst/>
          </a:prstGeom>
        </p:spPr>
        <p:txBody>
          <a:bodyPr/>
          <a:lstStyle/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33A268-3104-46BA-A2F0-7FE7D6A6A7D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115C8E7-FADD-4852-B9B5-6D07DB7ADF20}" type="datetime1">
              <a:rPr lang="id-ID" smtClean="0"/>
              <a:t>28/07/2020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89D6C-B979-4A27-B780-2399AAB639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d-ID"/>
              <a:t>Universitas YARSI</a:t>
            </a:r>
          </a:p>
        </p:txBody>
      </p:sp>
    </p:spTree>
    <p:extLst>
      <p:ext uri="{BB962C8B-B14F-4D97-AF65-F5344CB8AC3E}">
        <p14:creationId xmlns:p14="http://schemas.microsoft.com/office/powerpoint/2010/main" val="1753542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9BADB3-FD5D-4F9E-9EEB-11DE34A65930}"/>
              </a:ext>
            </a:extLst>
          </p:cNvPr>
          <p:cNvSpPr/>
          <p:nvPr userDrawn="1"/>
        </p:nvSpPr>
        <p:spPr>
          <a:xfrm>
            <a:off x="0" y="6213021"/>
            <a:ext cx="12192000" cy="658177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6C4F56-EDA1-47DA-A21E-73E1F5F060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20" y="1079183"/>
            <a:ext cx="640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5DC47-4C67-458B-B390-BCC5A61B474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80160" y="274320"/>
            <a:ext cx="10607040" cy="630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5763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2-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AD4F6-36D4-4EED-94BD-174AADE34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437026-1D95-4A1D-9EBA-F9BCBC259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5FBC-D505-4C27-8F73-BE85072269DB}" type="datetime1">
              <a:rPr lang="id-ID" smtClean="0"/>
              <a:t>28/07/2020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2B7C3-63E4-4CD2-825E-B572238DC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Universitas YARSI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D487B-23FC-4ABF-88A2-D99A8C1D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2807E45-95C6-476F-BDEF-236562C057C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80160" y="914400"/>
            <a:ext cx="5029200" cy="530352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DEB18E8B-8AB9-47BF-B422-3EAD1BC1A0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80160" y="457200"/>
            <a:ext cx="502920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438FCFC0-0797-4D78-85FB-BB9E3678C1D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675120" y="914400"/>
            <a:ext cx="5029200" cy="530352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E0B44C7-803D-4417-90E4-31843FB1B9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5120" y="457200"/>
            <a:ext cx="502920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683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4-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AD4F6-36D4-4EED-94BD-174AADE34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437026-1D95-4A1D-9EBA-F9BCBC259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378A1-3452-42B1-962D-CD00AA7321E6}" type="datetime1">
              <a:rPr lang="id-ID" smtClean="0"/>
              <a:t>28/07/2020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2B7C3-63E4-4CD2-825E-B572238DC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Universitas YARSI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D487B-23FC-4ABF-88A2-D99A8C1D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2807E45-95C6-476F-BDEF-236562C057C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80160" y="731520"/>
            <a:ext cx="5029200" cy="246888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DEB18E8B-8AB9-47BF-B422-3EAD1BC1A0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80160" y="274320"/>
            <a:ext cx="502920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88D1D603-C251-45F8-A17B-3B3EE1B31C9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280160" y="3749040"/>
            <a:ext cx="5029200" cy="246888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3D48626-1EF1-4E16-9065-F8FFC68951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0160" y="3291840"/>
            <a:ext cx="502920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31A500F5-C46B-4763-89F3-53039EC91B0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675120" y="731520"/>
            <a:ext cx="5029200" cy="246888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6A16D20-65DE-4D1F-BCC4-599123A5DFE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5120" y="274320"/>
            <a:ext cx="502920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8A596808-6421-49FF-AFA1-EEF79569D48E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675120" y="3749040"/>
            <a:ext cx="5029200" cy="246888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A0E5CDF9-5442-407B-8E35-89ED484A7A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75120" y="3291840"/>
            <a:ext cx="502920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1547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C4F56-EDA1-47DA-A21E-73E1F5F060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8DAEC-123B-49BC-8CB0-3875EA750D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04320" y="6400800"/>
            <a:ext cx="548640" cy="457200"/>
          </a:xfrm>
          <a:prstGeom prst="rect">
            <a:avLst/>
          </a:prstGeom>
        </p:spPr>
        <p:txBody>
          <a:bodyPr/>
          <a:lstStyle/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33A268-3104-46BA-A2F0-7FE7D6A6A7D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5CB2429-E8BD-4171-B405-5EA7F4110025}" type="datetime1">
              <a:rPr lang="id-ID" smtClean="0"/>
              <a:t>28/07/2020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89D6C-B979-4A27-B780-2399AAB639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d-ID"/>
              <a:t>Universitas YARSI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874761E-A16F-47E5-89FC-C28D33D573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3040" y="640080"/>
            <a:ext cx="10058400" cy="402336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Texts or quotation</a:t>
            </a:r>
            <a:endParaRPr lang="id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661C58-B01B-4C67-AEFA-FB08000B5B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35040" y="5120640"/>
            <a:ext cx="5669280" cy="54864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Ending text</a:t>
            </a:r>
            <a:endParaRPr lang="id-ID"/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EF38E67D-3712-439B-9EA0-B9242B85AA47}"/>
              </a:ext>
            </a:extLst>
          </p:cNvPr>
          <p:cNvSpPr/>
          <p:nvPr userDrawn="1"/>
        </p:nvSpPr>
        <p:spPr>
          <a:xfrm>
            <a:off x="1280160" y="457200"/>
            <a:ext cx="457200" cy="457200"/>
          </a:xfrm>
          <a:prstGeom prst="halfFrame">
            <a:avLst/>
          </a:prstGeom>
          <a:solidFill>
            <a:srgbClr val="1E5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EF72F2AA-3AB4-4C69-9577-3D11747CFE74}"/>
              </a:ext>
            </a:extLst>
          </p:cNvPr>
          <p:cNvSpPr/>
          <p:nvPr userDrawn="1"/>
        </p:nvSpPr>
        <p:spPr>
          <a:xfrm rot="10800000">
            <a:off x="11247120" y="4389120"/>
            <a:ext cx="457200" cy="457200"/>
          </a:xfrm>
          <a:prstGeom prst="halfFrame">
            <a:avLst/>
          </a:prstGeom>
          <a:solidFill>
            <a:srgbClr val="1E5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6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127F67E-877A-4A5D-9510-D67A00237FB9}"/>
              </a:ext>
            </a:extLst>
          </p:cNvPr>
          <p:cNvSpPr/>
          <p:nvPr userDrawn="1"/>
        </p:nvSpPr>
        <p:spPr>
          <a:xfrm>
            <a:off x="6492240" y="4846320"/>
            <a:ext cx="5029200" cy="146304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E87F28-61B2-4E69-B1BA-01B9A136DD1A}"/>
              </a:ext>
            </a:extLst>
          </p:cNvPr>
          <p:cNvSpPr/>
          <p:nvPr userDrawn="1"/>
        </p:nvSpPr>
        <p:spPr>
          <a:xfrm>
            <a:off x="6492240" y="457200"/>
            <a:ext cx="5029200" cy="420624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3E2C4E-9DB5-43FE-BEEA-8AE928A61B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0" y="731520"/>
            <a:ext cx="6044071" cy="3941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42948C5-CE7C-472A-AD49-3F0F781A54D4}"/>
              </a:ext>
            </a:extLst>
          </p:cNvPr>
          <p:cNvSpPr txBox="1"/>
          <p:nvPr userDrawn="1"/>
        </p:nvSpPr>
        <p:spPr>
          <a:xfrm>
            <a:off x="548640" y="4754880"/>
            <a:ext cx="2286000" cy="109728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l">
              <a:lnSpc>
                <a:spcPct val="130000"/>
              </a:lnSpc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Menara YARSI Kav. 13</a:t>
            </a:r>
          </a:p>
          <a:p>
            <a:pPr algn="l">
              <a:lnSpc>
                <a:spcPct val="130000"/>
              </a:lnSpc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Jl. Let. Jend. Suprapto</a:t>
            </a:r>
          </a:p>
          <a:p>
            <a:pPr algn="l">
              <a:lnSpc>
                <a:spcPct val="130000"/>
              </a:lnSpc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Cempaka Putih, Jakarta Pusat</a:t>
            </a:r>
          </a:p>
          <a:p>
            <a:pPr algn="l">
              <a:lnSpc>
                <a:spcPct val="130000"/>
              </a:lnSpc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DKI Jakarta. Indonesia 10510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EA44D5-CAE2-48FB-A607-220F2C8877BF}"/>
              </a:ext>
            </a:extLst>
          </p:cNvPr>
          <p:cNvSpPr txBox="1"/>
          <p:nvPr userDrawn="1"/>
        </p:nvSpPr>
        <p:spPr>
          <a:xfrm>
            <a:off x="914400" y="6217920"/>
            <a:ext cx="328442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https://www.facebook.com/universitas.yarsi.1/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6E9E4B9-A4F8-49C3-87C8-CC0E40CC029F}"/>
              </a:ext>
            </a:extLst>
          </p:cNvPr>
          <p:cNvSpPr txBox="1"/>
          <p:nvPr userDrawn="1"/>
        </p:nvSpPr>
        <p:spPr>
          <a:xfrm>
            <a:off x="3383280" y="5486400"/>
            <a:ext cx="1439817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@universitasyarsi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38AFD5-D885-4322-91BA-FC530FB388F0}"/>
              </a:ext>
            </a:extLst>
          </p:cNvPr>
          <p:cNvSpPr txBox="1"/>
          <p:nvPr userDrawn="1"/>
        </p:nvSpPr>
        <p:spPr>
          <a:xfrm>
            <a:off x="3383280" y="5166360"/>
            <a:ext cx="159370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registrar@yarsi.ac.id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DE28BF-EF5C-4A12-B56C-29E2A7C92118}"/>
              </a:ext>
            </a:extLst>
          </p:cNvPr>
          <p:cNvSpPr txBox="1"/>
          <p:nvPr userDrawn="1"/>
        </p:nvSpPr>
        <p:spPr>
          <a:xfrm>
            <a:off x="3383280" y="4846320"/>
            <a:ext cx="1748748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https://www.yarsi.ac.id/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9460DA6-65BA-476A-A6D3-F6B4692F78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217920"/>
            <a:ext cx="276431" cy="2743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D9AECAD-BC59-4699-B56E-A9EAEF0270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5486400"/>
            <a:ext cx="278573" cy="27432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1A311C3-272A-4584-8259-E1551EC01E7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5166360"/>
            <a:ext cx="275524" cy="27432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3A0C059-5E40-4113-9B2B-AC54B89CD66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4846320"/>
            <a:ext cx="274320" cy="27432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BF9EC82-BC3D-4E3C-8BF5-7F9414D353A8}"/>
              </a:ext>
            </a:extLst>
          </p:cNvPr>
          <p:cNvSpPr txBox="1"/>
          <p:nvPr userDrawn="1"/>
        </p:nvSpPr>
        <p:spPr>
          <a:xfrm>
            <a:off x="3383280" y="5806440"/>
            <a:ext cx="872611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YARSI TV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B32EF71-76AD-4CA8-8E7A-512719699F6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8960" y="5806440"/>
            <a:ext cx="274320" cy="27432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8217DF1-5110-4B53-81E1-5ED0D08800CA}"/>
              </a:ext>
            </a:extLst>
          </p:cNvPr>
          <p:cNvSpPr txBox="1"/>
          <p:nvPr userDrawn="1"/>
        </p:nvSpPr>
        <p:spPr>
          <a:xfrm>
            <a:off x="6492240" y="457200"/>
            <a:ext cx="5303520" cy="3657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130000"/>
              </a:lnSpc>
            </a:pPr>
            <a:r>
              <a:rPr lang="en-US" sz="14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Fakultas</a:t>
            </a:r>
            <a:r>
              <a:rPr lang="en-US" sz="1400" b="1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Program Studi</a:t>
            </a:r>
            <a:endParaRPr lang="id-ID" sz="1400" b="1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59FC98-DA81-4298-ABA7-59C13B9DE169}"/>
              </a:ext>
            </a:extLst>
          </p:cNvPr>
          <p:cNvSpPr txBox="1"/>
          <p:nvPr userDrawn="1"/>
        </p:nvSpPr>
        <p:spPr>
          <a:xfrm>
            <a:off x="6492240" y="4937760"/>
            <a:ext cx="5303520" cy="3657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130000"/>
              </a:lnSpc>
            </a:pPr>
            <a:r>
              <a:rPr lang="en-US" sz="14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Pusat Penelitian</a:t>
            </a:r>
            <a:endParaRPr lang="id-ID" sz="1400" b="1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77A346-EEEB-432D-A833-2856DD41F44B}"/>
              </a:ext>
            </a:extLst>
          </p:cNvPr>
          <p:cNvSpPr txBox="1"/>
          <p:nvPr userDrawn="1"/>
        </p:nvSpPr>
        <p:spPr>
          <a:xfrm>
            <a:off x="6675120" y="731520"/>
            <a:ext cx="5120640" cy="4023361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Fakultas Kedokteran</a:t>
            </a:r>
            <a:b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Studi Pendidikan dan Profesi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Fakultas Kedokteran Gigi</a:t>
            </a:r>
            <a:b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Studi 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Pendidikan &amp; Profesi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Fakultas Teknologi Informasi </a:t>
            </a:r>
            <a:b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Studi 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Teknik Informatika &amp; Perpustakaan dan Science Informasi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Fakultas Ekonomi dan Bisnis </a:t>
            </a:r>
            <a:b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Studi 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Akutansi &amp; Manajemen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Fakultas Hukum</a:t>
            </a:r>
            <a:b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Studi Ilmu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Hukum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Fakultas Psikologi</a:t>
            </a:r>
            <a:b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Studi 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Psikologi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Sekolah Pascasarjana</a:t>
            </a:r>
            <a:b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Studi 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Manajemen, Biomedis, &amp; Kenotariatan</a:t>
            </a:r>
            <a:endParaRPr lang="id-ID" sz="14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FB607D-2EF0-468F-9D4C-609758EF9239}"/>
              </a:ext>
            </a:extLst>
          </p:cNvPr>
          <p:cNvSpPr txBox="1"/>
          <p:nvPr userDrawn="1"/>
        </p:nvSpPr>
        <p:spPr>
          <a:xfrm>
            <a:off x="6675120" y="5303520"/>
            <a:ext cx="5120640" cy="1005840"/>
          </a:xfrm>
          <a:prstGeom prst="rect">
            <a:avLst/>
          </a:prstGeom>
          <a:noFill/>
        </p:spPr>
        <p:txBody>
          <a:bodyPr wrap="square" numCol="2" rtlCol="0">
            <a:normAutofit/>
          </a:bodyPr>
          <a:lstStyle/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Genetik/Genomik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E-Health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 Halal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 Sel Punca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 Herbal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 Telomer</a:t>
            </a:r>
            <a:endParaRPr lang="id-ID" sz="14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 descr="A picture containing clock&#10;&#10;Description automatically generated">
            <a:extLst>
              <a:ext uri="{FF2B5EF4-FFF2-40B4-BE49-F238E27FC236}">
                <a16:creationId xmlns:a16="http://schemas.microsoft.com/office/drawing/2014/main" id="{71B6EC5D-809B-4EDC-A1CA-6BB77157B92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74320"/>
            <a:ext cx="2743200" cy="74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2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" grpId="0" animBg="1"/>
      <p:bldP spid="30" grpId="0"/>
      <p:bldP spid="31" grpId="0"/>
      <p:bldP spid="32" grpId="0"/>
      <p:bldP spid="33" grpId="0"/>
      <p:bldP spid="34" grpId="0"/>
      <p:bldP spid="39" grpId="0"/>
      <p:bldP spid="41" grpId="0"/>
      <p:bldP spid="42" grpId="0"/>
      <p:bldP spid="43" grpId="0"/>
      <p:bldP spid="44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2ABF99-7271-4A69-A2F9-59D5E7E38851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1DF6DD5-FB76-4195-8EA9-FA8F73313B96}"/>
              </a:ext>
            </a:extLst>
          </p:cNvPr>
          <p:cNvSpPr/>
          <p:nvPr userDrawn="1"/>
        </p:nvSpPr>
        <p:spPr>
          <a:xfrm rot="10800000">
            <a:off x="6638508" y="-12700"/>
            <a:ext cx="3429001" cy="6858000"/>
          </a:xfrm>
          <a:prstGeom prst="triangl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4E5FFB-6A82-46C8-BCBB-0776C154C4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09" y="0"/>
            <a:ext cx="384305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61269A-9F2E-444C-AC74-A87431242B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11679"/>
            <a:ext cx="6583680" cy="128016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FC9F0-7F5B-46EE-A431-2D0BAC24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2240"/>
            <a:ext cx="7589520" cy="27432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d-ID"/>
              <a:t>Universitas YARSI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466E82-FE1C-4573-B39F-1A8AD9E065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3383280"/>
            <a:ext cx="6217920" cy="10058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Section sub-Title</a:t>
            </a:r>
            <a:endParaRPr lang="id-ID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212371-34F3-4FD1-920D-1AE0F07D0F45}"/>
              </a:ext>
            </a:extLst>
          </p:cNvPr>
          <p:cNvSpPr/>
          <p:nvPr userDrawn="1"/>
        </p:nvSpPr>
        <p:spPr>
          <a:xfrm>
            <a:off x="457200" y="3291840"/>
            <a:ext cx="6583680" cy="46634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372786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dreas Febr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96F1A-7C7A-4536-B030-78C4C1DC8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8F05EC-72A7-40F2-A307-F9A8D9AD3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F52A-9D46-42C3-A70C-0C7F30DADE89}" type="datetime1">
              <a:rPr lang="id-ID" smtClean="0"/>
              <a:t>28/07/2020</a:t>
            </a:fld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FE1BD1-EED8-4D18-8200-8589B9A8C09D}"/>
              </a:ext>
            </a:extLst>
          </p:cNvPr>
          <p:cNvSpPr txBox="1"/>
          <p:nvPr userDrawn="1"/>
        </p:nvSpPr>
        <p:spPr>
          <a:xfrm>
            <a:off x="1737359" y="3931920"/>
            <a:ext cx="10058400" cy="4801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Andreas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Febrian</a:t>
            </a:r>
            <a:endParaRPr lang="id-ID" sz="2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183FD1-A42F-4D46-A65B-73891204532F}"/>
              </a:ext>
            </a:extLst>
          </p:cNvPr>
          <p:cNvSpPr txBox="1"/>
          <p:nvPr userDrawn="1"/>
        </p:nvSpPr>
        <p:spPr>
          <a:xfrm>
            <a:off x="1737360" y="4455393"/>
            <a:ext cx="10058400" cy="457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Pendidikan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Jarak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Jauh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812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2ABF99-7271-4A69-A2F9-59D5E7E38851}"/>
              </a:ext>
            </a:extLst>
          </p:cNvPr>
          <p:cNvSpPr/>
          <p:nvPr userDrawn="1"/>
        </p:nvSpPr>
        <p:spPr>
          <a:xfrm>
            <a:off x="0" y="-12700"/>
            <a:ext cx="12252960" cy="694944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1DF6DD5-FB76-4195-8EA9-FA8F73313B96}"/>
              </a:ext>
            </a:extLst>
          </p:cNvPr>
          <p:cNvSpPr/>
          <p:nvPr userDrawn="1"/>
        </p:nvSpPr>
        <p:spPr>
          <a:xfrm rot="10800000">
            <a:off x="6638508" y="-12700"/>
            <a:ext cx="3429001" cy="6858000"/>
          </a:xfrm>
          <a:prstGeom prst="triangl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4E5FFB-6A82-46C8-BCBB-0776C154C4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09" y="0"/>
            <a:ext cx="384305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61269A-9F2E-444C-AC74-A87431242B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11679"/>
            <a:ext cx="6583680" cy="1280160"/>
          </a:xfrm>
        </p:spPr>
        <p:txBody>
          <a:bodyPr anchor="b"/>
          <a:lstStyle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FC9F0-7F5B-46EE-A431-2D0BAC24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2240"/>
            <a:ext cx="7589520" cy="27432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d-ID"/>
              <a:t>Universitas YARSI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466E82-FE1C-4573-B39F-1A8AD9E065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3383280"/>
            <a:ext cx="6217920" cy="10058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Section sub-Title</a:t>
            </a:r>
            <a:endParaRPr lang="id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AE83C5-AA3A-4B08-BC5C-D61F9C8705BD}"/>
              </a:ext>
            </a:extLst>
          </p:cNvPr>
          <p:cNvSpPr/>
          <p:nvPr userDrawn="1"/>
        </p:nvSpPr>
        <p:spPr>
          <a:xfrm>
            <a:off x="457200" y="3291840"/>
            <a:ext cx="6583680" cy="46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854412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yle 3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hord 10"/>
          <p:cNvSpPr/>
          <p:nvPr userDrawn="1"/>
        </p:nvSpPr>
        <p:spPr>
          <a:xfrm rot="16200000">
            <a:off x="228599" y="-3337560"/>
            <a:ext cx="6217920" cy="6675120"/>
          </a:xfrm>
          <a:prstGeom prst="chord">
            <a:avLst>
              <a:gd name="adj1" fmla="val 5378774"/>
              <a:gd name="adj2" fmla="val 1620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31520" y="361749"/>
            <a:ext cx="5130800" cy="731520"/>
          </a:xfrm>
        </p:spPr>
        <p:txBody>
          <a:bodyPr anchor="b">
            <a:noAutofit/>
          </a:bodyPr>
          <a:lstStyle>
            <a:lvl1pPr algn="ctr">
              <a:defRPr sz="3000" baseline="0"/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097280"/>
            <a:ext cx="4605338" cy="736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Section sub-Title</a:t>
            </a:r>
            <a:endParaRPr lang="id-ID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AE83C5-AA3A-4B08-BC5C-D61F9C8705BD}"/>
              </a:ext>
            </a:extLst>
          </p:cNvPr>
          <p:cNvSpPr/>
          <p:nvPr userDrawn="1"/>
        </p:nvSpPr>
        <p:spPr>
          <a:xfrm>
            <a:off x="640080" y="1097280"/>
            <a:ext cx="5400000" cy="36000"/>
          </a:xfrm>
          <a:prstGeom prst="rect">
            <a:avLst/>
          </a:pr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10242144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yle 4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33"/>
            <a:ext cx="8390194" cy="6854733"/>
          </a:xfrm>
          <a:prstGeom prst="rect">
            <a:avLst/>
          </a:prstGeom>
        </p:spPr>
      </p:pic>
      <p:sp>
        <p:nvSpPr>
          <p:cNvPr id="3" name="Right Triangle 2"/>
          <p:cNvSpPr/>
          <p:nvPr userDrawn="1"/>
        </p:nvSpPr>
        <p:spPr>
          <a:xfrm rot="10800000" flipH="1">
            <a:off x="-1" y="-1"/>
            <a:ext cx="3039533" cy="5325532"/>
          </a:xfrm>
          <a:prstGeom prst="rtTriangle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Snip Single Corner Rectangle 8"/>
          <p:cNvSpPr/>
          <p:nvPr userDrawn="1"/>
        </p:nvSpPr>
        <p:spPr>
          <a:xfrm flipH="1">
            <a:off x="5019291" y="-1"/>
            <a:ext cx="7204760" cy="6858000"/>
          </a:xfrm>
          <a:custGeom>
            <a:avLst/>
            <a:gdLst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1638300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122334 w 5207000"/>
              <a:gd name="connsiteY2" fmla="*/ 1655233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0" h="3276600">
                <a:moveTo>
                  <a:pt x="0" y="0"/>
                </a:moveTo>
                <a:lnTo>
                  <a:pt x="3568700" y="0"/>
                </a:lnTo>
                <a:lnTo>
                  <a:pt x="5207000" y="3276600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Snip Single Corner Rectangle 8"/>
          <p:cNvSpPr/>
          <p:nvPr userDrawn="1"/>
        </p:nvSpPr>
        <p:spPr>
          <a:xfrm flipH="1">
            <a:off x="5019291" y="6400800"/>
            <a:ext cx="7204760" cy="457200"/>
          </a:xfrm>
          <a:custGeom>
            <a:avLst/>
            <a:gdLst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1638300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122334 w 5207000"/>
              <a:gd name="connsiteY2" fmla="*/ 1655233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  <a:gd name="connsiteX0" fmla="*/ 0 w 5207000"/>
              <a:gd name="connsiteY0" fmla="*/ 0 h 3276600"/>
              <a:gd name="connsiteX1" fmla="*/ 5129046 w 5207000"/>
              <a:gd name="connsiteY1" fmla="*/ 15170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  <a:gd name="connsiteX0" fmla="*/ 0 w 5207000"/>
              <a:gd name="connsiteY0" fmla="*/ 0 h 3276600"/>
              <a:gd name="connsiteX1" fmla="*/ 5129046 w 5207000"/>
              <a:gd name="connsiteY1" fmla="*/ 60684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  <a:gd name="connsiteX0" fmla="*/ 0 w 5207000"/>
              <a:gd name="connsiteY0" fmla="*/ 0 h 3276600"/>
              <a:gd name="connsiteX1" fmla="*/ 5129046 w 5207000"/>
              <a:gd name="connsiteY1" fmla="*/ 60684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0" h="3276600">
                <a:moveTo>
                  <a:pt x="0" y="0"/>
                </a:moveTo>
                <a:lnTo>
                  <a:pt x="5129046" y="60684"/>
                </a:lnTo>
                <a:lnTo>
                  <a:pt x="5207000" y="3276600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FC9F0-7F5B-46EE-A431-2D0BAC24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12080" y="6492240"/>
            <a:ext cx="6858000" cy="27432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d-ID" dirty="0"/>
              <a:t>Universitas YARSI</a:t>
            </a:r>
          </a:p>
        </p:txBody>
      </p:sp>
      <p:sp>
        <p:nvSpPr>
          <p:cNvPr id="22" name="Parallelogram 21"/>
          <p:cNvSpPr/>
          <p:nvPr userDrawn="1"/>
        </p:nvSpPr>
        <p:spPr>
          <a:xfrm>
            <a:off x="6807269" y="0"/>
            <a:ext cx="980938" cy="1618193"/>
          </a:xfrm>
          <a:custGeom>
            <a:avLst/>
            <a:gdLst>
              <a:gd name="connsiteX0" fmla="*/ 0 w 960594"/>
              <a:gd name="connsiteY0" fmla="*/ 1612901 h 1612901"/>
              <a:gd name="connsiteX1" fmla="*/ 240149 w 960594"/>
              <a:gd name="connsiteY1" fmla="*/ 0 h 1612901"/>
              <a:gd name="connsiteX2" fmla="*/ 960594 w 960594"/>
              <a:gd name="connsiteY2" fmla="*/ 0 h 1612901"/>
              <a:gd name="connsiteX3" fmla="*/ 720446 w 960594"/>
              <a:gd name="connsiteY3" fmla="*/ 1612901 h 1612901"/>
              <a:gd name="connsiteX4" fmla="*/ 0 w 960594"/>
              <a:gd name="connsiteY4" fmla="*/ 1612901 h 1612901"/>
              <a:gd name="connsiteX0" fmla="*/ 0 w 960594"/>
              <a:gd name="connsiteY0" fmla="*/ 1619251 h 1619251"/>
              <a:gd name="connsiteX1" fmla="*/ 373499 w 960594"/>
              <a:gd name="connsiteY1" fmla="*/ 0 h 1619251"/>
              <a:gd name="connsiteX2" fmla="*/ 960594 w 960594"/>
              <a:gd name="connsiteY2" fmla="*/ 6350 h 1619251"/>
              <a:gd name="connsiteX3" fmla="*/ 720446 w 960594"/>
              <a:gd name="connsiteY3" fmla="*/ 1619251 h 1619251"/>
              <a:gd name="connsiteX4" fmla="*/ 0 w 960594"/>
              <a:gd name="connsiteY4" fmla="*/ 1619251 h 1619251"/>
              <a:gd name="connsiteX0" fmla="*/ 0 w 1119344"/>
              <a:gd name="connsiteY0" fmla="*/ 1617134 h 1619251"/>
              <a:gd name="connsiteX1" fmla="*/ 532249 w 1119344"/>
              <a:gd name="connsiteY1" fmla="*/ 0 h 1619251"/>
              <a:gd name="connsiteX2" fmla="*/ 1119344 w 1119344"/>
              <a:gd name="connsiteY2" fmla="*/ 6350 h 1619251"/>
              <a:gd name="connsiteX3" fmla="*/ 879196 w 1119344"/>
              <a:gd name="connsiteY3" fmla="*/ 1619251 h 1619251"/>
              <a:gd name="connsiteX4" fmla="*/ 0 w 1119344"/>
              <a:gd name="connsiteY4" fmla="*/ 1617134 h 1619251"/>
              <a:gd name="connsiteX0" fmla="*/ 0 w 1119344"/>
              <a:gd name="connsiteY0" fmla="*/ 1617134 h 1617134"/>
              <a:gd name="connsiteX1" fmla="*/ 532249 w 1119344"/>
              <a:gd name="connsiteY1" fmla="*/ 0 h 1617134"/>
              <a:gd name="connsiteX2" fmla="*/ 1119344 w 1119344"/>
              <a:gd name="connsiteY2" fmla="*/ 6350 h 1617134"/>
              <a:gd name="connsiteX3" fmla="*/ 561696 w 1119344"/>
              <a:gd name="connsiteY3" fmla="*/ 1610785 h 1617134"/>
              <a:gd name="connsiteX4" fmla="*/ 0 w 1119344"/>
              <a:gd name="connsiteY4" fmla="*/ 1617134 h 1617134"/>
              <a:gd name="connsiteX0" fmla="*/ 0 w 1119344"/>
              <a:gd name="connsiteY0" fmla="*/ 1617134 h 1621368"/>
              <a:gd name="connsiteX1" fmla="*/ 532249 w 1119344"/>
              <a:gd name="connsiteY1" fmla="*/ 0 h 1621368"/>
              <a:gd name="connsiteX2" fmla="*/ 1119344 w 1119344"/>
              <a:gd name="connsiteY2" fmla="*/ 6350 h 1621368"/>
              <a:gd name="connsiteX3" fmla="*/ 561696 w 1119344"/>
              <a:gd name="connsiteY3" fmla="*/ 1621368 h 1621368"/>
              <a:gd name="connsiteX4" fmla="*/ 0 w 1119344"/>
              <a:gd name="connsiteY4" fmla="*/ 1617134 h 1621368"/>
              <a:gd name="connsiteX0" fmla="*/ 0 w 1077011"/>
              <a:gd name="connsiteY0" fmla="*/ 1617134 h 1621368"/>
              <a:gd name="connsiteX1" fmla="*/ 532249 w 1077011"/>
              <a:gd name="connsiteY1" fmla="*/ 0 h 1621368"/>
              <a:gd name="connsiteX2" fmla="*/ 1077011 w 1077011"/>
              <a:gd name="connsiteY2" fmla="*/ 10584 h 1621368"/>
              <a:gd name="connsiteX3" fmla="*/ 561696 w 1077011"/>
              <a:gd name="connsiteY3" fmla="*/ 1621368 h 1621368"/>
              <a:gd name="connsiteX4" fmla="*/ 0 w 1077011"/>
              <a:gd name="connsiteY4" fmla="*/ 1617134 h 1621368"/>
              <a:gd name="connsiteX0" fmla="*/ 0 w 1077011"/>
              <a:gd name="connsiteY0" fmla="*/ 1617134 h 1621368"/>
              <a:gd name="connsiteX1" fmla="*/ 532249 w 1077011"/>
              <a:gd name="connsiteY1" fmla="*/ 0 h 1621368"/>
              <a:gd name="connsiteX2" fmla="*/ 1077011 w 1077011"/>
              <a:gd name="connsiteY2" fmla="*/ 8467 h 1621368"/>
              <a:gd name="connsiteX3" fmla="*/ 561696 w 1077011"/>
              <a:gd name="connsiteY3" fmla="*/ 1621368 h 1621368"/>
              <a:gd name="connsiteX4" fmla="*/ 0 w 1077011"/>
              <a:gd name="connsiteY4" fmla="*/ 1617134 h 1621368"/>
              <a:gd name="connsiteX0" fmla="*/ 0 w 1077011"/>
              <a:gd name="connsiteY0" fmla="*/ 1617134 h 1621368"/>
              <a:gd name="connsiteX1" fmla="*/ 532249 w 1077011"/>
              <a:gd name="connsiteY1" fmla="*/ 0 h 1621368"/>
              <a:gd name="connsiteX2" fmla="*/ 1077011 w 1077011"/>
              <a:gd name="connsiteY2" fmla="*/ 6351 h 1621368"/>
              <a:gd name="connsiteX3" fmla="*/ 561696 w 1077011"/>
              <a:gd name="connsiteY3" fmla="*/ 1621368 h 1621368"/>
              <a:gd name="connsiteX4" fmla="*/ 0 w 1077011"/>
              <a:gd name="connsiteY4" fmla="*/ 1617134 h 1621368"/>
              <a:gd name="connsiteX0" fmla="*/ 0 w 1077011"/>
              <a:gd name="connsiteY0" fmla="*/ 1617134 h 1621368"/>
              <a:gd name="connsiteX1" fmla="*/ 532249 w 1077011"/>
              <a:gd name="connsiteY1" fmla="*/ 0 h 1621368"/>
              <a:gd name="connsiteX2" fmla="*/ 1077011 w 1077011"/>
              <a:gd name="connsiteY2" fmla="*/ 6351 h 1621368"/>
              <a:gd name="connsiteX3" fmla="*/ 551112 w 1077011"/>
              <a:gd name="connsiteY3" fmla="*/ 1621368 h 1621368"/>
              <a:gd name="connsiteX4" fmla="*/ 0 w 1077011"/>
              <a:gd name="connsiteY4" fmla="*/ 1617134 h 1621368"/>
              <a:gd name="connsiteX0" fmla="*/ 0 w 1062194"/>
              <a:gd name="connsiteY0" fmla="*/ 1617134 h 1621368"/>
              <a:gd name="connsiteX1" fmla="*/ 532249 w 1062194"/>
              <a:gd name="connsiteY1" fmla="*/ 0 h 1621368"/>
              <a:gd name="connsiteX2" fmla="*/ 1062194 w 1062194"/>
              <a:gd name="connsiteY2" fmla="*/ 2117 h 1621368"/>
              <a:gd name="connsiteX3" fmla="*/ 551112 w 1062194"/>
              <a:gd name="connsiteY3" fmla="*/ 1621368 h 1621368"/>
              <a:gd name="connsiteX4" fmla="*/ 0 w 1062194"/>
              <a:gd name="connsiteY4" fmla="*/ 1617134 h 1621368"/>
              <a:gd name="connsiteX0" fmla="*/ 0 w 1143629"/>
              <a:gd name="connsiteY0" fmla="*/ 1617134 h 1621368"/>
              <a:gd name="connsiteX1" fmla="*/ 613684 w 1143629"/>
              <a:gd name="connsiteY1" fmla="*/ 0 h 1621368"/>
              <a:gd name="connsiteX2" fmla="*/ 1143629 w 1143629"/>
              <a:gd name="connsiteY2" fmla="*/ 2117 h 1621368"/>
              <a:gd name="connsiteX3" fmla="*/ 632547 w 1143629"/>
              <a:gd name="connsiteY3" fmla="*/ 1621368 h 1621368"/>
              <a:gd name="connsiteX4" fmla="*/ 0 w 1143629"/>
              <a:gd name="connsiteY4" fmla="*/ 1617134 h 1621368"/>
              <a:gd name="connsiteX0" fmla="*/ 0 w 1143629"/>
              <a:gd name="connsiteY0" fmla="*/ 1617134 h 1618193"/>
              <a:gd name="connsiteX1" fmla="*/ 613684 w 1143629"/>
              <a:gd name="connsiteY1" fmla="*/ 0 h 1618193"/>
              <a:gd name="connsiteX2" fmla="*/ 1143629 w 1143629"/>
              <a:gd name="connsiteY2" fmla="*/ 2117 h 1618193"/>
              <a:gd name="connsiteX3" fmla="*/ 554814 w 1143629"/>
              <a:gd name="connsiteY3" fmla="*/ 1618193 h 1618193"/>
              <a:gd name="connsiteX4" fmla="*/ 0 w 1143629"/>
              <a:gd name="connsiteY4" fmla="*/ 1617134 h 161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629" h="1618193">
                <a:moveTo>
                  <a:pt x="0" y="1617134"/>
                </a:moveTo>
                <a:lnTo>
                  <a:pt x="613684" y="0"/>
                </a:lnTo>
                <a:lnTo>
                  <a:pt x="1143629" y="2117"/>
                </a:lnTo>
                <a:lnTo>
                  <a:pt x="554814" y="1618193"/>
                </a:lnTo>
                <a:lnTo>
                  <a:pt x="0" y="1617134"/>
                </a:lnTo>
                <a:close/>
              </a:path>
            </a:pathLst>
          </a:cu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E13D558-96A2-4054-B346-4AB9B5C1F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0" y="2948090"/>
            <a:ext cx="5303520" cy="128016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41EDF8F-1C17-417B-90D9-82624393E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75120" y="4297680"/>
            <a:ext cx="4937760" cy="10058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Section sub-Title</a:t>
            </a:r>
            <a:endParaRPr lang="id-ID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59A382-5B5A-4F4D-AA6D-E4381D210D5A}"/>
              </a:ext>
            </a:extLst>
          </p:cNvPr>
          <p:cNvSpPr/>
          <p:nvPr userDrawn="1"/>
        </p:nvSpPr>
        <p:spPr>
          <a:xfrm>
            <a:off x="6492240" y="4228251"/>
            <a:ext cx="5303520" cy="46634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155482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yle 5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504"/>
            <a:ext cx="7129033" cy="6868504"/>
          </a:xfrm>
          <a:prstGeom prst="rect">
            <a:avLst/>
          </a:prstGeom>
        </p:spPr>
      </p:pic>
      <p:sp>
        <p:nvSpPr>
          <p:cNvPr id="9" name="Snip Single Corner Rectangle 8"/>
          <p:cNvSpPr/>
          <p:nvPr userDrawn="1"/>
        </p:nvSpPr>
        <p:spPr>
          <a:xfrm flipH="1" flipV="1">
            <a:off x="4487159" y="-10504"/>
            <a:ext cx="7704841" cy="6868504"/>
          </a:xfrm>
          <a:custGeom>
            <a:avLst/>
            <a:gdLst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1638300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122334 w 5207000"/>
              <a:gd name="connsiteY2" fmla="*/ 1655233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0" h="3276600">
                <a:moveTo>
                  <a:pt x="0" y="0"/>
                </a:moveTo>
                <a:lnTo>
                  <a:pt x="3568700" y="0"/>
                </a:lnTo>
                <a:lnTo>
                  <a:pt x="5207000" y="3276600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Snip Single Corner Rectangle 8"/>
          <p:cNvSpPr/>
          <p:nvPr userDrawn="1"/>
        </p:nvSpPr>
        <p:spPr>
          <a:xfrm flipH="1">
            <a:off x="6746601" y="6400800"/>
            <a:ext cx="5445397" cy="457200"/>
          </a:xfrm>
          <a:custGeom>
            <a:avLst/>
            <a:gdLst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1638300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122334 w 5207000"/>
              <a:gd name="connsiteY2" fmla="*/ 1655233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  <a:gd name="connsiteX0" fmla="*/ 0 w 5207000"/>
              <a:gd name="connsiteY0" fmla="*/ 0 h 3276600"/>
              <a:gd name="connsiteX1" fmla="*/ 5129046 w 5207000"/>
              <a:gd name="connsiteY1" fmla="*/ 15170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  <a:gd name="connsiteX0" fmla="*/ 0 w 5207000"/>
              <a:gd name="connsiteY0" fmla="*/ 0 h 3276600"/>
              <a:gd name="connsiteX1" fmla="*/ 5129046 w 5207000"/>
              <a:gd name="connsiteY1" fmla="*/ 60684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  <a:gd name="connsiteX0" fmla="*/ 0 w 5207000"/>
              <a:gd name="connsiteY0" fmla="*/ 0 h 3276600"/>
              <a:gd name="connsiteX1" fmla="*/ 5129046 w 5207000"/>
              <a:gd name="connsiteY1" fmla="*/ 60684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  <a:gd name="connsiteX0" fmla="*/ 0 w 5224382"/>
              <a:gd name="connsiteY0" fmla="*/ 0 h 3276600"/>
              <a:gd name="connsiteX1" fmla="*/ 5224382 w 5224382"/>
              <a:gd name="connsiteY1" fmla="*/ 60684 h 3276600"/>
              <a:gd name="connsiteX2" fmla="*/ 5207000 w 5224382"/>
              <a:gd name="connsiteY2" fmla="*/ 3276600 h 3276600"/>
              <a:gd name="connsiteX3" fmla="*/ 0 w 5224382"/>
              <a:gd name="connsiteY3" fmla="*/ 3276600 h 3276600"/>
              <a:gd name="connsiteX4" fmla="*/ 0 w 5224382"/>
              <a:gd name="connsiteY4" fmla="*/ 0 h 3276600"/>
              <a:gd name="connsiteX0" fmla="*/ 0 w 5224382"/>
              <a:gd name="connsiteY0" fmla="*/ 0 h 3351751"/>
              <a:gd name="connsiteX1" fmla="*/ 5224382 w 5224382"/>
              <a:gd name="connsiteY1" fmla="*/ 60684 h 3351751"/>
              <a:gd name="connsiteX2" fmla="*/ 4895353 w 5224382"/>
              <a:gd name="connsiteY2" fmla="*/ 3351751 h 3351751"/>
              <a:gd name="connsiteX3" fmla="*/ 0 w 5224382"/>
              <a:gd name="connsiteY3" fmla="*/ 3276600 h 3351751"/>
              <a:gd name="connsiteX4" fmla="*/ 0 w 5224382"/>
              <a:gd name="connsiteY4" fmla="*/ 0 h 3351751"/>
              <a:gd name="connsiteX0" fmla="*/ 0 w 5098039"/>
              <a:gd name="connsiteY0" fmla="*/ 14468 h 3366219"/>
              <a:gd name="connsiteX1" fmla="*/ 5098039 w 5098039"/>
              <a:gd name="connsiteY1" fmla="*/ 0 h 3366219"/>
              <a:gd name="connsiteX2" fmla="*/ 4895353 w 5098039"/>
              <a:gd name="connsiteY2" fmla="*/ 3366219 h 3366219"/>
              <a:gd name="connsiteX3" fmla="*/ 0 w 5098039"/>
              <a:gd name="connsiteY3" fmla="*/ 3291068 h 3366219"/>
              <a:gd name="connsiteX4" fmla="*/ 0 w 5098039"/>
              <a:gd name="connsiteY4" fmla="*/ 14468 h 3366219"/>
              <a:gd name="connsiteX0" fmla="*/ 0 w 5098039"/>
              <a:gd name="connsiteY0" fmla="*/ 14468 h 3291077"/>
              <a:gd name="connsiteX1" fmla="*/ 5098039 w 5098039"/>
              <a:gd name="connsiteY1" fmla="*/ 0 h 3291077"/>
              <a:gd name="connsiteX2" fmla="*/ 4971159 w 5098039"/>
              <a:gd name="connsiteY2" fmla="*/ 3291077 h 3291077"/>
              <a:gd name="connsiteX3" fmla="*/ 0 w 5098039"/>
              <a:gd name="connsiteY3" fmla="*/ 3291068 h 3291077"/>
              <a:gd name="connsiteX4" fmla="*/ 0 w 5098039"/>
              <a:gd name="connsiteY4" fmla="*/ 14468 h 329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8039" h="3291077">
                <a:moveTo>
                  <a:pt x="0" y="14468"/>
                </a:moveTo>
                <a:lnTo>
                  <a:pt x="5098039" y="0"/>
                </a:lnTo>
                <a:lnTo>
                  <a:pt x="4971159" y="3291077"/>
                </a:lnTo>
                <a:lnTo>
                  <a:pt x="0" y="3291068"/>
                </a:lnTo>
                <a:lnTo>
                  <a:pt x="0" y="14468"/>
                </a:lnTo>
                <a:close/>
              </a:path>
            </a:pathLst>
          </a:cu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aseline="-25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FC9F0-7F5B-46EE-A431-2D0BAC24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49440" y="6492240"/>
            <a:ext cx="5120640" cy="27432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d-ID" dirty="0"/>
              <a:t>Universitas YARSI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E242B42-4EDC-4648-9C57-3A3474CB9A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0" y="449579"/>
            <a:ext cx="6309360" cy="128016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787908D-D344-4639-8816-BE8F470029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9280" y="1828800"/>
            <a:ext cx="5943600" cy="10058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Section sub-Title</a:t>
            </a:r>
            <a:endParaRPr lang="id-ID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EEEA68-CADA-445E-9961-A42C46951CCA}"/>
              </a:ext>
            </a:extLst>
          </p:cNvPr>
          <p:cNvSpPr/>
          <p:nvPr userDrawn="1"/>
        </p:nvSpPr>
        <p:spPr>
          <a:xfrm>
            <a:off x="5486400" y="1729740"/>
            <a:ext cx="6309360" cy="46634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2696926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yle 6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A6F716-1722-4858-A5EF-A6AE0E621C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162" y="269199"/>
            <a:ext cx="4954509" cy="16570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606976-5D70-4D95-A495-47889B7B35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162" y="2271311"/>
            <a:ext cx="5469041" cy="4314825"/>
          </a:xfrm>
          <a:prstGeom prst="rect">
            <a:avLst/>
          </a:prstGeom>
          <a:ln w="38100"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55F2CB-B042-46A2-B29C-6D8346841965}"/>
              </a:ext>
            </a:extLst>
          </p:cNvPr>
          <p:cNvSpPr/>
          <p:nvPr userDrawn="1"/>
        </p:nvSpPr>
        <p:spPr>
          <a:xfrm>
            <a:off x="6245660" y="2271311"/>
            <a:ext cx="5669280" cy="2103120"/>
          </a:xfrm>
          <a:prstGeom prst="rect">
            <a:avLst/>
          </a:prstGeom>
          <a:solidFill>
            <a:srgbClr val="E0E0E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2DAE55-25D6-4435-8796-B7C3C977949C}"/>
              </a:ext>
            </a:extLst>
          </p:cNvPr>
          <p:cNvSpPr txBox="1"/>
          <p:nvPr userDrawn="1"/>
        </p:nvSpPr>
        <p:spPr>
          <a:xfrm>
            <a:off x="2294507" y="1667854"/>
            <a:ext cx="2745318" cy="351788"/>
          </a:xfrm>
          <a:prstGeom prst="rect">
            <a:avLst/>
          </a:prstGeom>
          <a:noFill/>
        </p:spPr>
        <p:txBody>
          <a:bodyPr wrap="none" rtlCol="0" anchor="ctr">
            <a:normAutofit fontScale="92500" lnSpcReduction="10000"/>
          </a:bodyPr>
          <a:lstStyle/>
          <a:p>
            <a:pPr algn="l">
              <a:lnSpc>
                <a:spcPct val="13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https://layar.yarsi.ac.id/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D0D1A95-5361-4AEF-A4D9-AED9E6CDA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8541" y="2362752"/>
            <a:ext cx="5303520" cy="128016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843CC90-5751-485D-998A-FE565AA0EC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38759" y="3730721"/>
            <a:ext cx="4937760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Section sub-Title</a:t>
            </a:r>
            <a:endParaRPr lang="id-ID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1D34ED-7EAC-403E-A582-7F2EFE3A4365}"/>
              </a:ext>
            </a:extLst>
          </p:cNvPr>
          <p:cNvSpPr/>
          <p:nvPr userDrawn="1"/>
        </p:nvSpPr>
        <p:spPr>
          <a:xfrm>
            <a:off x="6455879" y="3661292"/>
            <a:ext cx="5303520" cy="46634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" name="Rectangle 2"/>
          <p:cNvSpPr/>
          <p:nvPr userDrawn="1"/>
        </p:nvSpPr>
        <p:spPr>
          <a:xfrm>
            <a:off x="10695963" y="612396"/>
            <a:ext cx="1496037" cy="469784"/>
          </a:xfrm>
          <a:prstGeom prst="rect">
            <a:avLst/>
          </a:pr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834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yle 7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8521" y="285226"/>
            <a:ext cx="8254958" cy="45153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55F2CB-B042-46A2-B29C-6D8346841965}"/>
              </a:ext>
            </a:extLst>
          </p:cNvPr>
          <p:cNvSpPr/>
          <p:nvPr userDrawn="1"/>
        </p:nvSpPr>
        <p:spPr>
          <a:xfrm>
            <a:off x="2978092" y="4800600"/>
            <a:ext cx="5669280" cy="2057400"/>
          </a:xfrm>
          <a:prstGeom prst="rect">
            <a:avLst/>
          </a:prstGeom>
          <a:solidFill>
            <a:srgbClr val="E0E0E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D0D1A95-5361-4AEF-A4D9-AED9E6CDA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0973" y="4846321"/>
            <a:ext cx="5303520" cy="128016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843CC90-5751-485D-998A-FE565AA0EC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71191" y="6214290"/>
            <a:ext cx="4937760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Section sub-Title</a:t>
            </a:r>
            <a:endParaRPr lang="id-ID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1D34ED-7EAC-403E-A582-7F2EFE3A4365}"/>
              </a:ext>
            </a:extLst>
          </p:cNvPr>
          <p:cNvSpPr/>
          <p:nvPr userDrawn="1"/>
        </p:nvSpPr>
        <p:spPr>
          <a:xfrm>
            <a:off x="3188311" y="6144861"/>
            <a:ext cx="5303520" cy="46634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0" y="1918094"/>
            <a:ext cx="1968521" cy="469784"/>
          </a:xfrm>
          <a:prstGeom prst="rect">
            <a:avLst/>
          </a:pr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 userDrawn="1"/>
        </p:nvSpPr>
        <p:spPr>
          <a:xfrm>
            <a:off x="10223479" y="1918094"/>
            <a:ext cx="1968521" cy="469784"/>
          </a:xfrm>
          <a:prstGeom prst="rect">
            <a:avLst/>
          </a:pr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2DAE55-25D6-4435-8796-B7C3C977949C}"/>
              </a:ext>
            </a:extLst>
          </p:cNvPr>
          <p:cNvSpPr txBox="1"/>
          <p:nvPr userDrawn="1"/>
        </p:nvSpPr>
        <p:spPr>
          <a:xfrm>
            <a:off x="10228976" y="1977092"/>
            <a:ext cx="1963024" cy="351788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Rapat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selama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WfH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1143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yle 8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A47B3E-2EA2-45F3-B712-D3DE926E4F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738"/>
            <a:ext cx="7885003" cy="6856524"/>
          </a:xfrm>
          <a:prstGeom prst="rect">
            <a:avLst/>
          </a:prstGeom>
        </p:spPr>
      </p:pic>
      <p:sp>
        <p:nvSpPr>
          <p:cNvPr id="3" name="Right Triangle 2"/>
          <p:cNvSpPr/>
          <p:nvPr userDrawn="1"/>
        </p:nvSpPr>
        <p:spPr>
          <a:xfrm rot="10800000" flipH="1">
            <a:off x="457200" y="-1"/>
            <a:ext cx="1959685" cy="6857999"/>
          </a:xfrm>
          <a:prstGeom prst="rtTriangle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Snip Single Corner Rectangle 8"/>
          <p:cNvSpPr/>
          <p:nvPr userDrawn="1"/>
        </p:nvSpPr>
        <p:spPr>
          <a:xfrm flipH="1">
            <a:off x="4987240" y="0"/>
            <a:ext cx="7204760" cy="6858000"/>
          </a:xfrm>
          <a:custGeom>
            <a:avLst/>
            <a:gdLst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1638300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122334 w 5207000"/>
              <a:gd name="connsiteY2" fmla="*/ 1655233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0" h="3276600">
                <a:moveTo>
                  <a:pt x="0" y="0"/>
                </a:moveTo>
                <a:lnTo>
                  <a:pt x="3568700" y="0"/>
                </a:lnTo>
                <a:lnTo>
                  <a:pt x="5207000" y="3276600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Snip Single Corner Rectangle 8"/>
          <p:cNvSpPr/>
          <p:nvPr userDrawn="1"/>
        </p:nvSpPr>
        <p:spPr>
          <a:xfrm flipH="1">
            <a:off x="4987240" y="6400798"/>
            <a:ext cx="7204760" cy="457200"/>
          </a:xfrm>
          <a:custGeom>
            <a:avLst/>
            <a:gdLst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1638300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122334 w 5207000"/>
              <a:gd name="connsiteY2" fmla="*/ 1655233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  <a:gd name="connsiteX0" fmla="*/ 0 w 5207000"/>
              <a:gd name="connsiteY0" fmla="*/ 0 h 3276600"/>
              <a:gd name="connsiteX1" fmla="*/ 5129046 w 5207000"/>
              <a:gd name="connsiteY1" fmla="*/ 15170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  <a:gd name="connsiteX0" fmla="*/ 0 w 5207000"/>
              <a:gd name="connsiteY0" fmla="*/ 0 h 3276600"/>
              <a:gd name="connsiteX1" fmla="*/ 5129046 w 5207000"/>
              <a:gd name="connsiteY1" fmla="*/ 60684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  <a:gd name="connsiteX0" fmla="*/ 0 w 5207000"/>
              <a:gd name="connsiteY0" fmla="*/ 0 h 3276600"/>
              <a:gd name="connsiteX1" fmla="*/ 5129046 w 5207000"/>
              <a:gd name="connsiteY1" fmla="*/ 60684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0" h="3276600">
                <a:moveTo>
                  <a:pt x="0" y="0"/>
                </a:moveTo>
                <a:lnTo>
                  <a:pt x="5129046" y="60684"/>
                </a:lnTo>
                <a:lnTo>
                  <a:pt x="5207000" y="3276600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FC9F0-7F5B-46EE-A431-2D0BAC24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0" y="6492240"/>
            <a:ext cx="6766560" cy="27432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d-ID" dirty="0"/>
              <a:t>Universitas YARSI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A4F6D7-06B3-453E-953D-9A9B2501EFFA}"/>
              </a:ext>
            </a:extLst>
          </p:cNvPr>
          <p:cNvSpPr txBox="1"/>
          <p:nvPr userDrawn="1"/>
        </p:nvSpPr>
        <p:spPr>
          <a:xfrm>
            <a:off x="1554480" y="4389120"/>
            <a:ext cx="3657600" cy="914400"/>
          </a:xfrm>
          <a:prstGeom prst="rect">
            <a:avLst/>
          </a:prstGeom>
          <a:solidFill>
            <a:srgbClr val="E0E0E0">
              <a:alpha val="78824"/>
            </a:srgbClr>
          </a:solidFill>
        </p:spPr>
        <p:txBody>
          <a:bodyPr wrap="none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Creativity 2020 - Debat Bahasa Inggris </a:t>
            </a:r>
          </a:p>
          <a:p>
            <a:pPr algn="ctr">
              <a:lnSpc>
                <a:spcPct val="1300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Fakultas Teknologi Informasi</a:t>
            </a:r>
            <a:endParaRPr lang="en-ID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C333EB-33C4-4008-9448-CE3A6EB493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0" y="2948090"/>
            <a:ext cx="5303520" cy="128016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C6573CE-C1B5-4A5B-8E41-3351A917AA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75120" y="4297680"/>
            <a:ext cx="4937760" cy="10058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Section sub-Title</a:t>
            </a:r>
            <a:endParaRPr lang="id-ID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0DA89A-E900-4736-8CEE-D0EF85108037}"/>
              </a:ext>
            </a:extLst>
          </p:cNvPr>
          <p:cNvSpPr/>
          <p:nvPr userDrawn="1"/>
        </p:nvSpPr>
        <p:spPr>
          <a:xfrm>
            <a:off x="6492240" y="4228251"/>
            <a:ext cx="5303520" cy="46634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10695963" y="612396"/>
            <a:ext cx="1496037" cy="469784"/>
          </a:xfrm>
          <a:prstGeom prst="rect">
            <a:avLst/>
          </a:pr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152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yle 9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A47B3E-2EA2-45F3-B712-D3DE926E4F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6595" y="0"/>
            <a:ext cx="5143500" cy="6858000"/>
          </a:xfrm>
          <a:prstGeom prst="rect">
            <a:avLst/>
          </a:prstGeom>
        </p:spPr>
      </p:pic>
      <p:sp>
        <p:nvSpPr>
          <p:cNvPr id="9" name="Snip Single Corner Rectangle 8"/>
          <p:cNvSpPr/>
          <p:nvPr userDrawn="1"/>
        </p:nvSpPr>
        <p:spPr>
          <a:xfrm rot="10800000" flipH="1">
            <a:off x="6070036" y="0"/>
            <a:ext cx="1206939" cy="6858000"/>
          </a:xfrm>
          <a:custGeom>
            <a:avLst/>
            <a:gdLst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1638300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122334 w 5207000"/>
              <a:gd name="connsiteY2" fmla="*/ 1655233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0" h="3276600">
                <a:moveTo>
                  <a:pt x="0" y="0"/>
                </a:moveTo>
                <a:lnTo>
                  <a:pt x="3568700" y="0"/>
                </a:lnTo>
                <a:lnTo>
                  <a:pt x="5207000" y="3276600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9693F2-3732-4775-966E-FEAE6ABD9BF0}"/>
              </a:ext>
            </a:extLst>
          </p:cNvPr>
          <p:cNvSpPr/>
          <p:nvPr userDrawn="1"/>
        </p:nvSpPr>
        <p:spPr>
          <a:xfrm>
            <a:off x="1" y="6400800"/>
            <a:ext cx="6927010" cy="45720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" name="Right Triangle 2"/>
          <p:cNvSpPr/>
          <p:nvPr userDrawn="1"/>
        </p:nvSpPr>
        <p:spPr>
          <a:xfrm flipH="1">
            <a:off x="10757139" y="-13140"/>
            <a:ext cx="952955" cy="6871140"/>
          </a:xfrm>
          <a:prstGeom prst="rtTriangle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FC9F0-7F5B-46EE-A431-2D0BAC24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" y="6492240"/>
            <a:ext cx="6766560" cy="27432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d-ID" dirty="0"/>
              <a:t>Universitas YARSI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C6703A-021A-4B60-AD67-0B3F5EBA3531}"/>
              </a:ext>
            </a:extLst>
          </p:cNvPr>
          <p:cNvSpPr txBox="1"/>
          <p:nvPr userDrawn="1"/>
        </p:nvSpPr>
        <p:spPr>
          <a:xfrm>
            <a:off x="7188257" y="5130992"/>
            <a:ext cx="3657600" cy="914400"/>
          </a:xfrm>
          <a:prstGeom prst="rect">
            <a:avLst/>
          </a:prstGeom>
          <a:solidFill>
            <a:srgbClr val="E0E0E0">
              <a:alpha val="78824"/>
            </a:srgbClr>
          </a:solidFill>
        </p:spPr>
        <p:txBody>
          <a:bodyPr wrap="none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Posbindu Goes to Campus</a:t>
            </a:r>
            <a:endParaRPr lang="en-ID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123601B-5149-4F85-BC47-2E36D798B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976" y="2146743"/>
            <a:ext cx="6400800" cy="128016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A0C62CF-0566-467B-9BC5-18C5338654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5856" y="3518343"/>
            <a:ext cx="6035040" cy="10058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Section sub-Title</a:t>
            </a:r>
            <a:endParaRPr lang="id-ID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4CDFC-617D-4759-AB67-2D47AD7ABC50}"/>
              </a:ext>
            </a:extLst>
          </p:cNvPr>
          <p:cNvSpPr/>
          <p:nvPr userDrawn="1"/>
        </p:nvSpPr>
        <p:spPr>
          <a:xfrm>
            <a:off x="322976" y="3426903"/>
            <a:ext cx="6400800" cy="46634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1" y="662730"/>
            <a:ext cx="1496037" cy="469784"/>
          </a:xfrm>
          <a:prstGeom prst="rect">
            <a:avLst/>
          </a:pr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947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yle 10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234273" cy="6868504"/>
          </a:xfrm>
          <a:prstGeom prst="rect">
            <a:avLst/>
          </a:prstGeom>
        </p:spPr>
      </p:pic>
      <p:sp>
        <p:nvSpPr>
          <p:cNvPr id="9" name="Snip Single Corner Rectangle 8"/>
          <p:cNvSpPr/>
          <p:nvPr userDrawn="1"/>
        </p:nvSpPr>
        <p:spPr>
          <a:xfrm flipH="1" flipV="1">
            <a:off x="4537494" y="-10504"/>
            <a:ext cx="2219240" cy="6868504"/>
          </a:xfrm>
          <a:custGeom>
            <a:avLst/>
            <a:gdLst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1638300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122334 w 5207000"/>
              <a:gd name="connsiteY2" fmla="*/ 1655233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0" h="3276600">
                <a:moveTo>
                  <a:pt x="0" y="0"/>
                </a:moveTo>
                <a:lnTo>
                  <a:pt x="3568700" y="0"/>
                </a:lnTo>
                <a:lnTo>
                  <a:pt x="5207000" y="3276600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AE5488-9064-4221-B4A9-CABFEAFFD608}"/>
              </a:ext>
            </a:extLst>
          </p:cNvPr>
          <p:cNvSpPr/>
          <p:nvPr userDrawn="1"/>
        </p:nvSpPr>
        <p:spPr>
          <a:xfrm>
            <a:off x="5167086" y="6400800"/>
            <a:ext cx="7024914" cy="45720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FC9F0-7F5B-46EE-A431-2D0BAC24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0" y="6492240"/>
            <a:ext cx="6766560" cy="27432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d-ID" dirty="0"/>
              <a:t>Universitas YARSI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E242B42-4EDC-4648-9C57-3A3474CB9A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4566" y="2002618"/>
            <a:ext cx="6309360" cy="128016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787908D-D344-4639-8816-BE8F470029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7446" y="3381839"/>
            <a:ext cx="5943600" cy="10058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Section sub-Title</a:t>
            </a:r>
            <a:endParaRPr lang="id-ID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EEEA68-CADA-445E-9961-A42C46951CCA}"/>
              </a:ext>
            </a:extLst>
          </p:cNvPr>
          <p:cNvSpPr/>
          <p:nvPr userDrawn="1"/>
        </p:nvSpPr>
        <p:spPr>
          <a:xfrm>
            <a:off x="5504566" y="3282779"/>
            <a:ext cx="6309360" cy="46634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1C27DA-AD5A-4E5D-A12B-B17F7A3633B1}"/>
              </a:ext>
            </a:extLst>
          </p:cNvPr>
          <p:cNvSpPr txBox="1"/>
          <p:nvPr userDrawn="1"/>
        </p:nvSpPr>
        <p:spPr>
          <a:xfrm>
            <a:off x="609601" y="4657617"/>
            <a:ext cx="3657600" cy="914400"/>
          </a:xfrm>
          <a:prstGeom prst="rect">
            <a:avLst/>
          </a:prstGeom>
          <a:solidFill>
            <a:srgbClr val="E0E0E0">
              <a:alpha val="78824"/>
            </a:srgbClr>
          </a:solidFill>
        </p:spPr>
        <p:txBody>
          <a:bodyPr wrap="none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Gathering dan Syukuran</a:t>
            </a:r>
          </a:p>
          <a:p>
            <a:pPr algn="ctr">
              <a:lnSpc>
                <a:spcPct val="1300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Fakultas Teknologi Informasi</a:t>
            </a:r>
            <a:endParaRPr lang="en-ID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0695963" y="612396"/>
            <a:ext cx="1496037" cy="469784"/>
          </a:xfrm>
          <a:prstGeom prst="rect">
            <a:avLst/>
          </a:pr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4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yle 11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A47B3E-2EA2-45F3-B712-D3DE926E4F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9439" y="13140"/>
            <a:ext cx="5236282" cy="6871140"/>
          </a:xfrm>
          <a:prstGeom prst="rect">
            <a:avLst/>
          </a:prstGeom>
        </p:spPr>
      </p:pic>
      <p:sp>
        <p:nvSpPr>
          <p:cNvPr id="9" name="Snip Single Corner Rectangle 8"/>
          <p:cNvSpPr/>
          <p:nvPr userDrawn="1"/>
        </p:nvSpPr>
        <p:spPr>
          <a:xfrm rot="10800000" flipH="1">
            <a:off x="6527109" y="-13140"/>
            <a:ext cx="664266" cy="6858000"/>
          </a:xfrm>
          <a:custGeom>
            <a:avLst/>
            <a:gdLst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1638300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122334 w 5207000"/>
              <a:gd name="connsiteY2" fmla="*/ 1655233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0" h="3276600">
                <a:moveTo>
                  <a:pt x="0" y="0"/>
                </a:moveTo>
                <a:lnTo>
                  <a:pt x="3568700" y="0"/>
                </a:lnTo>
                <a:lnTo>
                  <a:pt x="5207000" y="3276600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9693F2-3732-4775-966E-FEAE6ABD9BF0}"/>
              </a:ext>
            </a:extLst>
          </p:cNvPr>
          <p:cNvSpPr/>
          <p:nvPr userDrawn="1"/>
        </p:nvSpPr>
        <p:spPr>
          <a:xfrm>
            <a:off x="-1" y="6400800"/>
            <a:ext cx="7019925" cy="45720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" name="Right Triangle 2"/>
          <p:cNvSpPr/>
          <p:nvPr userDrawn="1"/>
        </p:nvSpPr>
        <p:spPr>
          <a:xfrm flipH="1">
            <a:off x="10668000" y="3284"/>
            <a:ext cx="1523999" cy="6880996"/>
          </a:xfrm>
          <a:prstGeom prst="rtTriangle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FC9F0-7F5B-46EE-A431-2D0BAC24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39" y="6492240"/>
            <a:ext cx="6766560" cy="27432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d-ID" dirty="0"/>
              <a:t>Universitas YARSI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C6703A-021A-4B60-AD67-0B3F5EBA3531}"/>
              </a:ext>
            </a:extLst>
          </p:cNvPr>
          <p:cNvSpPr txBox="1"/>
          <p:nvPr userDrawn="1"/>
        </p:nvSpPr>
        <p:spPr>
          <a:xfrm>
            <a:off x="7181852" y="4025638"/>
            <a:ext cx="3657600" cy="914400"/>
          </a:xfrm>
          <a:prstGeom prst="rect">
            <a:avLst/>
          </a:prstGeom>
          <a:solidFill>
            <a:srgbClr val="E0E0E0">
              <a:alpha val="78824"/>
            </a:srgbClr>
          </a:solidFill>
        </p:spPr>
        <p:txBody>
          <a:bodyPr wrap="none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Familly Gathering 2019</a:t>
            </a:r>
          </a:p>
          <a:p>
            <a:pPr algn="ctr">
              <a:lnSpc>
                <a:spcPct val="1300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Fakultas Teknologi Informasi</a:t>
            </a:r>
            <a:endParaRPr lang="en-ID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123601B-5149-4F85-BC47-2E36D798B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74" y="2018250"/>
            <a:ext cx="6400800" cy="128016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A0C62CF-0566-467B-9BC5-18C5338654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354" y="3389850"/>
            <a:ext cx="6035040" cy="10058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Section sub-Title</a:t>
            </a:r>
            <a:endParaRPr lang="id-ID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4CDFC-617D-4759-AB67-2D47AD7ABC50}"/>
              </a:ext>
            </a:extLst>
          </p:cNvPr>
          <p:cNvSpPr/>
          <p:nvPr userDrawn="1"/>
        </p:nvSpPr>
        <p:spPr>
          <a:xfrm>
            <a:off x="337474" y="3298410"/>
            <a:ext cx="6400800" cy="46634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8" name="Rectangle 17"/>
          <p:cNvSpPr/>
          <p:nvPr userDrawn="1"/>
        </p:nvSpPr>
        <p:spPr>
          <a:xfrm>
            <a:off x="1" y="662730"/>
            <a:ext cx="1496037" cy="469784"/>
          </a:xfrm>
          <a:prstGeom prst="rect">
            <a:avLst/>
          </a:pr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842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D6ECE-C961-4203-8AB5-04D537354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C1FB1B-4DCE-401E-BB8E-6552AD8108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09760" y="3566160"/>
            <a:ext cx="2103120" cy="365125"/>
          </a:xfrm>
        </p:spPr>
        <p:txBody>
          <a:bodyPr/>
          <a:lstStyle/>
          <a:p>
            <a:fld id="{FE4241CF-D777-4E03-AB4C-A315DF027394}" type="datetime1">
              <a:rPr lang="id-ID" smtClean="0"/>
              <a:t>28/07/2020</a:t>
            </a:fld>
            <a:endParaRPr lang="id-ID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F3A538-628E-4429-901E-6F649268F3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2286000"/>
            <a:ext cx="6126480" cy="5486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Presenter</a:t>
            </a:r>
            <a:endParaRPr lang="id-ID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8918638-A93F-4EB3-9F74-1A8EB10E15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0" y="2834640"/>
            <a:ext cx="6126480" cy="54864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Job Title or Institution</a:t>
            </a:r>
          </a:p>
        </p:txBody>
      </p:sp>
    </p:spTree>
    <p:extLst>
      <p:ext uri="{BB962C8B-B14F-4D97-AF65-F5344CB8AC3E}">
        <p14:creationId xmlns:p14="http://schemas.microsoft.com/office/powerpoint/2010/main" val="27343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8793D0-AA01-4A17-BADB-DA70DE373CBB}"/>
              </a:ext>
            </a:extLst>
          </p:cNvPr>
          <p:cNvSpPr/>
          <p:nvPr userDrawn="1"/>
        </p:nvSpPr>
        <p:spPr>
          <a:xfrm>
            <a:off x="714375" y="1370796"/>
            <a:ext cx="10972800" cy="2468880"/>
          </a:xfrm>
          <a:prstGeom prst="rect">
            <a:avLst/>
          </a:prstGeom>
          <a:solidFill>
            <a:srgbClr val="1E5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F02747C-D0DB-4D0C-9C95-99D9B5796233}"/>
              </a:ext>
            </a:extLst>
          </p:cNvPr>
          <p:cNvSpPr/>
          <p:nvPr userDrawn="1"/>
        </p:nvSpPr>
        <p:spPr>
          <a:xfrm>
            <a:off x="1171575" y="913596"/>
            <a:ext cx="3291840" cy="3291840"/>
          </a:xfrm>
          <a:prstGeom prst="ellipse">
            <a:avLst/>
          </a:prstGeom>
          <a:solidFill>
            <a:srgbClr val="E0E0E0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C864B2-AF36-4F2F-97A8-92321662F59C}"/>
              </a:ext>
            </a:extLst>
          </p:cNvPr>
          <p:cNvSpPr txBox="1"/>
          <p:nvPr userDrawn="1"/>
        </p:nvSpPr>
        <p:spPr>
          <a:xfrm>
            <a:off x="4651081" y="1843027"/>
            <a:ext cx="60381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spc="300" dirty="0" err="1">
                <a:solidFill>
                  <a:srgbClr val="E0E0E0"/>
                </a:solidFill>
                <a:effectLst/>
                <a:latin typeface="Mathline" panose="02000500000000090000" pitchFamily="2" charset="0"/>
                <a:cs typeface="Arial" panose="020B0604020202020204" pitchFamily="34" charset="0"/>
              </a:rPr>
              <a:t>Terima</a:t>
            </a:r>
            <a:r>
              <a:rPr lang="en-US" sz="8000" b="1" spc="300" dirty="0">
                <a:solidFill>
                  <a:srgbClr val="E0E0E0"/>
                </a:solidFill>
                <a:effectLst/>
                <a:latin typeface="Mathline" panose="02000500000000090000" pitchFamily="2" charset="0"/>
                <a:cs typeface="Arial" panose="020B0604020202020204" pitchFamily="34" charset="0"/>
              </a:rPr>
              <a:t> </a:t>
            </a:r>
            <a:r>
              <a:rPr lang="en-US" sz="8000" b="1" spc="300" dirty="0" err="1">
                <a:solidFill>
                  <a:srgbClr val="E0E0E0"/>
                </a:solidFill>
                <a:effectLst/>
                <a:latin typeface="Mathline" panose="02000500000000090000" pitchFamily="2" charset="0"/>
                <a:cs typeface="Arial" panose="020B0604020202020204" pitchFamily="34" charset="0"/>
              </a:rPr>
              <a:t>Kasih</a:t>
            </a:r>
            <a:endParaRPr lang="id-ID" sz="8000" b="1" spc="300" dirty="0">
              <a:solidFill>
                <a:srgbClr val="E0E0E0"/>
              </a:solidFill>
              <a:effectLst/>
              <a:latin typeface="Mathline" panose="02000500000000090000" pitchFamily="2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50ED46-F097-4F9D-B28C-3303EF0BF3FE}"/>
              </a:ext>
            </a:extLst>
          </p:cNvPr>
          <p:cNvSpPr txBox="1"/>
          <p:nvPr userDrawn="1"/>
        </p:nvSpPr>
        <p:spPr>
          <a:xfrm>
            <a:off x="6738280" y="4206240"/>
            <a:ext cx="2286000" cy="109728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l">
              <a:lnSpc>
                <a:spcPct val="130000"/>
              </a:lnSpc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YARSI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13</a:t>
            </a:r>
          </a:p>
          <a:p>
            <a:pPr algn="l">
              <a:lnSpc>
                <a:spcPct val="13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Jl. Let.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Jend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Suprapto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Cempaka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Putih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Jakarta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Pusat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DKI Jakarta. Indonesia 10510</a:t>
            </a:r>
            <a:endParaRPr lang="id-ID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2A1A95-7DCF-4648-9E28-3D1DF1E6A265}"/>
              </a:ext>
            </a:extLst>
          </p:cNvPr>
          <p:cNvSpPr txBox="1"/>
          <p:nvPr userDrawn="1"/>
        </p:nvSpPr>
        <p:spPr>
          <a:xfrm>
            <a:off x="7104040" y="5582553"/>
            <a:ext cx="328442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https://www.facebook.com/universitas.yarsi.1/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7BA1DB-6069-4A65-9518-580CAAA24DF5}"/>
              </a:ext>
            </a:extLst>
          </p:cNvPr>
          <p:cNvSpPr txBox="1"/>
          <p:nvPr userDrawn="1"/>
        </p:nvSpPr>
        <p:spPr>
          <a:xfrm>
            <a:off x="9572920" y="4851033"/>
            <a:ext cx="1439817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@universitasyarsi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01FF94-5AC3-4A99-B7B1-A80F9EFE6866}"/>
              </a:ext>
            </a:extLst>
          </p:cNvPr>
          <p:cNvSpPr txBox="1"/>
          <p:nvPr userDrawn="1"/>
        </p:nvSpPr>
        <p:spPr>
          <a:xfrm>
            <a:off x="9572920" y="4530993"/>
            <a:ext cx="159370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registrar@yarsi.ac.id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532671-8C5C-4A08-9A27-A9E4AF30B874}"/>
              </a:ext>
            </a:extLst>
          </p:cNvPr>
          <p:cNvSpPr txBox="1"/>
          <p:nvPr userDrawn="1"/>
        </p:nvSpPr>
        <p:spPr>
          <a:xfrm>
            <a:off x="9572920" y="4210953"/>
            <a:ext cx="1748748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https://www.yarsi.ac.id/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384C88E-3326-4972-97B6-030FCB011E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20" y="5582553"/>
            <a:ext cx="276431" cy="2743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86C8205-A088-4D15-AA1B-D7B88E9DE3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600" y="4851033"/>
            <a:ext cx="278573" cy="2743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B2CDF30-FAFA-4370-9098-E509355A6E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600" y="4530993"/>
            <a:ext cx="275524" cy="2743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BB6519D-0C73-49C7-907E-30021270C0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600" y="4210953"/>
            <a:ext cx="274320" cy="2743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D001A80-EB80-4EC3-BAA1-FC212FB02847}"/>
              </a:ext>
            </a:extLst>
          </p:cNvPr>
          <p:cNvSpPr txBox="1"/>
          <p:nvPr userDrawn="1"/>
        </p:nvSpPr>
        <p:spPr>
          <a:xfrm>
            <a:off x="9572920" y="5171073"/>
            <a:ext cx="872611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YARSI TV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FCF1E42-327C-48AB-B1F9-BF0AE4D601C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0726" y="5171073"/>
            <a:ext cx="274320" cy="274320"/>
          </a:xfrm>
          <a:prstGeom prst="rect">
            <a:avLst/>
          </a:prstGeom>
        </p:spPr>
      </p:pic>
      <p:pic>
        <p:nvPicPr>
          <p:cNvPr id="20" name="Picture 19" descr="A picture containing clock&#10;&#10;Description automatically generated">
            <a:extLst>
              <a:ext uri="{FF2B5EF4-FFF2-40B4-BE49-F238E27FC236}">
                <a16:creationId xmlns:a16="http://schemas.microsoft.com/office/drawing/2014/main" id="{5E8ABA84-97AD-434F-8AE6-7870BF5CB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87" y="2193756"/>
            <a:ext cx="270481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0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4" grpId="0"/>
      <p:bldP spid="25" grpId="0"/>
      <p:bldP spid="26" grpId="0"/>
      <p:bldP spid="27" grpId="0"/>
      <p:bldP spid="32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8793D0-AA01-4A17-BADB-DA70DE373CBB}"/>
              </a:ext>
            </a:extLst>
          </p:cNvPr>
          <p:cNvSpPr/>
          <p:nvPr userDrawn="1"/>
        </p:nvSpPr>
        <p:spPr>
          <a:xfrm>
            <a:off x="0" y="3214237"/>
            <a:ext cx="12192000" cy="3656796"/>
          </a:xfrm>
          <a:prstGeom prst="rect">
            <a:avLst/>
          </a:prstGeom>
          <a:solidFill>
            <a:srgbClr val="1E5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C864B2-AF36-4F2F-97A8-92321662F59C}"/>
              </a:ext>
            </a:extLst>
          </p:cNvPr>
          <p:cNvSpPr txBox="1"/>
          <p:nvPr userDrawn="1"/>
        </p:nvSpPr>
        <p:spPr>
          <a:xfrm>
            <a:off x="3012463" y="3947282"/>
            <a:ext cx="61670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0" u="none" spc="300" dirty="0" err="1">
                <a:solidFill>
                  <a:srgbClr val="E0E0E0"/>
                </a:solidFill>
                <a:effectLst/>
                <a:latin typeface="Berlin Sans FB" panose="020E0602020502020306" pitchFamily="34" charset="0"/>
                <a:cs typeface="Arial" panose="020B0604020202020204" pitchFamily="34" charset="0"/>
              </a:rPr>
              <a:t>Terima</a:t>
            </a:r>
            <a:r>
              <a:rPr lang="en-US" sz="8000" b="0" u="none" spc="300" dirty="0">
                <a:solidFill>
                  <a:srgbClr val="E0E0E0"/>
                </a:solidFill>
                <a:effectLst/>
                <a:latin typeface="Berlin Sans FB" panose="020E0602020502020306" pitchFamily="34" charset="0"/>
                <a:cs typeface="Arial" panose="020B0604020202020204" pitchFamily="34" charset="0"/>
              </a:rPr>
              <a:t> </a:t>
            </a:r>
            <a:r>
              <a:rPr lang="en-US" sz="8000" b="0" u="none" spc="300" dirty="0" err="1">
                <a:solidFill>
                  <a:srgbClr val="E0E0E0"/>
                </a:solidFill>
                <a:effectLst/>
                <a:latin typeface="Berlin Sans FB" panose="020E0602020502020306" pitchFamily="34" charset="0"/>
                <a:cs typeface="Arial" panose="020B0604020202020204" pitchFamily="34" charset="0"/>
              </a:rPr>
              <a:t>Kasih</a:t>
            </a:r>
            <a:endParaRPr lang="id-ID" sz="8000" b="0" u="none" spc="300" dirty="0">
              <a:solidFill>
                <a:srgbClr val="E0E0E0"/>
              </a:solidFill>
              <a:effectLst/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003805" y="5119719"/>
            <a:ext cx="6167073" cy="288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21C907-A8A6-43A7-8F75-84EFAD7BD70C}"/>
              </a:ext>
            </a:extLst>
          </p:cNvPr>
          <p:cNvSpPr txBox="1"/>
          <p:nvPr userDrawn="1"/>
        </p:nvSpPr>
        <p:spPr>
          <a:xfrm>
            <a:off x="1025121" y="720369"/>
            <a:ext cx="2286000" cy="109728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l">
              <a:lnSpc>
                <a:spcPct val="130000"/>
              </a:lnSpc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YARSI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13</a:t>
            </a:r>
          </a:p>
          <a:p>
            <a:pPr algn="l">
              <a:lnSpc>
                <a:spcPct val="13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Jl. Let.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Jend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Suprapto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Cempaka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Putih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Jakarta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Pusat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DKI Jakarta. Indonesia 10510</a:t>
            </a:r>
            <a:endParaRPr lang="id-ID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CF4902-2F6D-4D50-B6E1-58D554729EFF}"/>
              </a:ext>
            </a:extLst>
          </p:cNvPr>
          <p:cNvSpPr txBox="1"/>
          <p:nvPr userDrawn="1"/>
        </p:nvSpPr>
        <p:spPr>
          <a:xfrm>
            <a:off x="1390881" y="2096682"/>
            <a:ext cx="328442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https://www.facebook.com/universitas.yarsi.1/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75574A-5B31-40F0-B677-607B1712B4AA}"/>
              </a:ext>
            </a:extLst>
          </p:cNvPr>
          <p:cNvSpPr txBox="1"/>
          <p:nvPr userDrawn="1"/>
        </p:nvSpPr>
        <p:spPr>
          <a:xfrm>
            <a:off x="3859761" y="1365162"/>
            <a:ext cx="1439817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@universitasyarsi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F3F231-0F42-48FE-AF23-A636AD8A0718}"/>
              </a:ext>
            </a:extLst>
          </p:cNvPr>
          <p:cNvSpPr txBox="1"/>
          <p:nvPr userDrawn="1"/>
        </p:nvSpPr>
        <p:spPr>
          <a:xfrm>
            <a:off x="3859761" y="1045122"/>
            <a:ext cx="159370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registrar@yarsi.ac.id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4AB204-F572-404E-AFD3-A3716BF03415}"/>
              </a:ext>
            </a:extLst>
          </p:cNvPr>
          <p:cNvSpPr txBox="1"/>
          <p:nvPr userDrawn="1"/>
        </p:nvSpPr>
        <p:spPr>
          <a:xfrm>
            <a:off x="3859761" y="725082"/>
            <a:ext cx="1748748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https://www.yarsi.ac.id/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11FE2BB-AE07-4C80-9C0C-9B2F9703A2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61" y="2096682"/>
            <a:ext cx="276431" cy="2743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3B63A4C-FE5D-4245-B604-65D6ECE766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441" y="1365162"/>
            <a:ext cx="278573" cy="2743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DE3E8FF-D0DB-4AC9-B49D-92E5486477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441" y="1045122"/>
            <a:ext cx="275524" cy="2743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CE26D18-3FF7-486B-8964-197EDC724D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441" y="725082"/>
            <a:ext cx="274320" cy="2743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7002F12-E3BE-47BB-BF96-129FFCA9C4D1}"/>
              </a:ext>
            </a:extLst>
          </p:cNvPr>
          <p:cNvSpPr txBox="1"/>
          <p:nvPr userDrawn="1"/>
        </p:nvSpPr>
        <p:spPr>
          <a:xfrm>
            <a:off x="3859761" y="1685202"/>
            <a:ext cx="872611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YARSI TV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5E81063-B8D5-49EC-B906-CB8E4BCEC3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7567" y="1685202"/>
            <a:ext cx="274320" cy="274320"/>
          </a:xfrm>
          <a:prstGeom prst="rect">
            <a:avLst/>
          </a:prstGeom>
        </p:spPr>
      </p:pic>
      <p:pic>
        <p:nvPicPr>
          <p:cNvPr id="20" name="Picture 19" descr="A picture containing clock&#10;&#10;Description automatically generated">
            <a:extLst>
              <a:ext uri="{FF2B5EF4-FFF2-40B4-BE49-F238E27FC236}">
                <a16:creationId xmlns:a16="http://schemas.microsoft.com/office/drawing/2014/main" id="{AE9EE400-651B-4A9E-89EB-774C2A6882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0" y="1005840"/>
            <a:ext cx="338102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  <p:bldP spid="23" grpId="0"/>
      <p:bldP spid="24" grpId="0"/>
      <p:bldP spid="25" grpId="0"/>
      <p:bldP spid="26" grpId="0"/>
      <p:bldP spid="27" grpId="0"/>
      <p:bldP spid="32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8793D0-AA01-4A17-BADB-DA70DE373CBB}"/>
              </a:ext>
            </a:extLst>
          </p:cNvPr>
          <p:cNvSpPr/>
          <p:nvPr userDrawn="1"/>
        </p:nvSpPr>
        <p:spPr>
          <a:xfrm>
            <a:off x="9453856" y="0"/>
            <a:ext cx="2738144" cy="6871033"/>
          </a:xfrm>
          <a:prstGeom prst="rect">
            <a:avLst/>
          </a:prstGeom>
          <a:solidFill>
            <a:srgbClr val="1E5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C864B2-AF36-4F2F-97A8-92321662F59C}"/>
              </a:ext>
            </a:extLst>
          </p:cNvPr>
          <p:cNvSpPr txBox="1"/>
          <p:nvPr userDrawn="1"/>
        </p:nvSpPr>
        <p:spPr>
          <a:xfrm>
            <a:off x="1535093" y="2595128"/>
            <a:ext cx="58785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0" spc="300" dirty="0" err="1">
                <a:solidFill>
                  <a:schemeClr val="tx1"/>
                </a:solidFill>
                <a:effectLst/>
                <a:latin typeface="Arno Pro" panose="02020502040506020403" pitchFamily="18" charset="0"/>
                <a:cs typeface="Arial" panose="020B0604020202020204" pitchFamily="34" charset="0"/>
              </a:rPr>
              <a:t>Terima</a:t>
            </a:r>
            <a:r>
              <a:rPr lang="en-US" sz="8000" b="0" spc="300" dirty="0">
                <a:solidFill>
                  <a:schemeClr val="tx1"/>
                </a:solidFill>
                <a:effectLst/>
                <a:latin typeface="Arno Pro" panose="02020502040506020403" pitchFamily="18" charset="0"/>
                <a:cs typeface="Arial" panose="020B0604020202020204" pitchFamily="34" charset="0"/>
              </a:rPr>
              <a:t> </a:t>
            </a:r>
            <a:r>
              <a:rPr lang="en-US" sz="8000" b="0" spc="300" dirty="0" err="1">
                <a:solidFill>
                  <a:schemeClr val="tx1"/>
                </a:solidFill>
                <a:effectLst/>
                <a:latin typeface="Arno Pro" panose="02020502040506020403" pitchFamily="18" charset="0"/>
                <a:cs typeface="Arial" panose="020B0604020202020204" pitchFamily="34" charset="0"/>
              </a:rPr>
              <a:t>Kasih</a:t>
            </a:r>
            <a:endParaRPr lang="id-ID" sz="8000" b="0" spc="300" dirty="0">
              <a:solidFill>
                <a:schemeClr val="tx1"/>
              </a:solidFill>
              <a:effectLst/>
              <a:latin typeface="Arno Pro" panose="02020502040506020403" pitchFamily="18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403152" y="3629774"/>
            <a:ext cx="6167073" cy="28800"/>
          </a:xfrm>
          <a:prstGeom prst="rect">
            <a:avLst/>
          </a:pr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AB8D8A-EEBB-40AA-9FFA-D775DFDC4BAD}"/>
              </a:ext>
            </a:extLst>
          </p:cNvPr>
          <p:cNvSpPr txBox="1"/>
          <p:nvPr userDrawn="1"/>
        </p:nvSpPr>
        <p:spPr>
          <a:xfrm>
            <a:off x="1636959" y="3918567"/>
            <a:ext cx="2286000" cy="109728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l">
              <a:lnSpc>
                <a:spcPct val="130000"/>
              </a:lnSpc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YARSI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13</a:t>
            </a:r>
          </a:p>
          <a:p>
            <a:pPr algn="l">
              <a:lnSpc>
                <a:spcPct val="13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Jl. Let.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Jend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Suprapto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Cempaka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Putih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Jakarta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Pusat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DKI Jakarta. Indonesia 10510</a:t>
            </a:r>
            <a:endParaRPr lang="id-ID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AF193D-26CF-431A-A67E-B1B78CE2E224}"/>
              </a:ext>
            </a:extLst>
          </p:cNvPr>
          <p:cNvSpPr txBox="1"/>
          <p:nvPr userDrawn="1"/>
        </p:nvSpPr>
        <p:spPr>
          <a:xfrm>
            <a:off x="2002719" y="5294880"/>
            <a:ext cx="328442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https://www.facebook.com/universitas.yarsi.1/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903E46-AD51-4CFE-948C-7FFD939CDE87}"/>
              </a:ext>
            </a:extLst>
          </p:cNvPr>
          <p:cNvSpPr txBox="1"/>
          <p:nvPr userDrawn="1"/>
        </p:nvSpPr>
        <p:spPr>
          <a:xfrm>
            <a:off x="4471599" y="4563360"/>
            <a:ext cx="1439817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@universitasyarsi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E5D49E-2C28-4CC4-837C-F216A116EBCD}"/>
              </a:ext>
            </a:extLst>
          </p:cNvPr>
          <p:cNvSpPr txBox="1"/>
          <p:nvPr userDrawn="1"/>
        </p:nvSpPr>
        <p:spPr>
          <a:xfrm>
            <a:off x="4471599" y="4243320"/>
            <a:ext cx="159370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registrar@yarsi.ac.id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A78137-F9B2-479D-83C2-548830ED75DF}"/>
              </a:ext>
            </a:extLst>
          </p:cNvPr>
          <p:cNvSpPr txBox="1"/>
          <p:nvPr userDrawn="1"/>
        </p:nvSpPr>
        <p:spPr>
          <a:xfrm>
            <a:off x="4471599" y="3923280"/>
            <a:ext cx="1748748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https://www.yarsi.ac.id/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8356B3B-55F3-4697-9C39-B6E7A15807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99" y="5294880"/>
            <a:ext cx="276431" cy="2743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BD58550-CD83-410F-9981-BAB2576515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79" y="4563360"/>
            <a:ext cx="278573" cy="2743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E2D55E7-47B4-4FC9-8D19-C69BF7A7EE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79" y="4243320"/>
            <a:ext cx="275524" cy="2743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A36975B-E3DE-4B42-A9DF-2BFE4B1841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79" y="3923280"/>
            <a:ext cx="274320" cy="27432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5C95BDA-9FB0-4AE9-B972-E85AB5C39BDE}"/>
              </a:ext>
            </a:extLst>
          </p:cNvPr>
          <p:cNvSpPr txBox="1"/>
          <p:nvPr userDrawn="1"/>
        </p:nvSpPr>
        <p:spPr>
          <a:xfrm>
            <a:off x="4471599" y="4883400"/>
            <a:ext cx="872611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YARSI TV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90A624C-EC49-4E82-9816-8CD7BECA5F0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9405" y="4883400"/>
            <a:ext cx="274320" cy="274320"/>
          </a:xfrm>
          <a:prstGeom prst="rect">
            <a:avLst/>
          </a:prstGeom>
        </p:spPr>
      </p:pic>
      <p:pic>
        <p:nvPicPr>
          <p:cNvPr id="20" name="Picture 19" descr="A picture containing clock&#10;&#10;Description automatically generated">
            <a:extLst>
              <a:ext uri="{FF2B5EF4-FFF2-40B4-BE49-F238E27FC236}">
                <a16:creationId xmlns:a16="http://schemas.microsoft.com/office/drawing/2014/main" id="{D2E2C724-7E38-4DDB-84B0-94528C54EF1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2743200" cy="74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8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 animBg="1"/>
      <p:bldP spid="24" grpId="0"/>
      <p:bldP spid="25" grpId="0"/>
      <p:bldP spid="26" grpId="0"/>
      <p:bldP spid="27" grpId="0"/>
      <p:bldP spid="28" grpId="0"/>
      <p:bldP spid="33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-BY-NC-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DF1498-70EA-4E7D-8748-DA421BAC7E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r="24836"/>
          <a:stretch/>
        </p:blipFill>
        <p:spPr>
          <a:xfrm>
            <a:off x="0" y="0"/>
            <a:ext cx="5717136" cy="6858000"/>
          </a:xfrm>
          <a:prstGeom prst="rect">
            <a:avLst/>
          </a:prstGeom>
        </p:spPr>
      </p:pic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5F3B27CE-259F-4CDA-95F9-1F09C6AE5E34}"/>
              </a:ext>
            </a:extLst>
          </p:cNvPr>
          <p:cNvSpPr/>
          <p:nvPr userDrawn="1"/>
        </p:nvSpPr>
        <p:spPr>
          <a:xfrm>
            <a:off x="6471254" y="5421083"/>
            <a:ext cx="794142" cy="794142"/>
          </a:xfrm>
          <a:prstGeom prst="flowChartConnector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9CD1BA46-07D9-4B47-8B06-635D859BC87F}"/>
              </a:ext>
            </a:extLst>
          </p:cNvPr>
          <p:cNvSpPr/>
          <p:nvPr userDrawn="1"/>
        </p:nvSpPr>
        <p:spPr>
          <a:xfrm>
            <a:off x="7861499" y="5442293"/>
            <a:ext cx="794142" cy="794142"/>
          </a:xfrm>
          <a:prstGeom prst="flowChartConnector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1FBA59BF-1791-4221-BC27-03111F0070D0}"/>
              </a:ext>
            </a:extLst>
          </p:cNvPr>
          <p:cNvSpPr/>
          <p:nvPr userDrawn="1"/>
        </p:nvSpPr>
        <p:spPr>
          <a:xfrm rot="5400000">
            <a:off x="10641989" y="5442293"/>
            <a:ext cx="794142" cy="794142"/>
          </a:xfrm>
          <a:prstGeom prst="flowChartConnector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CE2FF4E0-117F-43DA-95A8-F32595AE1B37}"/>
              </a:ext>
            </a:extLst>
          </p:cNvPr>
          <p:cNvSpPr/>
          <p:nvPr userDrawn="1"/>
        </p:nvSpPr>
        <p:spPr>
          <a:xfrm>
            <a:off x="9251744" y="5442293"/>
            <a:ext cx="794142" cy="794142"/>
          </a:xfrm>
          <a:prstGeom prst="flowChartConnector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4DAC60-DC2A-4878-996F-CE2F0F4ED892}"/>
              </a:ext>
            </a:extLst>
          </p:cNvPr>
          <p:cNvSpPr txBox="1"/>
          <p:nvPr userDrawn="1"/>
        </p:nvSpPr>
        <p:spPr>
          <a:xfrm>
            <a:off x="6247782" y="1142835"/>
            <a:ext cx="5065485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>
                <a:solidFill>
                  <a:schemeClr val="tx1"/>
                </a:solidFill>
                <a:cs typeface="Arial"/>
              </a:rPr>
              <a:t>Konten ini berlisensi CC BY-NC-ND hanya dapat diunduh dan dibagikan dengan ketentuan mencantumkan kredit  pemilik lisensi. Anda dilarang memodifikasi konten dengan cara apapun, baik itu untuk keperluan komersial maupun non-komersial.</a:t>
            </a:r>
            <a:endParaRPr lang="id-ID" sz="2800" dirty="0">
              <a:solidFill>
                <a:schemeClr val="tx1"/>
              </a:solidFill>
            </a:endParaRPr>
          </a:p>
        </p:txBody>
      </p:sp>
      <p:pic>
        <p:nvPicPr>
          <p:cNvPr id="16" name="Picture 15" descr="A picture containing clock&#10;&#10;Description automatically generated">
            <a:extLst>
              <a:ext uri="{FF2B5EF4-FFF2-40B4-BE49-F238E27FC236}">
                <a16:creationId xmlns:a16="http://schemas.microsoft.com/office/drawing/2014/main" id="{4D9F5601-01B9-4E7C-8FB8-5CBDD0D6820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9" y="232914"/>
            <a:ext cx="2363638" cy="63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6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-BY-NC-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517B91-5F0F-4BCE-BAF9-F9030991C49E}"/>
              </a:ext>
            </a:extLst>
          </p:cNvPr>
          <p:cNvSpPr/>
          <p:nvPr userDrawn="1"/>
        </p:nvSpPr>
        <p:spPr>
          <a:xfrm>
            <a:off x="457200" y="457200"/>
            <a:ext cx="11247120" cy="5943600"/>
          </a:xfrm>
          <a:prstGeom prst="roundRect">
            <a:avLst>
              <a:gd name="adj" fmla="val 4720"/>
            </a:avLst>
          </a:prstGeom>
          <a:noFill/>
          <a:ln w="38100"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D8A426-581A-44E4-A818-9B268CAD6C3B}"/>
              </a:ext>
            </a:extLst>
          </p:cNvPr>
          <p:cNvSpPr/>
          <p:nvPr userDrawn="1"/>
        </p:nvSpPr>
        <p:spPr>
          <a:xfrm>
            <a:off x="731520" y="1737360"/>
            <a:ext cx="1371600" cy="1371600"/>
          </a:xfrm>
          <a:prstGeom prst="rect">
            <a:avLst/>
          </a:prstGeom>
          <a:noFill/>
          <a:ln w="28575"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  <a:endParaRPr lang="en-ID" sz="6000">
              <a:solidFill>
                <a:srgbClr val="1E51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7A93A-5E3E-4104-9DCB-564671757DC8}"/>
              </a:ext>
            </a:extLst>
          </p:cNvPr>
          <p:cNvSpPr txBox="1"/>
          <p:nvPr userDrawn="1"/>
        </p:nvSpPr>
        <p:spPr>
          <a:xfrm>
            <a:off x="3931920" y="640080"/>
            <a:ext cx="4503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1E511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Lisensi Penggunaan</a:t>
            </a:r>
            <a:endParaRPr lang="en-ID" sz="3600">
              <a:solidFill>
                <a:srgbClr val="1E511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2ABF65-623E-4B07-BECC-99B95ACBFE69}"/>
              </a:ext>
            </a:extLst>
          </p:cNvPr>
          <p:cNvSpPr txBox="1"/>
          <p:nvPr userDrawn="1"/>
        </p:nvSpPr>
        <p:spPr>
          <a:xfrm>
            <a:off x="2286000" y="1554480"/>
            <a:ext cx="9235440" cy="27938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id-ID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Konten </a:t>
            </a:r>
            <a:r>
              <a:rPr lang="en-US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4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 lisensi </a:t>
            </a:r>
            <a:r>
              <a:rPr lang="id-ID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reative </a:t>
            </a:r>
            <a:r>
              <a:rPr lang="id-ID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ommon</a:t>
            </a:r>
            <a:r>
              <a:rPr lang="id-ID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BY-NC-</a:t>
            </a:r>
            <a:r>
              <a:rPr lang="en-US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SA.</a:t>
            </a:r>
          </a:p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Distribusi</a:t>
            </a:r>
            <a:r>
              <a:rPr lang="en-US" sz="24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Ulang	: Diizinkan dengan mencantumkan kredit</a:t>
            </a:r>
          </a:p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4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Komersialisasi	: Tidak Diizinkan</a:t>
            </a:r>
          </a:p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4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Modifikasi	: Diizinkan</a:t>
            </a:r>
          </a:p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4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Lisensi Modifikasi	: Creative Common BY-NC-NA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BC6FD-FCE1-45CF-B959-640AA3DBF123}"/>
              </a:ext>
            </a:extLst>
          </p:cNvPr>
          <p:cNvSpPr txBox="1"/>
          <p:nvPr userDrawn="1"/>
        </p:nvSpPr>
        <p:spPr>
          <a:xfrm>
            <a:off x="731520" y="310896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d-ID" sz="1800" b="1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BY-NC-</a:t>
            </a:r>
            <a:r>
              <a:rPr lang="en-US" sz="1800" b="1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endParaRPr lang="en-US" sz="1800" b="1" baseline="0">
              <a:solidFill>
                <a:srgbClr val="1E51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1A81EF-00AD-44E5-B4CD-714B6AF2C0C5}"/>
              </a:ext>
            </a:extLst>
          </p:cNvPr>
          <p:cNvSpPr txBox="1"/>
          <p:nvPr userDrawn="1"/>
        </p:nvSpPr>
        <p:spPr>
          <a:xfrm>
            <a:off x="2286000" y="4262219"/>
            <a:ext cx="3017520" cy="5778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Pemilik</a:t>
            </a:r>
            <a:r>
              <a:rPr lang="en-US" sz="24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5F817F-2D6D-4AD0-B0F9-C76D91B59F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2863" y="4418281"/>
            <a:ext cx="6035040" cy="1645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Pemilik Lisensi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3027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67724-F0DD-475A-A76A-699C615D07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47120" cy="8229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Acknowledgement</a:t>
            </a:r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F759C-28E3-438E-9340-D8FB1096CC9C}"/>
              </a:ext>
            </a:extLst>
          </p:cNvPr>
          <p:cNvSpPr txBox="1"/>
          <p:nvPr userDrawn="1"/>
        </p:nvSpPr>
        <p:spPr>
          <a:xfrm>
            <a:off x="914400" y="3383280"/>
            <a:ext cx="3285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Slide Template Designers</a:t>
            </a:r>
            <a:endParaRPr lang="en-ID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83F841-977C-414C-AB38-98604DC35013}"/>
              </a:ext>
            </a:extLst>
          </p:cNvPr>
          <p:cNvSpPr txBox="1"/>
          <p:nvPr userDrawn="1"/>
        </p:nvSpPr>
        <p:spPr>
          <a:xfrm>
            <a:off x="914400" y="1463040"/>
            <a:ext cx="2279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Content Creators</a:t>
            </a:r>
            <a:endParaRPr lang="en-ID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D6C46-2C9A-42EA-BBCA-32119479EB7A}"/>
              </a:ext>
            </a:extLst>
          </p:cNvPr>
          <p:cNvSpPr txBox="1"/>
          <p:nvPr userDrawn="1"/>
        </p:nvSpPr>
        <p:spPr>
          <a:xfrm>
            <a:off x="914400" y="5120640"/>
            <a:ext cx="2390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Slide Modificators</a:t>
            </a:r>
            <a:endParaRPr lang="en-ID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C06D7A-0528-4E7F-9779-78CD3EB27FC8}"/>
              </a:ext>
            </a:extLst>
          </p:cNvPr>
          <p:cNvSpPr txBox="1"/>
          <p:nvPr userDrawn="1"/>
        </p:nvSpPr>
        <p:spPr>
          <a:xfrm>
            <a:off x="1371600" y="3749040"/>
            <a:ext cx="96012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ID" sz="2000">
                <a:latin typeface="Arial" panose="020B0604020202020204" pitchFamily="34" charset="0"/>
                <a:cs typeface="Arial" panose="020B0604020202020204" pitchFamily="34" charset="0"/>
              </a:rPr>
              <a:t>Andreas Febrian, Cesario Auditya Pratama, Raihan Ramadhan Yusuf, Reynaldi Pratama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D1857C-653B-4F3C-BDF1-1CA7B2DDC4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599" y="1828800"/>
            <a:ext cx="9601200" cy="1371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ID"/>
            </a:lvl5pPr>
          </a:lstStyle>
          <a:p>
            <a:pPr lvl="0"/>
            <a:r>
              <a:rPr lang="en-US"/>
              <a:t>Tuliskan nama pembuat content disini</a:t>
            </a:r>
            <a:endParaRPr lang="en-ID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68F4FB1-272D-435E-93FA-5470981D75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577840"/>
            <a:ext cx="9601200" cy="9144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</a:lstStyle>
          <a:p>
            <a:pPr lvl="0"/>
            <a:r>
              <a:rPr lang="en-US"/>
              <a:t>Tuliskan nama pemodifikasi disini</a:t>
            </a:r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74CDFC-617D-4759-AB67-2D47AD7ABC50}"/>
              </a:ext>
            </a:extLst>
          </p:cNvPr>
          <p:cNvSpPr/>
          <p:nvPr userDrawn="1"/>
        </p:nvSpPr>
        <p:spPr>
          <a:xfrm>
            <a:off x="457200" y="1245443"/>
            <a:ext cx="4428000" cy="3600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236183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at Pembelajaran Jarak Jau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40C8-0ECB-4CEE-B943-0BF885FAD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404CF-1A9A-4047-9CE3-828B91DD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C9E8-AB19-4A9C-9F0D-5CA03D7ABC78}" type="datetime1">
              <a:rPr lang="id-ID" smtClean="0"/>
              <a:t>28/07/2020</a:t>
            </a:fld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3D142-A757-4E43-9920-AE6C7F5D72FE}"/>
              </a:ext>
            </a:extLst>
          </p:cNvPr>
          <p:cNvSpPr txBox="1"/>
          <p:nvPr userDrawn="1"/>
        </p:nvSpPr>
        <p:spPr>
          <a:xfrm>
            <a:off x="4876800" y="2286000"/>
            <a:ext cx="6766560" cy="548640"/>
          </a:xfrm>
          <a:prstGeom prst="rect">
            <a:avLst/>
          </a:prstGeom>
          <a:noFill/>
        </p:spPr>
        <p:txBody>
          <a:bodyPr wrap="square" rtlCol="0" anchor="ctr">
            <a:normAutofit fontScale="92500" lnSpcReduction="10000"/>
          </a:bodyPr>
          <a:lstStyle/>
          <a:p>
            <a:pPr algn="r">
              <a:lnSpc>
                <a:spcPct val="13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Pusat Pembelajaran Jarak Jauh</a:t>
            </a:r>
            <a:endParaRPr lang="id-ID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8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dreas Febr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40C8-0ECB-4CEE-B943-0BF885FAD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404CF-1A9A-4047-9CE3-828B91DD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09760" y="3566160"/>
            <a:ext cx="2103120" cy="365125"/>
          </a:xfrm>
        </p:spPr>
        <p:txBody>
          <a:bodyPr/>
          <a:lstStyle/>
          <a:p>
            <a:fld id="{88AEEEC2-8CBD-4149-B7C1-F549D83D950B}" type="datetime1">
              <a:rPr lang="id-ID" smtClean="0"/>
              <a:t>28/07/2020</a:t>
            </a:fld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3D142-A757-4E43-9920-AE6C7F5D72FE}"/>
              </a:ext>
            </a:extLst>
          </p:cNvPr>
          <p:cNvSpPr txBox="1"/>
          <p:nvPr userDrawn="1"/>
        </p:nvSpPr>
        <p:spPr>
          <a:xfrm>
            <a:off x="4876800" y="2286000"/>
            <a:ext cx="6766560" cy="548640"/>
          </a:xfrm>
          <a:prstGeom prst="rect">
            <a:avLst/>
          </a:prstGeom>
          <a:noFill/>
        </p:spPr>
        <p:txBody>
          <a:bodyPr wrap="square" rtlCol="0" anchor="ctr">
            <a:normAutofit fontScale="92500" lnSpcReduction="10000"/>
          </a:bodyPr>
          <a:lstStyle/>
          <a:p>
            <a:pPr algn="r">
              <a:lnSpc>
                <a:spcPct val="13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Andreas Febrian</a:t>
            </a:r>
            <a:endParaRPr lang="id-ID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B7C611-DB31-433E-A9B8-E41DBAFAAC87}"/>
              </a:ext>
            </a:extLst>
          </p:cNvPr>
          <p:cNvSpPr txBox="1"/>
          <p:nvPr userDrawn="1"/>
        </p:nvSpPr>
        <p:spPr>
          <a:xfrm>
            <a:off x="4907280" y="2834640"/>
            <a:ext cx="6766560" cy="54864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r">
              <a:lnSpc>
                <a:spcPct val="13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Plt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Direktur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Pusat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Pendidikan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Jarak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Jauh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28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D6ECE-C961-4203-8AB5-04D537354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C1FB1B-4DCE-401E-BB8E-6552AD8108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09760" y="3566160"/>
            <a:ext cx="2103120" cy="365125"/>
          </a:xfrm>
        </p:spPr>
        <p:txBody>
          <a:bodyPr/>
          <a:lstStyle/>
          <a:p>
            <a:fld id="{36F66030-55C0-498C-9C3A-D7AC235002EF}" type="datetime1">
              <a:rPr lang="id-ID" smtClean="0"/>
              <a:t>28/07/2020</a:t>
            </a:fld>
            <a:endParaRPr lang="id-ID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F3A538-628E-4429-901E-6F649268F3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2286000"/>
            <a:ext cx="6126480" cy="5486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Presenter</a:t>
            </a:r>
            <a:endParaRPr lang="id-ID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8918638-A93F-4EB3-9F74-1A8EB10E15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0" y="2834640"/>
            <a:ext cx="6126480" cy="54864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Job Title or Institution</a:t>
            </a:r>
          </a:p>
        </p:txBody>
      </p:sp>
    </p:spTree>
    <p:extLst>
      <p:ext uri="{BB962C8B-B14F-4D97-AF65-F5344CB8AC3E}">
        <p14:creationId xmlns:p14="http://schemas.microsoft.com/office/powerpoint/2010/main" val="164121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at Pembelajaran Jarak Jau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40C8-0ECB-4CEE-B943-0BF885FAD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404CF-1A9A-4047-9CE3-828B91DD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0160-C853-482D-9C2C-41A8FE7E6C94}" type="datetime1">
              <a:rPr lang="id-ID" smtClean="0"/>
              <a:t>28/07/2020</a:t>
            </a:fld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3D142-A757-4E43-9920-AE6C7F5D72FE}"/>
              </a:ext>
            </a:extLst>
          </p:cNvPr>
          <p:cNvSpPr txBox="1"/>
          <p:nvPr userDrawn="1"/>
        </p:nvSpPr>
        <p:spPr>
          <a:xfrm>
            <a:off x="4876800" y="2286000"/>
            <a:ext cx="6766560" cy="548640"/>
          </a:xfrm>
          <a:prstGeom prst="rect">
            <a:avLst/>
          </a:prstGeom>
          <a:noFill/>
        </p:spPr>
        <p:txBody>
          <a:bodyPr wrap="square" rtlCol="0" anchor="ctr">
            <a:normAutofit fontScale="92500" lnSpcReduction="10000"/>
          </a:bodyPr>
          <a:lstStyle/>
          <a:p>
            <a:pPr algn="r">
              <a:lnSpc>
                <a:spcPct val="13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Pusat Pembelajaran Jarak Jauh</a:t>
            </a:r>
            <a:endParaRPr lang="id-ID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8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dreas Febr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40C8-0ECB-4CEE-B943-0BF885FAD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404CF-1A9A-4047-9CE3-828B91DD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09760" y="3566160"/>
            <a:ext cx="2103120" cy="365125"/>
          </a:xfrm>
        </p:spPr>
        <p:txBody>
          <a:bodyPr/>
          <a:lstStyle/>
          <a:p>
            <a:fld id="{29404582-FE08-4104-BEC7-AB2899B10BC0}" type="datetime1">
              <a:rPr lang="id-ID" smtClean="0"/>
              <a:t>28/07/2020</a:t>
            </a:fld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3D142-A757-4E43-9920-AE6C7F5D72FE}"/>
              </a:ext>
            </a:extLst>
          </p:cNvPr>
          <p:cNvSpPr txBox="1"/>
          <p:nvPr userDrawn="1"/>
        </p:nvSpPr>
        <p:spPr>
          <a:xfrm>
            <a:off x="4876800" y="2286000"/>
            <a:ext cx="6766560" cy="548640"/>
          </a:xfrm>
          <a:prstGeom prst="rect">
            <a:avLst/>
          </a:prstGeom>
          <a:noFill/>
        </p:spPr>
        <p:txBody>
          <a:bodyPr wrap="square" rtlCol="0" anchor="ctr">
            <a:normAutofit fontScale="92500" lnSpcReduction="10000"/>
          </a:bodyPr>
          <a:lstStyle/>
          <a:p>
            <a:pPr algn="r">
              <a:lnSpc>
                <a:spcPct val="13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Andreas Febrian</a:t>
            </a:r>
            <a:endParaRPr lang="id-ID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B7C611-DB31-433E-A9B8-E41DBAFAAC87}"/>
              </a:ext>
            </a:extLst>
          </p:cNvPr>
          <p:cNvSpPr txBox="1"/>
          <p:nvPr userDrawn="1"/>
        </p:nvSpPr>
        <p:spPr>
          <a:xfrm>
            <a:off x="4907280" y="2834640"/>
            <a:ext cx="6766560" cy="54864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r">
              <a:lnSpc>
                <a:spcPct val="13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(Plt) Direktur Pusat Pendidikan Jarak Jauh</a:t>
            </a:r>
            <a:endParaRPr lang="id-ID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739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4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theme" Target="../theme/theme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theme" Target="../theme/theme3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6B0E526D-E779-42A7-88CB-2D847D0A4036}"/>
              </a:ext>
            </a:extLst>
          </p:cNvPr>
          <p:cNvSpPr/>
          <p:nvPr userDrawn="1"/>
        </p:nvSpPr>
        <p:spPr>
          <a:xfrm>
            <a:off x="4297680" y="914400"/>
            <a:ext cx="7955280" cy="914400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1E5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3" name="Rectangle: Diagonal Corners Snipped 12">
            <a:extLst>
              <a:ext uri="{FF2B5EF4-FFF2-40B4-BE49-F238E27FC236}">
                <a16:creationId xmlns:a16="http://schemas.microsoft.com/office/drawing/2014/main" id="{EB353DA5-6035-4534-8F9D-8E9C2DDF3EA2}"/>
              </a:ext>
            </a:extLst>
          </p:cNvPr>
          <p:cNvSpPr/>
          <p:nvPr userDrawn="1"/>
        </p:nvSpPr>
        <p:spPr>
          <a:xfrm>
            <a:off x="0" y="4480560"/>
            <a:ext cx="8412480" cy="914400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1E5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397A91-A1CF-492D-B460-67EE3A3EE359}"/>
              </a:ext>
            </a:extLst>
          </p:cNvPr>
          <p:cNvSpPr/>
          <p:nvPr userDrawn="1"/>
        </p:nvSpPr>
        <p:spPr>
          <a:xfrm>
            <a:off x="0" y="1426234"/>
            <a:ext cx="12252960" cy="356616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5CAE0F-8E54-444F-A9EF-5BC75401101E}"/>
              </a:ext>
            </a:extLst>
          </p:cNvPr>
          <p:cNvSpPr txBox="1"/>
          <p:nvPr userDrawn="1"/>
        </p:nvSpPr>
        <p:spPr>
          <a:xfrm>
            <a:off x="1554480" y="5577842"/>
            <a:ext cx="26532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Menara YARSI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Kavling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13</a:t>
            </a:r>
          </a:p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Jl. Let.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Jend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Suprapto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Cempaka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Putih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Jakarta Pusat</a:t>
            </a:r>
          </a:p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DKI Jakarta, Indonesia 10510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44DEBE5-4FC7-41D3-BD2F-683259009D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5577840"/>
            <a:ext cx="627771" cy="8229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2B3AD42-6038-4EE3-84E0-1E58C5AF9BB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40" y="6309360"/>
            <a:ext cx="276431" cy="2743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14ED1A2-9476-42C7-A415-F3F73B8A476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40" y="5669280"/>
            <a:ext cx="278573" cy="2743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17B8C7-A2BF-46B6-AC10-C7C813F3256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40" y="5349240"/>
            <a:ext cx="275524" cy="27432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0B6D2DE-A512-491F-9666-CB0C50AEF971}"/>
              </a:ext>
            </a:extLst>
          </p:cNvPr>
          <p:cNvSpPr txBox="1"/>
          <p:nvPr userDrawn="1"/>
        </p:nvSpPr>
        <p:spPr>
          <a:xfrm>
            <a:off x="7780927" y="6309360"/>
            <a:ext cx="328442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https://www.facebook.com/universitas.yarsi.1/</a:t>
            </a:r>
            <a:endParaRPr lang="id-ID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0C6300-3F10-4D13-A4FE-5A28B87E814C}"/>
              </a:ext>
            </a:extLst>
          </p:cNvPr>
          <p:cNvSpPr txBox="1"/>
          <p:nvPr userDrawn="1"/>
        </p:nvSpPr>
        <p:spPr>
          <a:xfrm>
            <a:off x="9626182" y="5669280"/>
            <a:ext cx="1439818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@universitasyarsi</a:t>
            </a:r>
            <a:endParaRPr lang="id-ID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8ABC48-7E3D-45B7-A29E-C8A760610F46}"/>
              </a:ext>
            </a:extLst>
          </p:cNvPr>
          <p:cNvSpPr txBox="1"/>
          <p:nvPr userDrawn="1"/>
        </p:nvSpPr>
        <p:spPr>
          <a:xfrm>
            <a:off x="9471624" y="5349240"/>
            <a:ext cx="159370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registrar@yarsi.ac.id</a:t>
            </a:r>
            <a:endParaRPr lang="id-ID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52CB890-03DB-419C-B639-626D5B30CE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40" y="5029200"/>
            <a:ext cx="274320" cy="27432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209ED3B-E56B-485F-8506-85BF46C84DE5}"/>
              </a:ext>
            </a:extLst>
          </p:cNvPr>
          <p:cNvSpPr txBox="1"/>
          <p:nvPr userDrawn="1"/>
        </p:nvSpPr>
        <p:spPr>
          <a:xfrm>
            <a:off x="9308408" y="5029200"/>
            <a:ext cx="175721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https://www.yarsi.ac.id/</a:t>
            </a:r>
            <a:endParaRPr lang="id-ID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5D749D2-4625-4CC8-8E98-FD309C6C1819}"/>
              </a:ext>
            </a:extLst>
          </p:cNvPr>
          <p:cNvSpPr/>
          <p:nvPr userDrawn="1"/>
        </p:nvSpPr>
        <p:spPr>
          <a:xfrm>
            <a:off x="1737360" y="3840480"/>
            <a:ext cx="10515600" cy="36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B96B21-0BBD-4C96-9463-886190AC3370}"/>
              </a:ext>
            </a:extLst>
          </p:cNvPr>
          <p:cNvSpPr/>
          <p:nvPr userDrawn="1"/>
        </p:nvSpPr>
        <p:spPr>
          <a:xfrm>
            <a:off x="1280160" y="3749040"/>
            <a:ext cx="10515600" cy="36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1" name="Title Placeholder 30">
            <a:extLst>
              <a:ext uri="{FF2B5EF4-FFF2-40B4-BE49-F238E27FC236}">
                <a16:creationId xmlns:a16="http://schemas.microsoft.com/office/drawing/2014/main" id="{B14B2E28-49A2-4D5C-BDA5-6785BD45F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645919"/>
            <a:ext cx="11155680" cy="2011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33" name="Date Placeholder 32">
            <a:extLst>
              <a:ext uri="{FF2B5EF4-FFF2-40B4-BE49-F238E27FC236}">
                <a16:creationId xmlns:a16="http://schemas.microsoft.com/office/drawing/2014/main" id="{D816428D-C17F-4E5C-80F1-E198BC58D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52560" y="4572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A5E635-D77B-413B-9A4D-EFC75A291B9D}" type="datetime1">
              <a:rPr lang="id-ID" smtClean="0"/>
              <a:t>28/07/2020</a:t>
            </a:fld>
            <a:endParaRPr lang="id-ID"/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51B78D52-5B72-442B-84DE-7BDB19466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7360" y="3931920"/>
            <a:ext cx="10058400" cy="5486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/>
            <a:r>
              <a:rPr lang="en-US"/>
              <a:t>Presenter </a:t>
            </a:r>
            <a:endParaRPr lang="id-ID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B78714B-AB29-43A1-9CF8-29E71F63518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63184" y="5989320"/>
            <a:ext cx="274320" cy="27432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8B533F8-1AAD-4BF5-94F5-7C6CB050062D}"/>
              </a:ext>
            </a:extLst>
          </p:cNvPr>
          <p:cNvSpPr txBox="1"/>
          <p:nvPr userDrawn="1"/>
        </p:nvSpPr>
        <p:spPr>
          <a:xfrm>
            <a:off x="10191629" y="5989320"/>
            <a:ext cx="872611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YARSI</a:t>
            </a:r>
            <a:r>
              <a:rPr lang="en-US" sz="1200" baseline="0">
                <a:latin typeface="Arial" panose="020B0604020202020204" pitchFamily="34" charset="0"/>
                <a:cs typeface="Arial" panose="020B0604020202020204" pitchFamily="34" charset="0"/>
              </a:rPr>
              <a:t> TV</a:t>
            </a:r>
            <a:endParaRPr lang="id-ID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1501A789-4936-4B5B-BBD6-1167B3CC381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5" y="457200"/>
            <a:ext cx="2752830" cy="74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5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9" grpId="0"/>
      <p:bldP spid="19" grpId="1"/>
      <p:bldP spid="24" grpId="0"/>
      <p:bldP spid="24" grpId="1"/>
      <p:bldP spid="25" grpId="0"/>
      <p:bldP spid="25" grpId="1"/>
      <p:bldP spid="26" grpId="0"/>
      <p:bldP spid="26" grpId="1"/>
      <p:bldP spid="28" grpId="0"/>
      <p:bldP spid="28" grpId="1"/>
      <p:bldP spid="34" grpId="0"/>
      <p:bldP spid="34" grpId="1"/>
    </p:bldLst>
  </p:timing>
  <p:hf hdr="0"/>
  <p:txStyles>
    <p:titleStyle>
      <a:lvl1pPr algn="ctr" defTabSz="914400" rtl="0" eaLnBrk="1" latinLnBrk="0" hangingPunct="1">
        <a:lnSpc>
          <a:spcPct val="130000"/>
        </a:lnSpc>
        <a:spcBef>
          <a:spcPct val="0"/>
        </a:spcBef>
        <a:buNone/>
        <a:defRPr sz="40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C6162D-923C-414A-BBCA-1F7F64B8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52EF3-4C44-4B5E-8C95-8094D0E96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F0F695CB-61C7-48BB-9B95-29A1B6AC8D85}"/>
              </a:ext>
            </a:extLst>
          </p:cNvPr>
          <p:cNvSpPr/>
          <p:nvPr userDrawn="1"/>
        </p:nvSpPr>
        <p:spPr>
          <a:xfrm>
            <a:off x="-1" y="5226424"/>
            <a:ext cx="2139193" cy="1624404"/>
          </a:xfrm>
          <a:prstGeom prst="rtTriangle">
            <a:avLst/>
          </a:pr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35DF6BC-804E-4DC3-A62A-1FA1FEAB486D}"/>
              </a:ext>
            </a:extLst>
          </p:cNvPr>
          <p:cNvSpPr/>
          <p:nvPr userDrawn="1"/>
        </p:nvSpPr>
        <p:spPr>
          <a:xfrm>
            <a:off x="0" y="5219252"/>
            <a:ext cx="1577788" cy="1631576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736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7E5781-9223-4149-BFE7-CC5939A6E3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4080" y="1457232"/>
            <a:ext cx="7481807" cy="5275258"/>
          </a:xfrm>
          <a:prstGeom prst="rect">
            <a:avLst/>
          </a:prstGeom>
        </p:spPr>
      </p:pic>
      <p:sp>
        <p:nvSpPr>
          <p:cNvPr id="40" name="Title Placeholder 39">
            <a:extLst>
              <a:ext uri="{FF2B5EF4-FFF2-40B4-BE49-F238E27FC236}">
                <a16:creationId xmlns:a16="http://schemas.microsoft.com/office/drawing/2014/main" id="{50D0C406-30A9-4F13-83C0-947BF90D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06424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7D2F580-570E-4505-91F7-CEE569892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00" y="2286000"/>
            <a:ext cx="612648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Presenter</a:t>
            </a:r>
            <a:endParaRPr lang="id-ID"/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E6094D88-9CAB-4238-8959-ECAB3F43CA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09760" y="2926080"/>
            <a:ext cx="2103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37F985-4796-49A8-8974-26EB12BB7236}" type="datetime1">
              <a:rPr lang="id-ID" smtClean="0"/>
              <a:pPr/>
              <a:t>28/07/2020</a:t>
            </a:fld>
            <a:endParaRPr lang="id-ID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CA3A8F4-C97B-48BE-8BE1-61C5ADEA6D6A}"/>
              </a:ext>
            </a:extLst>
          </p:cNvPr>
          <p:cNvSpPr/>
          <p:nvPr userDrawn="1"/>
        </p:nvSpPr>
        <p:spPr>
          <a:xfrm>
            <a:off x="0" y="0"/>
            <a:ext cx="12252960" cy="18288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5F2BB39-F6F1-4477-8403-7440173DA9D2}"/>
              </a:ext>
            </a:extLst>
          </p:cNvPr>
          <p:cNvSpPr/>
          <p:nvPr userDrawn="1"/>
        </p:nvSpPr>
        <p:spPr>
          <a:xfrm>
            <a:off x="3200400" y="2103120"/>
            <a:ext cx="8412480" cy="50598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851804-922D-464B-ADC9-82FA447457A0}"/>
              </a:ext>
            </a:extLst>
          </p:cNvPr>
          <p:cNvSpPr/>
          <p:nvPr userDrawn="1"/>
        </p:nvSpPr>
        <p:spPr>
          <a:xfrm>
            <a:off x="0" y="6675120"/>
            <a:ext cx="12252960" cy="18288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20A279-F817-4D4A-AFBB-BE68521FDD96}"/>
              </a:ext>
            </a:extLst>
          </p:cNvPr>
          <p:cNvSpPr txBox="1"/>
          <p:nvPr userDrawn="1"/>
        </p:nvSpPr>
        <p:spPr>
          <a:xfrm>
            <a:off x="6766560" y="4572000"/>
            <a:ext cx="2286000" cy="109728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l">
              <a:lnSpc>
                <a:spcPct val="130000"/>
              </a:lnSpc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YARSI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13</a:t>
            </a:r>
          </a:p>
          <a:p>
            <a:pPr algn="l">
              <a:lnSpc>
                <a:spcPct val="13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Jl. Let.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Jend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Suprapto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Cempaka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Putih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Jakarta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Pusat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DKI Jakarta. Indonesia 10510</a:t>
            </a:r>
            <a:endParaRPr lang="id-ID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BAF9D8-999F-4B8D-94C0-AA1FAF9DC3D4}"/>
              </a:ext>
            </a:extLst>
          </p:cNvPr>
          <p:cNvSpPr txBox="1"/>
          <p:nvPr userDrawn="1"/>
        </p:nvSpPr>
        <p:spPr>
          <a:xfrm>
            <a:off x="7132320" y="6035040"/>
            <a:ext cx="328442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https://www.facebook.com/universitas.yarsi.1/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D894EC-5827-4400-857C-8B59A4BFFC78}"/>
              </a:ext>
            </a:extLst>
          </p:cNvPr>
          <p:cNvSpPr txBox="1"/>
          <p:nvPr userDrawn="1"/>
        </p:nvSpPr>
        <p:spPr>
          <a:xfrm>
            <a:off x="9601200" y="5303520"/>
            <a:ext cx="1439817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@universitasyarsi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ADDA37-B9E1-4ED5-B4AB-6C9AC73599DF}"/>
              </a:ext>
            </a:extLst>
          </p:cNvPr>
          <p:cNvSpPr txBox="1"/>
          <p:nvPr userDrawn="1"/>
        </p:nvSpPr>
        <p:spPr>
          <a:xfrm>
            <a:off x="9601200" y="4983480"/>
            <a:ext cx="159370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registrar@yarsi.ac.id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B257ABD-6FB4-463D-88B2-158E4DF96944}"/>
              </a:ext>
            </a:extLst>
          </p:cNvPr>
          <p:cNvSpPr txBox="1"/>
          <p:nvPr userDrawn="1"/>
        </p:nvSpPr>
        <p:spPr>
          <a:xfrm>
            <a:off x="9601200" y="4663440"/>
            <a:ext cx="1748748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https://www.yarsi.ac.id/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976D28F-D622-480D-BD18-2DD52D7204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035040"/>
            <a:ext cx="276431" cy="2743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C2927CD-5B7A-4B8A-8FB8-5190102B8D9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5303520"/>
            <a:ext cx="278573" cy="27432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761AFE7-20C6-47B2-8C7A-304A0BB78CA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4983480"/>
            <a:ext cx="275524" cy="27432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EA85FEF-BC00-4303-AAB6-EAF5C932B7C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4663440"/>
            <a:ext cx="274320" cy="2743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0CE6D75-74F1-47ED-B033-C035175AE70F}"/>
              </a:ext>
            </a:extLst>
          </p:cNvPr>
          <p:cNvSpPr txBox="1"/>
          <p:nvPr userDrawn="1"/>
        </p:nvSpPr>
        <p:spPr>
          <a:xfrm>
            <a:off x="9601200" y="5623560"/>
            <a:ext cx="872611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YARSI TV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740D49F-D6C5-4D6E-9CAD-B5009201E9C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9006" y="5623560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7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8" grpId="0" animBg="1"/>
      <p:bldP spid="24" grpId="0"/>
      <p:bldP spid="29" grpId="0"/>
      <p:bldP spid="35" grpId="0"/>
      <p:bldP spid="36" grpId="0"/>
      <p:bldP spid="37" grpId="0"/>
      <p:bldP spid="19" grpId="0"/>
    </p:bldLst>
  </p:timing>
  <p:hf hd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7E5781-9223-4149-BFE7-CC5939A6E3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7280" y="548640"/>
            <a:ext cx="8785396" cy="61943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4F62B95-AE37-4F5B-B606-186AEF66FC6E}"/>
              </a:ext>
            </a:extLst>
          </p:cNvPr>
          <p:cNvSpPr/>
          <p:nvPr userDrawn="1"/>
        </p:nvSpPr>
        <p:spPr>
          <a:xfrm>
            <a:off x="6587727" y="4480560"/>
            <a:ext cx="5029200" cy="2194560"/>
          </a:xfrm>
          <a:prstGeom prst="rect">
            <a:avLst/>
          </a:prstGeom>
          <a:solidFill>
            <a:srgbClr val="E0E0E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40" name="Title Placeholder 39">
            <a:extLst>
              <a:ext uri="{FF2B5EF4-FFF2-40B4-BE49-F238E27FC236}">
                <a16:creationId xmlns:a16="http://schemas.microsoft.com/office/drawing/2014/main" id="{50D0C406-30A9-4F13-83C0-947BF90D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0" y="548640"/>
            <a:ext cx="758952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7D2F580-570E-4505-91F7-CEE569892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00" y="2286000"/>
            <a:ext cx="612648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Presenter</a:t>
            </a:r>
            <a:endParaRPr lang="id-ID"/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E6094D88-9CAB-4238-8959-ECAB3F43CA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09760" y="2926080"/>
            <a:ext cx="2103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0FB2166-621D-47E4-99FE-0C1261102C01}" type="datetime1">
              <a:rPr lang="id-ID" smtClean="0"/>
              <a:pPr/>
              <a:t>28/07/2020</a:t>
            </a:fld>
            <a:endParaRPr lang="id-ID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CA3A8F4-C97B-48BE-8BE1-61C5ADEA6D6A}"/>
              </a:ext>
            </a:extLst>
          </p:cNvPr>
          <p:cNvSpPr/>
          <p:nvPr userDrawn="1"/>
        </p:nvSpPr>
        <p:spPr>
          <a:xfrm>
            <a:off x="0" y="0"/>
            <a:ext cx="12252960" cy="18288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5F2BB39-F6F1-4477-8403-7440173DA9D2}"/>
              </a:ext>
            </a:extLst>
          </p:cNvPr>
          <p:cNvSpPr/>
          <p:nvPr userDrawn="1"/>
        </p:nvSpPr>
        <p:spPr>
          <a:xfrm>
            <a:off x="4023360" y="2103120"/>
            <a:ext cx="7589520" cy="50598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851804-922D-464B-ADC9-82FA447457A0}"/>
              </a:ext>
            </a:extLst>
          </p:cNvPr>
          <p:cNvSpPr/>
          <p:nvPr userDrawn="1"/>
        </p:nvSpPr>
        <p:spPr>
          <a:xfrm>
            <a:off x="0" y="6675120"/>
            <a:ext cx="12252960" cy="18288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20A279-F817-4D4A-AFBB-BE68521FDD96}"/>
              </a:ext>
            </a:extLst>
          </p:cNvPr>
          <p:cNvSpPr txBox="1"/>
          <p:nvPr userDrawn="1"/>
        </p:nvSpPr>
        <p:spPr>
          <a:xfrm>
            <a:off x="6766560" y="4572000"/>
            <a:ext cx="2286000" cy="109728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l">
              <a:lnSpc>
                <a:spcPct val="130000"/>
              </a:lnSpc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Menara YARSI Kav. 13</a:t>
            </a:r>
          </a:p>
          <a:p>
            <a:pPr algn="l">
              <a:lnSpc>
                <a:spcPct val="130000"/>
              </a:lnSpc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Jl. Let. Jend. Suprapto</a:t>
            </a:r>
          </a:p>
          <a:p>
            <a:pPr algn="l">
              <a:lnSpc>
                <a:spcPct val="130000"/>
              </a:lnSpc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Cempaka Putih, Jakarta Pusat</a:t>
            </a:r>
          </a:p>
          <a:p>
            <a:pPr algn="l">
              <a:lnSpc>
                <a:spcPct val="130000"/>
              </a:lnSpc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DKI Jakarta. Indonesia 10510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BAF9D8-999F-4B8D-94C0-AA1FAF9DC3D4}"/>
              </a:ext>
            </a:extLst>
          </p:cNvPr>
          <p:cNvSpPr txBox="1"/>
          <p:nvPr userDrawn="1"/>
        </p:nvSpPr>
        <p:spPr>
          <a:xfrm>
            <a:off x="7132320" y="5943600"/>
            <a:ext cx="328442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https://www.facebook.com/universitas.yarsi.1/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D894EC-5827-4400-857C-8B59A4BFFC78}"/>
              </a:ext>
            </a:extLst>
          </p:cNvPr>
          <p:cNvSpPr txBox="1"/>
          <p:nvPr userDrawn="1"/>
        </p:nvSpPr>
        <p:spPr>
          <a:xfrm>
            <a:off x="9601200" y="5303520"/>
            <a:ext cx="1439817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@universitasyarsi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ADDA37-B9E1-4ED5-B4AB-6C9AC73599DF}"/>
              </a:ext>
            </a:extLst>
          </p:cNvPr>
          <p:cNvSpPr txBox="1"/>
          <p:nvPr userDrawn="1"/>
        </p:nvSpPr>
        <p:spPr>
          <a:xfrm>
            <a:off x="9601200" y="4983480"/>
            <a:ext cx="159370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registrar@yarsi.ac.id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B257ABD-6FB4-463D-88B2-158E4DF96944}"/>
              </a:ext>
            </a:extLst>
          </p:cNvPr>
          <p:cNvSpPr txBox="1"/>
          <p:nvPr userDrawn="1"/>
        </p:nvSpPr>
        <p:spPr>
          <a:xfrm>
            <a:off x="9601200" y="4663440"/>
            <a:ext cx="1748748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https://www.yarsi.ac.id/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976D28F-D622-480D-BD18-2DD52D7204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943600"/>
            <a:ext cx="276431" cy="2743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C2927CD-5B7A-4B8A-8FB8-5190102B8D9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5303520"/>
            <a:ext cx="278573" cy="27432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761AFE7-20C6-47B2-8C7A-304A0BB78CA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4983480"/>
            <a:ext cx="275524" cy="27432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EA85FEF-BC00-4303-AAB6-EAF5C932B7C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4663440"/>
            <a:ext cx="274320" cy="2743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85DB7C5-3EB7-45D7-80F2-B26A57C899C0}"/>
              </a:ext>
            </a:extLst>
          </p:cNvPr>
          <p:cNvSpPr txBox="1"/>
          <p:nvPr userDrawn="1"/>
        </p:nvSpPr>
        <p:spPr>
          <a:xfrm>
            <a:off x="9601200" y="5623560"/>
            <a:ext cx="872611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YARSI TV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B76A115-4800-40A6-BB9E-78531F0EDA3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9006" y="5623560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3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3" grpId="0" animBg="1"/>
      <p:bldP spid="18" grpId="0" animBg="1"/>
      <p:bldP spid="24" grpId="0"/>
      <p:bldP spid="29" grpId="0"/>
      <p:bldP spid="35" grpId="0"/>
      <p:bldP spid="36" grpId="0"/>
      <p:bldP spid="37" grpId="0"/>
      <p:bldP spid="19" grpId="0"/>
    </p:bldLst>
  </p:timing>
  <p:hf hd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7345528-3F9F-4B04-B2B2-940EF6B91C9A}"/>
              </a:ext>
            </a:extLst>
          </p:cNvPr>
          <p:cNvSpPr/>
          <p:nvPr userDrawn="1"/>
        </p:nvSpPr>
        <p:spPr>
          <a:xfrm>
            <a:off x="8138160" y="0"/>
            <a:ext cx="274320" cy="6858000"/>
          </a:xfrm>
          <a:prstGeom prst="rect">
            <a:avLst/>
          </a:prstGeom>
          <a:solidFill>
            <a:srgbClr val="010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877138-C40E-418E-AF6E-664AFC6F54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09" y="0"/>
            <a:ext cx="3843053" cy="6858000"/>
          </a:xfrm>
          <a:prstGeom prst="rect">
            <a:avLst/>
          </a:prstGeom>
        </p:spPr>
      </p:pic>
      <p:sp>
        <p:nvSpPr>
          <p:cNvPr id="17" name="Title Placeholder 16">
            <a:extLst>
              <a:ext uri="{FF2B5EF4-FFF2-40B4-BE49-F238E27FC236}">
                <a16:creationId xmlns:a16="http://schemas.microsoft.com/office/drawing/2014/main" id="{4584490B-90BE-435D-B160-A4D37CF1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722376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Slide Title</a:t>
            </a:r>
            <a:endParaRPr lang="id-ID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72771BE-BEB2-4179-A042-596AC1272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722376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303304-0D9E-4F4A-B288-6D7EA275C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DD4091D-F9A1-4358-9D51-258FEA3759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3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51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158E56-FE4E-40D2-971E-4896895EADDA}"/>
              </a:ext>
            </a:extLst>
          </p:cNvPr>
          <p:cNvSpPr/>
          <p:nvPr userDrawn="1"/>
        </p:nvSpPr>
        <p:spPr>
          <a:xfrm>
            <a:off x="6675120" y="0"/>
            <a:ext cx="274320" cy="6858000"/>
          </a:xfrm>
          <a:prstGeom prst="rect">
            <a:avLst/>
          </a:prstGeom>
          <a:solidFill>
            <a:srgbClr val="104B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615CC0-AF57-4B20-AF14-292B7D85E011}"/>
              </a:ext>
            </a:extLst>
          </p:cNvPr>
          <p:cNvSpPr/>
          <p:nvPr userDrawn="1"/>
        </p:nvSpPr>
        <p:spPr>
          <a:xfrm>
            <a:off x="6858000" y="0"/>
            <a:ext cx="274320" cy="6858000"/>
          </a:xfrm>
          <a:prstGeom prst="rect">
            <a:avLst/>
          </a:prstGeom>
          <a:solidFill>
            <a:srgbClr val="0E43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573A19-A212-4AA5-8719-766375E0E53C}"/>
              </a:ext>
            </a:extLst>
          </p:cNvPr>
          <p:cNvSpPr/>
          <p:nvPr userDrawn="1"/>
        </p:nvSpPr>
        <p:spPr>
          <a:xfrm>
            <a:off x="7040880" y="0"/>
            <a:ext cx="274320" cy="6858000"/>
          </a:xfrm>
          <a:prstGeom prst="rect">
            <a:avLst/>
          </a:prstGeom>
          <a:solidFill>
            <a:srgbClr val="0C3A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F5DCF9-79A1-443B-ADDF-F7424CBBB161}"/>
              </a:ext>
            </a:extLst>
          </p:cNvPr>
          <p:cNvSpPr/>
          <p:nvPr userDrawn="1"/>
        </p:nvSpPr>
        <p:spPr>
          <a:xfrm>
            <a:off x="7223760" y="0"/>
            <a:ext cx="274320" cy="6858000"/>
          </a:xfrm>
          <a:prstGeom prst="rect">
            <a:avLst/>
          </a:prstGeom>
          <a:solidFill>
            <a:srgbClr val="0A32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62D269-92F6-4CBE-9752-F5CA396D7B30}"/>
              </a:ext>
            </a:extLst>
          </p:cNvPr>
          <p:cNvSpPr/>
          <p:nvPr userDrawn="1"/>
        </p:nvSpPr>
        <p:spPr>
          <a:xfrm>
            <a:off x="7406640" y="0"/>
            <a:ext cx="274320" cy="6858000"/>
          </a:xfrm>
          <a:prstGeom prst="rect">
            <a:avLst/>
          </a:prstGeom>
          <a:solidFill>
            <a:srgbClr val="092A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ADE3EE-1787-4369-BBB5-F5848F63541F}"/>
              </a:ext>
            </a:extLst>
          </p:cNvPr>
          <p:cNvSpPr/>
          <p:nvPr userDrawn="1"/>
        </p:nvSpPr>
        <p:spPr>
          <a:xfrm>
            <a:off x="7589520" y="0"/>
            <a:ext cx="274320" cy="6858000"/>
          </a:xfrm>
          <a:prstGeom prst="rect">
            <a:avLst/>
          </a:prstGeom>
          <a:solidFill>
            <a:srgbClr val="072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7F72E6-4AFA-47BA-A1E0-2455549956FF}"/>
              </a:ext>
            </a:extLst>
          </p:cNvPr>
          <p:cNvSpPr/>
          <p:nvPr userDrawn="1"/>
        </p:nvSpPr>
        <p:spPr>
          <a:xfrm>
            <a:off x="7772400" y="0"/>
            <a:ext cx="274320" cy="6858000"/>
          </a:xfrm>
          <a:prstGeom prst="rect">
            <a:avLst/>
          </a:prstGeom>
          <a:solidFill>
            <a:srgbClr val="0519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E7D7C8-C7AD-41A8-AE0F-214C0E8F8565}"/>
              </a:ext>
            </a:extLst>
          </p:cNvPr>
          <p:cNvSpPr/>
          <p:nvPr userDrawn="1"/>
        </p:nvSpPr>
        <p:spPr>
          <a:xfrm>
            <a:off x="7955280" y="0"/>
            <a:ext cx="274320" cy="6858000"/>
          </a:xfrm>
          <a:prstGeom prst="rect">
            <a:avLst/>
          </a:prstGeom>
          <a:solidFill>
            <a:srgbClr val="031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345528-3F9F-4B04-B2B2-940EF6B91C9A}"/>
              </a:ext>
            </a:extLst>
          </p:cNvPr>
          <p:cNvSpPr/>
          <p:nvPr userDrawn="1"/>
        </p:nvSpPr>
        <p:spPr>
          <a:xfrm>
            <a:off x="8138160" y="0"/>
            <a:ext cx="274320" cy="6858000"/>
          </a:xfrm>
          <a:prstGeom prst="rect">
            <a:avLst/>
          </a:prstGeom>
          <a:solidFill>
            <a:srgbClr val="010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877138-C40E-418E-AF6E-664AFC6F54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09" y="0"/>
            <a:ext cx="3843053" cy="6858000"/>
          </a:xfrm>
          <a:prstGeom prst="rect">
            <a:avLst/>
          </a:prstGeom>
        </p:spPr>
      </p:pic>
      <p:sp>
        <p:nvSpPr>
          <p:cNvPr id="17" name="Title Placeholder 16">
            <a:extLst>
              <a:ext uri="{FF2B5EF4-FFF2-40B4-BE49-F238E27FC236}">
                <a16:creationId xmlns:a16="http://schemas.microsoft.com/office/drawing/2014/main" id="{4584490B-90BE-435D-B160-A4D37CF1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5852160" cy="73152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/>
              <a:t>Slide Title</a:t>
            </a:r>
            <a:endParaRPr lang="id-ID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72771BE-BEB2-4179-A042-596AC1272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585216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FE50E1A7-2AE3-46D3-9A63-25C2ED231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2081D93-A518-4F3C-BD42-6FE861F79D2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34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EA468C-B1A1-4D76-90F4-BE3BD798F358}"/>
              </a:ext>
            </a:extLst>
          </p:cNvPr>
          <p:cNvSpPr/>
          <p:nvPr userDrawn="1"/>
        </p:nvSpPr>
        <p:spPr>
          <a:xfrm>
            <a:off x="0" y="6400800"/>
            <a:ext cx="12207240" cy="45720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240285-5293-45AC-99CD-7641EF990643}"/>
              </a:ext>
            </a:extLst>
          </p:cNvPr>
          <p:cNvSpPr/>
          <p:nvPr userDrawn="1"/>
        </p:nvSpPr>
        <p:spPr>
          <a:xfrm>
            <a:off x="11704320" y="6400800"/>
            <a:ext cx="502920" cy="4572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A9B9F2-263D-42BC-9404-551D6E35F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0" y="9144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Slide Title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8357-04CE-4CD5-B943-787DE4E1A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80160"/>
            <a:ext cx="1124712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BB794-CD40-4651-A004-182133C718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92240"/>
            <a:ext cx="22860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0B5221-1ADB-4DF0-A506-D025699AC120}" type="datetime1">
              <a:rPr lang="id-ID" smtClean="0"/>
              <a:t>28/07/2020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5FA15-31FB-464D-802A-4F6B73497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0400" y="6492240"/>
            <a:ext cx="758952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d-ID"/>
              <a:t>Universitas YARSI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8AB3A-3CB3-4598-8A96-521B0BA52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00800"/>
            <a:ext cx="487680" cy="457200"/>
          </a:xfrm>
          <a:prstGeom prst="rect">
            <a:avLst/>
          </a:prstGeom>
          <a:solidFill>
            <a:srgbClr val="E0E0E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BA51F4B6-BB93-4B92-B55A-A936B02C432D}"/>
              </a:ext>
            </a:extLst>
          </p:cNvPr>
          <p:cNvSpPr/>
          <p:nvPr userDrawn="1"/>
        </p:nvSpPr>
        <p:spPr>
          <a:xfrm rot="16200000">
            <a:off x="11247120" y="6400800"/>
            <a:ext cx="457200" cy="457200"/>
          </a:xfrm>
          <a:prstGeom prst="rtTriangle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4712A57-9AAD-4C21-B1F2-25751FEB68B4}"/>
              </a:ext>
            </a:extLst>
          </p:cNvPr>
          <p:cNvSpPr/>
          <p:nvPr userDrawn="1"/>
        </p:nvSpPr>
        <p:spPr>
          <a:xfrm rot="10800000">
            <a:off x="11750040" y="0"/>
            <a:ext cx="457200" cy="365760"/>
          </a:xfrm>
          <a:prstGeom prst="rtTriangle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EABAEF-7473-4D08-9931-DF2285B59BEE}"/>
              </a:ext>
            </a:extLst>
          </p:cNvPr>
          <p:cNvSpPr/>
          <p:nvPr userDrawn="1"/>
        </p:nvSpPr>
        <p:spPr>
          <a:xfrm>
            <a:off x="457200" y="1097280"/>
            <a:ext cx="11247120" cy="46634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73C85FD0-44BB-48F9-8D71-63C4ED12C27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"/>
            <a:ext cx="2743200" cy="74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3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A9B9F2-263D-42BC-9404-551D6E35F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097280"/>
            <a:ext cx="640080" cy="5120640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endParaRPr lang="id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8357-04CE-4CD5-B943-787DE4E1A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0160" y="274320"/>
            <a:ext cx="10424160" cy="594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pic>
        <p:nvPicPr>
          <p:cNvPr id="18" name="Picture 2" descr="Image result for LOGO YARSI">
            <a:extLst>
              <a:ext uri="{FF2B5EF4-FFF2-40B4-BE49-F238E27FC236}">
                <a16:creationId xmlns:a16="http://schemas.microsoft.com/office/drawing/2014/main" id="{ABBB2F05-923A-41D1-AFC7-40C48E2280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28600"/>
            <a:ext cx="811727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3A85C03-F563-4015-B480-1DE719A60F8B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72BEDF-9C8D-40D0-A19D-FCAEFE791E88}"/>
              </a:ext>
            </a:extLst>
          </p:cNvPr>
          <p:cNvSpPr/>
          <p:nvPr userDrawn="1"/>
        </p:nvSpPr>
        <p:spPr>
          <a:xfrm>
            <a:off x="11704320" y="6400800"/>
            <a:ext cx="487680" cy="4572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F9E74E1D-767B-4CA8-A46C-2A15875955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92240"/>
            <a:ext cx="22860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5EB7AEF-79DF-462B-8C0F-9427C7869467}" type="datetime1">
              <a:rPr lang="id-ID" smtClean="0"/>
              <a:t>28/07/2020</a:t>
            </a:fld>
            <a:endParaRPr lang="id-ID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16CEE67A-F551-43D2-A5C5-9403228B1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0400" y="6492240"/>
            <a:ext cx="758952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d-ID"/>
              <a:t>Universitas YARSI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0A7D3A4E-FD84-44D6-9E69-DEBDFAC06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00800"/>
            <a:ext cx="48768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1A46EAB5-05C9-441B-AD5E-77EC2070F260}"/>
              </a:ext>
            </a:extLst>
          </p:cNvPr>
          <p:cNvSpPr/>
          <p:nvPr userDrawn="1"/>
        </p:nvSpPr>
        <p:spPr>
          <a:xfrm rot="16200000">
            <a:off x="11247120" y="6400800"/>
            <a:ext cx="457200" cy="457200"/>
          </a:xfrm>
          <a:prstGeom prst="rtTriangle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077F48-DB7F-4CD8-8547-9117343A80AF}"/>
              </a:ext>
            </a:extLst>
          </p:cNvPr>
          <p:cNvSpPr/>
          <p:nvPr userDrawn="1"/>
        </p:nvSpPr>
        <p:spPr>
          <a:xfrm>
            <a:off x="1005840" y="274320"/>
            <a:ext cx="45720" cy="594360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80096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82" r:id="rId3"/>
    <p:sldLayoutId id="2147483683" r:id="rId4"/>
    <p:sldLayoutId id="2147483681" r:id="rId5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3B0B75-6577-4939-81EB-37F752DC0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A004C-A74D-47F3-8AA4-9B4891472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15047-1DAC-4E91-840A-DDDC6DCC9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A95DF-F934-40F6-A7BA-3C6560BFE587}" type="datetime1">
              <a:rPr lang="id-ID" smtClean="0"/>
              <a:t>28/07/2020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A361D-080F-4703-8F27-DBB4DC34A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/>
              <a:t>Universitas YARSI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3D483-B41F-4CFF-A572-FC44789CB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E75A2-1413-4C20-A82F-13244DBE41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240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1" r:id="rId2"/>
    <p:sldLayoutId id="2147483692" r:id="rId3"/>
    <p:sldLayoutId id="2147483696" r:id="rId4"/>
    <p:sldLayoutId id="2147483697" r:id="rId5"/>
    <p:sldLayoutId id="2147483698" r:id="rId6"/>
    <p:sldLayoutId id="2147483709" r:id="rId7"/>
    <p:sldLayoutId id="2147483705" r:id="rId8"/>
    <p:sldLayoutId id="2147483704" r:id="rId9"/>
    <p:sldLayoutId id="2147483706" r:id="rId10"/>
    <p:sldLayoutId id="2147483707" r:id="rId11"/>
    <p:sldLayoutId id="2147483708" r:id="rId12"/>
    <p:sldLayoutId id="2147483693" r:id="rId13"/>
    <p:sldLayoutId id="2147483694" r:id="rId14"/>
    <p:sldLayoutId id="214748369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50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y.ieltsessentials.com/IEL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www.ets.org/toefl/test-takers/ibt/prepare/tests/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hyperlink" Target="https://www.englishclub.com/esl-exams/ets-toeic-practice.htm" TargetMode="External"/><Relationship Id="rId4" Type="http://schemas.openxmlformats.org/officeDocument/2006/relationships/hyperlink" Target="https://www.ieltsessentials.com/prepare/free-practice-test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freepik.com/free-icon/indonesia-rupiah-currency-symbol_736225.htm#page=1&amp;query=rupiah&amp;position=36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s.org/toefl/institutions/scores/compare/" TargetMode="External"/><Relationship Id="rId7" Type="http://schemas.openxmlformats.org/officeDocument/2006/relationships/hyperlink" Target="https://www.english.com/gsescoreconverter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cambridgeenglish.org/scale-score-converter/" TargetMode="External"/><Relationship Id="rId5" Type="http://schemas.openxmlformats.org/officeDocument/2006/relationships/hyperlink" Target="https://www.etsglobal.org/us/en/content/common-european-framework-reference-languages/" TargetMode="External"/><Relationship Id="rId4" Type="http://schemas.openxmlformats.org/officeDocument/2006/relationships/hyperlink" Target="https://www.ielts.org/ielts-for-organisations/common-european-framework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lts.org/" TargetMode="External"/><Relationship Id="rId7" Type="http://schemas.openxmlformats.org/officeDocument/2006/relationships/image" Target="../media/image32.png"/><Relationship Id="rId2" Type="http://schemas.openxmlformats.org/officeDocument/2006/relationships/hyperlink" Target="https://www.ets.org/toefl/" TargetMode="Externa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s://www.ets.org/toei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s.org/toefl/test-takers/ibt/scores/getting/" TargetMode="External"/><Relationship Id="rId2" Type="http://schemas.openxmlformats.org/officeDocument/2006/relationships/hyperlink" Target="https://www.ets.org/toefl/test-takers/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s://www.ets.org/toefl_it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toeic.or.id/individual/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6E9759-F532-4CFC-9D28-718DBDD71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ENGLISH REQUIREMENT </a:t>
            </a:r>
            <a:br>
              <a:rPr lang="id-ID" dirty="0"/>
            </a:br>
            <a:r>
              <a:rPr lang="id-ID" dirty="0"/>
              <a:t>FOR SCHOLARSHIP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9827E-8EF1-48A1-AFD4-3319765CA9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/>
              <a:t>Nurmaya, S.Kom, M.Eng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57A815-89E3-4D8B-B160-E94A5B6BC8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d-ID" dirty="0"/>
              <a:t>Dosen Prodi Teknik Informatika Universitas YARSI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677BB1-47E2-45B7-B2DD-3D4235469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A60A-B939-4200-90C8-69027D1F15EE}" type="datetime1">
              <a:rPr lang="id-ID" smtClean="0"/>
              <a:t>28/07/2020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518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7A0BD-76A9-4E3C-A7C1-DD63F3A97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IELTS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5DC022-3E45-4F07-B942-28F64813D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A9EF-1BDF-4FE5-8D55-88537B212A8E}" type="datetime1">
              <a:rPr lang="id-ID" smtClean="0"/>
              <a:t>28/07/2020</a:t>
            </a:fld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2B390-E529-4323-A42F-3BB0D6C6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10</a:t>
            </a:fld>
            <a:endParaRPr lang="id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04E2BC-27ED-4275-A212-63D213B77A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26750" y="1280160"/>
            <a:ext cx="6677570" cy="4937760"/>
          </a:xfrm>
        </p:spPr>
        <p:txBody>
          <a:bodyPr/>
          <a:lstStyle/>
          <a:p>
            <a:r>
              <a:rPr lang="id-ID" dirty="0"/>
              <a:t>Format Tes : Paper-Based atau Computer</a:t>
            </a:r>
          </a:p>
          <a:p>
            <a:r>
              <a:rPr lang="id-ID" dirty="0"/>
              <a:t>Biaya Tes : $ 215 (~ Rp. 3,135,506 )</a:t>
            </a:r>
          </a:p>
          <a:p>
            <a:r>
              <a:rPr lang="id-ID" dirty="0"/>
              <a:t>Hasil Tes : 5 – 7 Hari setelah tes (Computer)</a:t>
            </a:r>
          </a:p>
          <a:p>
            <a:pPr marL="0" indent="0">
              <a:buNone/>
            </a:pPr>
            <a:r>
              <a:rPr lang="id-ID" dirty="0"/>
              <a:t>                    13 hari setelah tes (Paper-Based)</a:t>
            </a:r>
          </a:p>
          <a:p>
            <a:r>
              <a:rPr lang="id-ID" dirty="0">
                <a:hlinkClick r:id="rId3"/>
              </a:rPr>
              <a:t>https://my.ieltsessentials.com/IELTS</a:t>
            </a:r>
            <a:endParaRPr lang="id-ID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5412B42-4A15-47A4-9AF0-E2A8E05DF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Universitas YARSI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D470AAE-F9A3-46DF-949E-1BD880A9D50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1118567" y="1244097"/>
            <a:ext cx="2867025" cy="10574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0C0E2B6-45D3-4C79-8DCB-41F2700A9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230" y="2735248"/>
            <a:ext cx="4816520" cy="297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96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9E581-4D11-4F8D-930A-E19F33DF8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d-ID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4DF1F5-5070-41AC-8361-1B2A37ACDA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11</a:t>
            </a:fld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8B013-D718-4EE8-96E9-7D7ADE9DDA6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5CB2429-E8BD-4171-B405-5EA7F4110025}" type="datetime1">
              <a:rPr lang="id-ID" smtClean="0"/>
              <a:t>28/07/2020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AA51D-5D81-4B69-B130-4545170693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d-ID"/>
              <a:t>Universitas YARSI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E585ED-419B-4FBC-A04A-E42C23662E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63040" y="554020"/>
            <a:ext cx="10058400" cy="4023360"/>
          </a:xfrm>
        </p:spPr>
        <p:txBody>
          <a:bodyPr>
            <a:normAutofit/>
          </a:bodyPr>
          <a:lstStyle/>
          <a:p>
            <a:r>
              <a:rPr lang="id-ID" sz="3200" b="1" dirty="0"/>
              <a:t>Tes Bahasa Inggris Manakah yang harus diambil??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FB85B2-ABEC-4405-A0F8-64E90923C3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43431" y="4900109"/>
            <a:ext cx="6497618" cy="957429"/>
          </a:xfrm>
        </p:spPr>
        <p:txBody>
          <a:bodyPr>
            <a:noAutofit/>
          </a:bodyPr>
          <a:lstStyle/>
          <a:p>
            <a:pPr algn="ctr"/>
            <a:r>
              <a:rPr lang="id-ID" sz="3200" b="1" dirty="0">
                <a:solidFill>
                  <a:schemeClr val="accent1"/>
                </a:solidFill>
              </a:rPr>
              <a:t>Tergantung Syarat Beasiswanya</a:t>
            </a:r>
          </a:p>
        </p:txBody>
      </p:sp>
    </p:spTree>
    <p:extLst>
      <p:ext uri="{BB962C8B-B14F-4D97-AF65-F5344CB8AC3E}">
        <p14:creationId xmlns:p14="http://schemas.microsoft.com/office/powerpoint/2010/main" val="87015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5DA319-E0C0-4740-9E7C-2C787DF16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Universitas YARSI</a:t>
            </a:r>
            <a:endParaRPr lang="id-ID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45E8A5-B714-4886-85ED-80C1FFD93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Persiapan mengambil </a:t>
            </a:r>
            <a:br>
              <a:rPr lang="id-ID" dirty="0"/>
            </a:br>
            <a:r>
              <a:rPr lang="id-ID" dirty="0"/>
              <a:t>Tes Bahasa Inggris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32DB73-1DC6-44CA-AD8C-C6B328BF7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d-ID" sz="2800" b="1" dirty="0"/>
              <a:t>USAHA DAN DOA</a:t>
            </a:r>
            <a:endParaRPr lang="en-ID" sz="2800" b="1" dirty="0"/>
          </a:p>
        </p:txBody>
      </p:sp>
    </p:spTree>
    <p:extLst>
      <p:ext uri="{BB962C8B-B14F-4D97-AF65-F5344CB8AC3E}">
        <p14:creationId xmlns:p14="http://schemas.microsoft.com/office/powerpoint/2010/main" val="339606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7A0BD-76A9-4E3C-A7C1-DD63F3A97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Persiapan (USAHA)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5DC022-3E45-4F07-B942-28F64813D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A9EF-1BDF-4FE5-8D55-88537B212A8E}" type="datetime1">
              <a:rPr lang="id-ID" smtClean="0"/>
              <a:t>28/07/2020</a:t>
            </a:fld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2B390-E529-4323-A42F-3BB0D6C6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13</a:t>
            </a:fld>
            <a:endParaRPr lang="id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04E2BC-27ED-4275-A212-63D213B77A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26750" y="1280160"/>
            <a:ext cx="6677570" cy="4937760"/>
          </a:xfrm>
        </p:spPr>
        <p:txBody>
          <a:bodyPr/>
          <a:lstStyle/>
          <a:p>
            <a:pPr algn="just"/>
            <a:r>
              <a:rPr lang="id-ID" dirty="0"/>
              <a:t>Sudah lulus bahasa inggris level dasar/beginner </a:t>
            </a:r>
          </a:p>
          <a:p>
            <a:pPr lvl="1" algn="just">
              <a:buFontTx/>
              <a:buChar char="-"/>
            </a:pPr>
            <a:r>
              <a:rPr lang="id-ID" dirty="0"/>
              <a:t>Tenses dasar (Vocabolary and Grammer)</a:t>
            </a:r>
          </a:p>
          <a:p>
            <a:pPr lvl="1" algn="just">
              <a:buFontTx/>
              <a:buChar char="-"/>
            </a:pPr>
            <a:r>
              <a:rPr lang="id-ID" dirty="0"/>
              <a:t>Dapat membuat dan menterjemahkan kalimat baik (Writing Skill)</a:t>
            </a:r>
          </a:p>
          <a:p>
            <a:pPr marL="914400" lvl="2" indent="0" algn="just">
              <a:buNone/>
            </a:pPr>
            <a:r>
              <a:rPr lang="id-ID" dirty="0"/>
              <a:t>Cth :</a:t>
            </a:r>
          </a:p>
          <a:p>
            <a:pPr lvl="2" algn="just">
              <a:buFontTx/>
              <a:buChar char="-"/>
            </a:pPr>
            <a:r>
              <a:rPr lang="id-ID" dirty="0"/>
              <a:t>I was watching when she came</a:t>
            </a:r>
          </a:p>
          <a:p>
            <a:pPr lvl="2" algn="just">
              <a:buFontTx/>
              <a:buChar char="-"/>
            </a:pPr>
            <a:r>
              <a:rPr lang="id-ID" dirty="0"/>
              <a:t>What will you do if you do not pass the english exam</a:t>
            </a:r>
          </a:p>
          <a:p>
            <a:pPr lvl="1" algn="just">
              <a:buFontTx/>
              <a:buChar char="-"/>
            </a:pPr>
            <a:r>
              <a:rPr lang="id-ID" dirty="0"/>
              <a:t>Memiliki kemampuan berbicara bahasa inggris (Speaking)</a:t>
            </a:r>
          </a:p>
          <a:p>
            <a:pPr lvl="1" algn="just">
              <a:buFontTx/>
              <a:buChar char="-"/>
            </a:pPr>
            <a:r>
              <a:rPr lang="id-ID" dirty="0"/>
              <a:t>Dapat memahami percakapan bahasa inggris (Listening)</a:t>
            </a:r>
          </a:p>
          <a:p>
            <a:pPr marL="914400" lvl="2" indent="0" algn="just">
              <a:buNone/>
            </a:pPr>
            <a:endParaRPr lang="id-ID" dirty="0"/>
          </a:p>
          <a:p>
            <a:pPr lvl="1" algn="just">
              <a:buFontTx/>
              <a:buChar char="-"/>
            </a:pPr>
            <a:endParaRPr lang="id-ID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5412B42-4A15-47A4-9AF0-E2A8E05DF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Universitas YARSI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A25E7DA-395F-403F-B0AB-8C2574EFA44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57200" y="2017703"/>
            <a:ext cx="4138200" cy="3178241"/>
          </a:xfrm>
        </p:spPr>
      </p:pic>
    </p:spTree>
    <p:extLst>
      <p:ext uri="{BB962C8B-B14F-4D97-AF65-F5344CB8AC3E}">
        <p14:creationId xmlns:p14="http://schemas.microsoft.com/office/powerpoint/2010/main" val="1823086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7A0BD-76A9-4E3C-A7C1-DD63F3A97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Persiapan (USAHA)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5DC022-3E45-4F07-B942-28F64813D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A9EF-1BDF-4FE5-8D55-88537B212A8E}" type="datetime1">
              <a:rPr lang="id-ID" smtClean="0"/>
              <a:t>28/07/2020</a:t>
            </a:fld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2B390-E529-4323-A42F-3BB0D6C6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14</a:t>
            </a:fld>
            <a:endParaRPr lang="id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04E2BC-27ED-4275-A212-63D213B77A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26750" y="1280160"/>
            <a:ext cx="6677570" cy="4937760"/>
          </a:xfrm>
        </p:spPr>
        <p:txBody>
          <a:bodyPr/>
          <a:lstStyle/>
          <a:p>
            <a:pPr algn="just"/>
            <a:r>
              <a:rPr lang="id-ID" dirty="0"/>
              <a:t>Pelajari tips2 mengerjakan soal-soal TOEFL / IELTS / TOEIC</a:t>
            </a:r>
          </a:p>
          <a:p>
            <a:pPr lvl="1" algn="just"/>
            <a:r>
              <a:rPr lang="id-ID" b="1" dirty="0">
                <a:solidFill>
                  <a:srgbClr val="0070C0"/>
                </a:solidFill>
              </a:rPr>
              <a:t>Cari di google dan youtube banyaaakkkk</a:t>
            </a:r>
          </a:p>
          <a:p>
            <a:pPr algn="just"/>
            <a:r>
              <a:rPr lang="id-ID" dirty="0"/>
              <a:t>Latihan mengerjakan soal-soal TOEFL / IELTS / TOEIC</a:t>
            </a:r>
          </a:p>
          <a:p>
            <a:pPr lvl="1" algn="just"/>
            <a:r>
              <a:rPr lang="id-ID" dirty="0">
                <a:hlinkClick r:id="rId3"/>
              </a:rPr>
              <a:t>https://www.ets.org/toefl/test-takers/ibt/prepare/tests/</a:t>
            </a:r>
            <a:endParaRPr lang="id-ID" dirty="0"/>
          </a:p>
          <a:p>
            <a:pPr lvl="1" algn="just"/>
            <a:r>
              <a:rPr lang="id-ID" dirty="0">
                <a:hlinkClick r:id="rId4"/>
              </a:rPr>
              <a:t>https://www.ieltsessentials.com/prepare/free-practice-tests</a:t>
            </a:r>
            <a:endParaRPr lang="id-ID" dirty="0"/>
          </a:p>
          <a:p>
            <a:pPr lvl="1" algn="just"/>
            <a:r>
              <a:rPr lang="id-ID" dirty="0">
                <a:hlinkClick r:id="rId5"/>
              </a:rPr>
              <a:t>https://www.englishclub.com/esl-exams/ets-toeic-practice.htm</a:t>
            </a:r>
            <a:endParaRPr lang="id-ID" dirty="0"/>
          </a:p>
          <a:p>
            <a:pPr marL="457200" lvl="1" indent="0" algn="just">
              <a:buNone/>
            </a:pPr>
            <a:endParaRPr lang="id-ID" dirty="0"/>
          </a:p>
          <a:p>
            <a:pPr lvl="1" algn="just"/>
            <a:endParaRPr lang="id-ID" dirty="0"/>
          </a:p>
          <a:p>
            <a:pPr marL="0" indent="0" algn="just">
              <a:buNone/>
            </a:pPr>
            <a:endParaRPr lang="id-ID" dirty="0"/>
          </a:p>
          <a:p>
            <a:pPr marL="914400" lvl="2" indent="0" algn="just">
              <a:buNone/>
            </a:pPr>
            <a:endParaRPr lang="id-ID" dirty="0"/>
          </a:p>
          <a:p>
            <a:pPr lvl="1" algn="just">
              <a:buFontTx/>
              <a:buChar char="-"/>
            </a:pPr>
            <a:endParaRPr lang="id-ID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5412B42-4A15-47A4-9AF0-E2A8E05DF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Universitas YARSI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2B1105-2997-470A-840F-5762508CE30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1702FD-26AC-47C5-B732-4CDA910E50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479" y="1746066"/>
            <a:ext cx="1695827" cy="7210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72DE87-1418-40BD-8CD8-22628BF6AC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479" y="3774433"/>
            <a:ext cx="2341488" cy="8636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7E96EF-0651-4401-A5A0-1F21743943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2714802"/>
            <a:ext cx="1837095" cy="75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4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7A0BD-76A9-4E3C-A7C1-DD63F3A97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Persiapan (USAHA)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5DC022-3E45-4F07-B942-28F64813D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A9EF-1BDF-4FE5-8D55-88537B212A8E}" type="datetime1">
              <a:rPr lang="id-ID" smtClean="0"/>
              <a:t>28/07/2020</a:t>
            </a:fld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2B390-E529-4323-A42F-3BB0D6C6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15</a:t>
            </a:fld>
            <a:endParaRPr lang="id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04E2BC-27ED-4275-A212-63D213B77A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00338" y="1735710"/>
            <a:ext cx="5583219" cy="410942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id-ID" dirty="0"/>
          </a:p>
          <a:p>
            <a:pPr marL="0" indent="0" algn="ctr">
              <a:buNone/>
            </a:pPr>
            <a:endParaRPr lang="id-ID" dirty="0"/>
          </a:p>
          <a:p>
            <a:pPr marL="0" indent="0" algn="ctr">
              <a:buNone/>
            </a:pPr>
            <a:endParaRPr lang="id-ID" dirty="0"/>
          </a:p>
          <a:p>
            <a:pPr marL="0" indent="0" algn="ctr">
              <a:buNone/>
            </a:pPr>
            <a:endParaRPr lang="id-ID" dirty="0"/>
          </a:p>
          <a:p>
            <a:pPr marL="0" indent="0" algn="ctr">
              <a:buNone/>
            </a:pPr>
            <a:r>
              <a:rPr lang="id-ID" sz="4400" b="1" dirty="0"/>
              <a:t>UANG</a:t>
            </a:r>
          </a:p>
          <a:p>
            <a:pPr marL="457200" lvl="1" indent="0" algn="just">
              <a:buNone/>
            </a:pPr>
            <a:endParaRPr lang="id-ID" dirty="0"/>
          </a:p>
          <a:p>
            <a:pPr marL="457200" lvl="1" indent="0" algn="just">
              <a:buNone/>
            </a:pPr>
            <a:endParaRPr lang="id-ID" dirty="0"/>
          </a:p>
          <a:p>
            <a:pPr marL="457200" lvl="1" indent="0" algn="just">
              <a:buNone/>
            </a:pPr>
            <a:endParaRPr lang="id-ID" dirty="0"/>
          </a:p>
          <a:p>
            <a:pPr marL="457200" lvl="1" indent="0" algn="just">
              <a:buNone/>
            </a:pPr>
            <a:endParaRPr lang="id-ID" dirty="0"/>
          </a:p>
          <a:p>
            <a:pPr marL="457200" lvl="1" indent="0" algn="just">
              <a:buNone/>
            </a:pPr>
            <a:r>
              <a:rPr lang="id-ID" dirty="0"/>
              <a:t> </a:t>
            </a:r>
          </a:p>
          <a:p>
            <a:pPr lvl="1" algn="just"/>
            <a:endParaRPr lang="id-ID" dirty="0"/>
          </a:p>
          <a:p>
            <a:pPr marL="0" indent="0" algn="just">
              <a:buNone/>
            </a:pPr>
            <a:endParaRPr lang="id-ID" dirty="0"/>
          </a:p>
          <a:p>
            <a:pPr marL="914400" lvl="2" indent="0" algn="just">
              <a:buNone/>
            </a:pPr>
            <a:endParaRPr lang="id-ID" dirty="0"/>
          </a:p>
          <a:p>
            <a:pPr lvl="1" algn="just">
              <a:buFontTx/>
              <a:buChar char="-"/>
            </a:pPr>
            <a:endParaRPr lang="id-ID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5412B42-4A15-47A4-9AF0-E2A8E05DF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Universitas YARSI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38BDBDC-8B94-440A-AA84-03440531875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2393576" y="2289708"/>
            <a:ext cx="2925763" cy="2585176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8ACFDBA-1FD8-4D8C-AC56-D9169B86DD1D}"/>
              </a:ext>
            </a:extLst>
          </p:cNvPr>
          <p:cNvSpPr txBox="1"/>
          <p:nvPr/>
        </p:nvSpPr>
        <p:spPr>
          <a:xfrm>
            <a:off x="196328" y="5604754"/>
            <a:ext cx="640528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just">
              <a:buNone/>
            </a:pPr>
            <a:r>
              <a:rPr lang="id-ID" sz="1000" dirty="0"/>
              <a:t>img source : </a:t>
            </a:r>
          </a:p>
          <a:p>
            <a:pPr marL="457200" lvl="1" indent="0" algn="just">
              <a:buNone/>
            </a:pPr>
            <a:r>
              <a:rPr lang="id-ID" sz="1000" dirty="0">
                <a:hlinkClick r:id="rId4"/>
              </a:rPr>
              <a:t>https://www.freepik.com/free-icon/indonesia-rupiah-currency-symbol_736225.htm#page=1&amp;query=rupiah&amp;position=36</a:t>
            </a:r>
            <a:endParaRPr lang="id-ID" sz="1000" dirty="0"/>
          </a:p>
        </p:txBody>
      </p:sp>
    </p:spTree>
    <p:extLst>
      <p:ext uri="{BB962C8B-B14F-4D97-AF65-F5344CB8AC3E}">
        <p14:creationId xmlns:p14="http://schemas.microsoft.com/office/powerpoint/2010/main" val="2944140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9E581-4D11-4F8D-930A-E19F33DF8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d-ID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4DF1F5-5070-41AC-8361-1B2A37ACDA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16</a:t>
            </a:fld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8B013-D718-4EE8-96E9-7D7ADE9DDA6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5CB2429-E8BD-4171-B405-5EA7F4110025}" type="datetime1">
              <a:rPr lang="id-ID" smtClean="0"/>
              <a:t>28/07/2020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AA51D-5D81-4B69-B130-4545170693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d-ID"/>
              <a:t>Universitas YARSI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E585ED-419B-4FBC-A04A-E42C23662E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12433" y="1097280"/>
            <a:ext cx="10058400" cy="4023360"/>
          </a:xfrm>
        </p:spPr>
        <p:txBody>
          <a:bodyPr>
            <a:normAutofit/>
          </a:bodyPr>
          <a:lstStyle/>
          <a:p>
            <a:r>
              <a:rPr lang="id-ID" sz="6600" b="1" dirty="0"/>
              <a:t>DOA</a:t>
            </a:r>
          </a:p>
          <a:p>
            <a:endParaRPr lang="id-ID" sz="3200" b="1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FB85B2-ABEC-4405-A0F8-64E90923C3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43431" y="4900109"/>
            <a:ext cx="6497618" cy="957429"/>
          </a:xfrm>
        </p:spPr>
        <p:txBody>
          <a:bodyPr>
            <a:noAutofit/>
          </a:bodyPr>
          <a:lstStyle/>
          <a:p>
            <a:pPr algn="ctr"/>
            <a:endParaRPr lang="id-ID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1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7D578-AA3C-4E3A-83CC-D4403F94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03F59-3093-412B-985B-9276A2E2B6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/>
              <a:t>Nurmaya, S.Kom, M.Eng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37795-19CC-4B9A-8E8B-14AB7BBAC4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d-ID" dirty="0"/>
              <a:t>Nurmaya, S.Kom, M.Eng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84285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434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13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119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9E581-4D11-4F8D-930A-E19F33DF8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d-ID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4DF1F5-5070-41AC-8361-1B2A37ACDA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3</a:t>
            </a:fld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8B013-D718-4EE8-96E9-7D7ADE9DDA6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5CB2429-E8BD-4171-B405-5EA7F4110025}" type="datetime1">
              <a:rPr lang="id-ID" smtClean="0"/>
              <a:t>28/07/2020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AA51D-5D81-4B69-B130-4545170693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d-ID"/>
              <a:t>Universitas YARSI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E585ED-419B-4FBC-A04A-E42C23662E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d-ID" sz="3200" b="1" dirty="0"/>
              <a:t>Apakah English Language Proficiency Certificate (Sertifikat Kemampuan Berbahasa Inggris) </a:t>
            </a:r>
          </a:p>
          <a:p>
            <a:r>
              <a:rPr lang="id-ID" sz="3200" b="1" dirty="0"/>
              <a:t>Wajib untuk daftar beasiswa luar negeri ??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87F7C0-3925-4561-A1A2-05B0F32453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0" y="5029200"/>
            <a:ext cx="5669280" cy="548640"/>
          </a:xfrm>
        </p:spPr>
        <p:txBody>
          <a:bodyPr>
            <a:noAutofit/>
          </a:bodyPr>
          <a:lstStyle/>
          <a:p>
            <a:pPr algn="ctr"/>
            <a:r>
              <a:rPr lang="id-ID" sz="3200" b="1" dirty="0">
                <a:solidFill>
                  <a:srgbClr val="FF0000"/>
                </a:solidFill>
              </a:rPr>
              <a:t>KEBANYAKAN – WAJIB (ASIA, USA, EUROPE)</a:t>
            </a:r>
          </a:p>
        </p:txBody>
      </p:sp>
    </p:spTree>
    <p:extLst>
      <p:ext uri="{BB962C8B-B14F-4D97-AF65-F5344CB8AC3E}">
        <p14:creationId xmlns:p14="http://schemas.microsoft.com/office/powerpoint/2010/main" val="131340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4FBB-AFDE-4A77-8213-BC289FC1A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Common European Framwork of 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DC87C-C5F5-4BD4-B81B-A9E948E05D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06348" y="2081606"/>
            <a:ext cx="2286000" cy="2038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1600" dirty="0"/>
              <a:t>source :</a:t>
            </a:r>
          </a:p>
          <a:p>
            <a:pPr marL="0" indent="0">
              <a:buNone/>
            </a:pPr>
            <a:r>
              <a:rPr lang="id-ID" sz="1600" dirty="0"/>
              <a:t>https://www.cambridgeenglish.org/Images/cefr-diagram-december-2020.PDF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42797-D002-4646-89BF-5BECAF1223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4</a:t>
            </a:fld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4B1A42-90A1-4BEC-B8BC-84F90CD4A1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37008A9-C3EA-420B-87E1-9353F29BF64B}" type="datetime1">
              <a:rPr lang="id-ID" smtClean="0"/>
              <a:t>28/07/2020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ECE3D-77B7-436B-B2B1-0B811DDA132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d-ID"/>
              <a:t>Universitas YARSI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742D63-8AA8-4443-9BD0-66F4DD88C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671" y="0"/>
            <a:ext cx="6947377" cy="64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62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4FBB-AFDE-4A77-8213-BC289FC1A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English Test Score Conversion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DC87C-C5F5-4BD4-B81B-A9E948E05D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43034" y="4411181"/>
            <a:ext cx="2286000" cy="2038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1600" dirty="0"/>
              <a:t>source :</a:t>
            </a:r>
          </a:p>
          <a:p>
            <a:pPr marL="0" indent="0">
              <a:buNone/>
            </a:pPr>
            <a:r>
              <a:rPr lang="id-ID" sz="1600" dirty="0"/>
              <a:t>https://www.efset.org/english-score/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42797-D002-4646-89BF-5BECAF1223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5</a:t>
            </a:fld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4B1A42-90A1-4BEC-B8BC-84F90CD4A1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37008A9-C3EA-420B-87E1-9353F29BF64B}" type="datetime1">
              <a:rPr lang="id-ID" smtClean="0"/>
              <a:t>28/07/2020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ECE3D-77B7-436B-B2B1-0B811DDA132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d-ID"/>
              <a:t>Universitas YARSI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1A721B-D98F-4EE6-A761-6522C4705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4" y="365760"/>
            <a:ext cx="10474646" cy="377110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E14141-48BA-4FDE-A47B-304CF523BF3B}"/>
              </a:ext>
            </a:extLst>
          </p:cNvPr>
          <p:cNvSpPr txBox="1">
            <a:spLocks/>
          </p:cNvSpPr>
          <p:nvPr/>
        </p:nvSpPr>
        <p:spPr>
          <a:xfrm>
            <a:off x="4229710" y="4249543"/>
            <a:ext cx="7589520" cy="20385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1600" dirty="0"/>
              <a:t>Note :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</a:rPr>
              <a:t>The classification levels (A1-Beginner through C2-Proficient) are from the CEFR. Score comparisons are based on individual test provider's websites using the CEFR as the main benchmark for comparison.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</a:rPr>
              <a:t>Compare TOEFL® Scores: </a:t>
            </a:r>
            <a:r>
              <a:rPr lang="en-US" sz="1200" u="sng" dirty="0">
                <a:effectLst/>
                <a:hlinkClick r:id="rId3"/>
              </a:rPr>
              <a:t>https://www.ets.org/toefl/institutions/scores/compare/</a:t>
            </a:r>
            <a:endParaRPr lang="en-US" sz="1200" dirty="0">
              <a:effectLst/>
            </a:endParaRP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</a:rPr>
              <a:t>IELTS and the CEFR: </a:t>
            </a:r>
            <a:r>
              <a:rPr lang="en-US" sz="1200" u="sng" dirty="0">
                <a:effectLst/>
                <a:hlinkClick r:id="rId4"/>
              </a:rPr>
              <a:t>https://www.ielts.org/ielts-for-organisations/common-european-framework</a:t>
            </a:r>
            <a:endParaRPr lang="en-US" sz="1200" dirty="0">
              <a:effectLst/>
            </a:endParaRP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</a:rPr>
              <a:t>Mapping ETS’ tests onto the CEFR: </a:t>
            </a:r>
            <a:r>
              <a:rPr lang="en-US" sz="1200" u="sng" dirty="0">
                <a:effectLst/>
                <a:hlinkClick r:id="rId5"/>
              </a:rPr>
              <a:t>https://www.etsglobal.org/us/en/content/common-european-framework-reference-languages</a:t>
            </a:r>
            <a:endParaRPr lang="en-US" sz="1200" dirty="0">
              <a:effectLst/>
            </a:endParaRP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</a:rPr>
              <a:t>Cambridge English Scale Score Converter: </a:t>
            </a:r>
            <a:r>
              <a:rPr lang="en-US" sz="1200" u="sng" dirty="0">
                <a:effectLst/>
                <a:hlinkClick r:id="rId6"/>
              </a:rPr>
              <a:t>https://www.cambridgeenglish.org/scale-score-converter/</a:t>
            </a:r>
            <a:endParaRPr lang="en-US" sz="1200" dirty="0">
              <a:effectLst/>
            </a:endParaRP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</a:rPr>
              <a:t>Pearson GSE Converter: </a:t>
            </a:r>
            <a:r>
              <a:rPr lang="en-US" sz="1200" u="sng" dirty="0">
                <a:effectLst/>
                <a:hlinkClick r:id="rId7"/>
              </a:rPr>
              <a:t>https://www.english.com/gsescoreconverter/</a:t>
            </a:r>
            <a:endParaRPr lang="en-US" sz="1200" dirty="0">
              <a:effectLst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2414543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9E581-4D11-4F8D-930A-E19F33DF8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d-ID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4DF1F5-5070-41AC-8361-1B2A37ACDA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6</a:t>
            </a:fld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8B013-D718-4EE8-96E9-7D7ADE9DDA6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5CB2429-E8BD-4171-B405-5EA7F4110025}" type="datetime1">
              <a:rPr lang="id-ID" smtClean="0"/>
              <a:t>28/07/2020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AA51D-5D81-4B69-B130-4545170693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d-ID"/>
              <a:t>Universitas YARSI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E585ED-419B-4FBC-A04A-E42C23662E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63040" y="597050"/>
            <a:ext cx="10058400" cy="4023360"/>
          </a:xfrm>
        </p:spPr>
        <p:txBody>
          <a:bodyPr>
            <a:normAutofit/>
          </a:bodyPr>
          <a:lstStyle/>
          <a:p>
            <a:r>
              <a:rPr lang="id-ID" sz="3200" b="1" dirty="0"/>
              <a:t>Bagaimana caranya mendapatkan</a:t>
            </a:r>
          </a:p>
          <a:p>
            <a:r>
              <a:rPr lang="id-ID" sz="3200" b="1" dirty="0"/>
              <a:t>English Language Proficiency Certificate??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FB85B2-ABEC-4405-A0F8-64E90923C3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43431" y="4900109"/>
            <a:ext cx="6497618" cy="957429"/>
          </a:xfrm>
        </p:spPr>
        <p:txBody>
          <a:bodyPr>
            <a:noAutofit/>
          </a:bodyPr>
          <a:lstStyle/>
          <a:p>
            <a:pPr algn="ctr"/>
            <a:r>
              <a:rPr lang="id-ID" sz="3200" b="1" dirty="0">
                <a:solidFill>
                  <a:schemeClr val="accent1"/>
                </a:solidFill>
              </a:rPr>
              <a:t>AMBIL TES BAHASA INGGRIS</a:t>
            </a:r>
          </a:p>
        </p:txBody>
      </p:sp>
    </p:spTree>
    <p:extLst>
      <p:ext uri="{BB962C8B-B14F-4D97-AF65-F5344CB8AC3E}">
        <p14:creationId xmlns:p14="http://schemas.microsoft.com/office/powerpoint/2010/main" val="228812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08333-CFF0-4C98-8E03-51EE485FD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TES BAHASA INGGRIS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FDC395-F5DE-436B-8869-39D97C7E7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7FA1-D733-4F90-AC9D-06DB40C02080}" type="datetime1">
              <a:rPr lang="id-ID" smtClean="0"/>
              <a:t>28/07/2020</a:t>
            </a:fld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B5D7F-1922-4632-AA0C-2731F2F4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7</a:t>
            </a:fld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8E1038-E5FD-446C-910C-6017111616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ED89F2-A49B-425F-A9A4-0D30059319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C51C00-F8AA-4DE6-99B3-0DA0527F130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r>
              <a:rPr lang="id-ID" sz="2000" dirty="0">
                <a:hlinkClick r:id="rId2"/>
              </a:rPr>
              <a:t>https://www.ets.org/toefl/</a:t>
            </a:r>
            <a:endParaRPr lang="id-ID" sz="2000" dirty="0"/>
          </a:p>
          <a:p>
            <a:pPr marL="0" indent="0">
              <a:buNone/>
            </a:pPr>
            <a:endParaRPr lang="id-ID" sz="2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21B89B-ABE8-449E-A897-90052677A2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/>
              <a:t>TOEFL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74C1B36-49ED-4A21-BCD8-0D894E422FD7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id-ID" dirty="0">
                <a:hlinkClick r:id="rId3"/>
              </a:rPr>
              <a:t>https://www.ielts.org/</a:t>
            </a: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4BCDD0A-467B-40F1-8744-5DBCE94B55F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/>
              <a:t>IELTS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E74966D-9CEA-456E-9B82-4703270127A1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>
            <a:normAutofit/>
          </a:bodyPr>
          <a:lstStyle/>
          <a:p>
            <a:r>
              <a:rPr lang="id-ID" sz="2200" dirty="0">
                <a:hlinkClick r:id="rId4"/>
              </a:rPr>
              <a:t>https://www.ets.org/toeic</a:t>
            </a:r>
            <a:endParaRPr lang="id-ID" sz="2200" dirty="0"/>
          </a:p>
          <a:p>
            <a:pPr marL="0" indent="0">
              <a:buNone/>
            </a:pPr>
            <a:endParaRPr lang="id-ID" sz="22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A1D1E9-2EEE-4638-93EF-61D4A96FBF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/>
              <a:t>TOEIC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326F6BF-0810-404B-8037-A9EC376A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Universitas YARSI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8C0D915-0103-4543-AD7C-4B5D891ED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825" y="3232188"/>
            <a:ext cx="2800350" cy="11906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614125-444A-4367-89FC-745849357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211" y="3257430"/>
            <a:ext cx="3171097" cy="11695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7BC4B3-8360-47DA-9550-55868A4834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3354" y="3287963"/>
            <a:ext cx="2746336" cy="11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9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D0451-B6EA-4985-A8C6-9BA7F821B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ETS TOEFL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D68DB7-62DA-4CA1-9C2B-0480135E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0444-997E-417E-812F-38AF3AF4991B}" type="datetime1">
              <a:rPr lang="id-ID" smtClean="0"/>
              <a:t>28/07/2020</a:t>
            </a:fld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1AFE4-B634-4BD9-A735-F7C29BB91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8</a:t>
            </a:fld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8B6BE7-457C-4860-8B3E-78EE32D5BA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d-ID" dirty="0"/>
              <a:t>Untuk beasiswa 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9969C9-5171-4BB2-A1F7-5ECCC3C1ED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2A8646-3B9B-4BC8-B1B6-1C02ADFD3C64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id-ID" sz="1800" dirty="0">
                <a:hlinkClick r:id="rId2"/>
              </a:rPr>
              <a:t>https://www.ets.org/toefl/test-takers/</a:t>
            </a:r>
            <a:endParaRPr lang="id-ID" sz="1800" dirty="0"/>
          </a:p>
          <a:p>
            <a:r>
              <a:rPr lang="id-ID" sz="1800" dirty="0"/>
              <a:t>Harga : $205 ( ~ Rp. 2,989,525) </a:t>
            </a:r>
          </a:p>
          <a:p>
            <a:r>
              <a:rPr lang="id-ID" sz="1800" dirty="0"/>
              <a:t>Hasil Test : 6 hari setelah tes (dapat diakses online) (</a:t>
            </a:r>
            <a:r>
              <a:rPr lang="id-ID" sz="1600" dirty="0">
                <a:hlinkClick r:id="rId3"/>
              </a:rPr>
              <a:t>https://www.ets.org/toefl/test-takers/ibt/scores/getting/</a:t>
            </a:r>
            <a:r>
              <a:rPr lang="id-ID" sz="1600" dirty="0"/>
              <a:t>)</a:t>
            </a:r>
          </a:p>
          <a:p>
            <a:r>
              <a:rPr lang="id-ID" sz="1600" dirty="0"/>
              <a:t>Format Tes : Online</a:t>
            </a:r>
          </a:p>
          <a:p>
            <a:pPr marL="0" indent="0">
              <a:buNone/>
            </a:pPr>
            <a:endParaRPr lang="id-ID" sz="1600" dirty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B7523A-A914-41A1-9B35-F900BFA66050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id-ID" dirty="0">
                <a:hlinkClick r:id="rId4"/>
              </a:rPr>
              <a:t>https://www.ets.org/toefl_itp</a:t>
            </a:r>
            <a:endParaRPr lang="id-ID" dirty="0"/>
          </a:p>
          <a:p>
            <a:r>
              <a:rPr lang="id-ID" dirty="0"/>
              <a:t>Harga : Rp. 550,000</a:t>
            </a:r>
          </a:p>
          <a:p>
            <a:r>
              <a:rPr lang="id-ID" dirty="0"/>
              <a:t>Hasil Test : 7 hari kerja setelah tes</a:t>
            </a:r>
          </a:p>
          <a:p>
            <a:r>
              <a:rPr lang="id-ID" dirty="0"/>
              <a:t>Format Tes : Paper Based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8FADA7F-BE4A-4420-9283-7E6D7926AE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/>
              <a:t>TOEFL iBT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38BD08D-C12F-4515-B58B-A2ACA8F64E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/>
              <a:t>TOEFL ITP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1D453BA-20FD-4906-BEE1-AFFE6BD26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Universitas YARSI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449DC2-40A3-458D-813B-E9C2E9C3C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448" y="4528512"/>
            <a:ext cx="3219485" cy="13501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758327-743A-4075-BB20-12D0F9C369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7971" y="4466071"/>
            <a:ext cx="3746297" cy="144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96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7A0BD-76A9-4E3C-A7C1-DD63F3A97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ETS TOEIC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5DC022-3E45-4F07-B942-28F64813D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A9EF-1BDF-4FE5-8D55-88537B212A8E}" type="datetime1">
              <a:rPr lang="id-ID" smtClean="0"/>
              <a:t>28/07/2020</a:t>
            </a:fld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2B390-E529-4323-A42F-3BB0D6C6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9</a:t>
            </a:fld>
            <a:endParaRPr lang="id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04E2BC-27ED-4275-A212-63D213B77A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d-ID" dirty="0">
                <a:hlinkClick r:id="rId2"/>
              </a:rPr>
              <a:t>http://www.toeic.or.id/individual/</a:t>
            </a:r>
            <a:endParaRPr lang="id-ID" dirty="0"/>
          </a:p>
          <a:p>
            <a:r>
              <a:rPr lang="id-ID" dirty="0"/>
              <a:t>Harga Listening &amp; Reading : Rp. 675,000 </a:t>
            </a:r>
          </a:p>
          <a:p>
            <a:r>
              <a:rPr lang="id-ID" dirty="0"/>
              <a:t>Harga Speaking &amp; Writing : Rp. 1,452,000</a:t>
            </a:r>
          </a:p>
          <a:p>
            <a:r>
              <a:rPr lang="id-ID" dirty="0"/>
              <a:t>Hasil Tes : 3 s.d 4 Minggu setelah tes</a:t>
            </a:r>
          </a:p>
          <a:p>
            <a:r>
              <a:rPr lang="id-ID" dirty="0"/>
              <a:t>Format Tes : Online / Paper Based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4E2307-C964-432A-A86C-93DE10BDD26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280159"/>
            <a:ext cx="2866458" cy="3709283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5412B42-4A15-47A4-9AF0-E2A8E05DF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Universitas YARSI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60E883-49D3-4B9C-AFC6-0020D7AD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21" y="1409369"/>
            <a:ext cx="2806837" cy="300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6814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in Green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Acknowledgem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 with Build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hort Title Slide with Build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reamb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reamble in Green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Big Are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Section Mark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Licen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4333</TotalTime>
  <Words>714</Words>
  <Application>Microsoft Office PowerPoint</Application>
  <PresentationFormat>Widescreen</PresentationFormat>
  <Paragraphs>151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Aharoni</vt:lpstr>
      <vt:lpstr>Arial</vt:lpstr>
      <vt:lpstr>Arno Pro</vt:lpstr>
      <vt:lpstr>Berlin Sans FB</vt:lpstr>
      <vt:lpstr>Calibri</vt:lpstr>
      <vt:lpstr>Mathline</vt:lpstr>
      <vt:lpstr>Title Slide in Green-Theme</vt:lpstr>
      <vt:lpstr>Title Slide with Building</vt:lpstr>
      <vt:lpstr>Short Title Slide with Building</vt:lpstr>
      <vt:lpstr>Preamble</vt:lpstr>
      <vt:lpstr>Preamble in Green-Theme</vt:lpstr>
      <vt:lpstr>Contents</vt:lpstr>
      <vt:lpstr>Big Area</vt:lpstr>
      <vt:lpstr>Section Markers</vt:lpstr>
      <vt:lpstr>License</vt:lpstr>
      <vt:lpstr>Acknowledgement</vt:lpstr>
      <vt:lpstr>ENGLISH REQUIREMENT  FOR SCHOLARSHIP</vt:lpstr>
      <vt:lpstr>PowerPoint Presentation</vt:lpstr>
      <vt:lpstr>PowerPoint Presentation</vt:lpstr>
      <vt:lpstr>Common European Framwork of Reference</vt:lpstr>
      <vt:lpstr>English Test Score Conversion</vt:lpstr>
      <vt:lpstr>PowerPoint Presentation</vt:lpstr>
      <vt:lpstr>TES BAHASA INGGRIS</vt:lpstr>
      <vt:lpstr>ETS TOEFL</vt:lpstr>
      <vt:lpstr>ETS TOEIC</vt:lpstr>
      <vt:lpstr>IELTS</vt:lpstr>
      <vt:lpstr>PowerPoint Presentation</vt:lpstr>
      <vt:lpstr>Persiapan mengambil  Tes Bahasa Inggris</vt:lpstr>
      <vt:lpstr>Persiapan (USAHA)</vt:lpstr>
      <vt:lpstr>Persiapan (USAHA)</vt:lpstr>
      <vt:lpstr>Persiapan (USAHA)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Andreas Febrian</dc:creator>
  <cp:lastModifiedBy>ASUS</cp:lastModifiedBy>
  <cp:revision>379</cp:revision>
  <dcterms:created xsi:type="dcterms:W3CDTF">2020-05-02T02:10:04Z</dcterms:created>
  <dcterms:modified xsi:type="dcterms:W3CDTF">2020-07-28T02:53:50Z</dcterms:modified>
</cp:coreProperties>
</file>