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69" r:id="rId3"/>
    <p:sldMasterId id="2147483663" r:id="rId4"/>
    <p:sldMasterId id="2147483652" r:id="rId5"/>
    <p:sldMasterId id="2147483657" r:id="rId6"/>
    <p:sldMasterId id="2147483667" r:id="rId7"/>
    <p:sldMasterId id="2147483690" r:id="rId8"/>
    <p:sldMasterId id="2147483702" r:id="rId9"/>
    <p:sldMasterId id="2147483711" r:id="rId10"/>
  </p:sldMasterIdLst>
  <p:notesMasterIdLst>
    <p:notesMasterId r:id="rId40"/>
  </p:notesMasterIdLst>
  <p:sldIdLst>
    <p:sldId id="283" r:id="rId11"/>
    <p:sldId id="303" r:id="rId12"/>
    <p:sldId id="329" r:id="rId13"/>
    <p:sldId id="327" r:id="rId14"/>
    <p:sldId id="328" r:id="rId15"/>
    <p:sldId id="282" r:id="rId16"/>
    <p:sldId id="284" r:id="rId17"/>
    <p:sldId id="306" r:id="rId18"/>
    <p:sldId id="307" r:id="rId19"/>
    <p:sldId id="297" r:id="rId20"/>
    <p:sldId id="261" r:id="rId21"/>
    <p:sldId id="308" r:id="rId22"/>
    <p:sldId id="318" r:id="rId23"/>
    <p:sldId id="309" r:id="rId24"/>
    <p:sldId id="313" r:id="rId25"/>
    <p:sldId id="315" r:id="rId26"/>
    <p:sldId id="316" r:id="rId27"/>
    <p:sldId id="317" r:id="rId28"/>
    <p:sldId id="319" r:id="rId29"/>
    <p:sldId id="321" r:id="rId30"/>
    <p:sldId id="320" r:id="rId31"/>
    <p:sldId id="322" r:id="rId32"/>
    <p:sldId id="323" r:id="rId33"/>
    <p:sldId id="325" r:id="rId34"/>
    <p:sldId id="326" r:id="rId35"/>
    <p:sldId id="330" r:id="rId36"/>
    <p:sldId id="324" r:id="rId37"/>
    <p:sldId id="289" r:id="rId38"/>
    <p:sldId id="304" r:id="rId39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amble" id="{6C597A37-D3EB-407A-8908-53B53353ED3D}">
          <p14:sldIdLst>
            <p14:sldId id="283"/>
            <p14:sldId id="303"/>
            <p14:sldId id="329"/>
            <p14:sldId id="327"/>
            <p14:sldId id="328"/>
            <p14:sldId id="282"/>
          </p14:sldIdLst>
        </p14:section>
        <p14:section name="Standardized Test" id="{F166D106-57BF-425D-B3CE-8DB1B03D31D0}">
          <p14:sldIdLst>
            <p14:sldId id="284"/>
            <p14:sldId id="306"/>
            <p14:sldId id="307"/>
          </p14:sldIdLst>
        </p14:section>
        <p14:section name="About GRE" id="{A1E3451A-B05A-4E81-A684-90C66AF5E0DA}">
          <p14:sldIdLst>
            <p14:sldId id="297"/>
            <p14:sldId id="261"/>
            <p14:sldId id="308"/>
            <p14:sldId id="318"/>
            <p14:sldId id="309"/>
            <p14:sldId id="313"/>
            <p14:sldId id="315"/>
            <p14:sldId id="316"/>
          </p14:sldIdLst>
        </p14:section>
        <p14:section name="Saran" id="{5884A243-746D-4D6B-AB0B-9EDE567DF6DE}">
          <p14:sldIdLst>
            <p14:sldId id="317"/>
            <p14:sldId id="319"/>
            <p14:sldId id="321"/>
            <p14:sldId id="320"/>
            <p14:sldId id="322"/>
            <p14:sldId id="323"/>
            <p14:sldId id="325"/>
            <p14:sldId id="326"/>
            <p14:sldId id="330"/>
            <p14:sldId id="324"/>
            <p14:sldId id="289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11F"/>
    <a:srgbClr val="E0E0E0"/>
    <a:srgbClr val="DADADA"/>
    <a:srgbClr val="D0D0D0"/>
    <a:srgbClr val="EAEAEA"/>
    <a:srgbClr val="ECECEC"/>
    <a:srgbClr val="CEF8FE"/>
    <a:srgbClr val="F0F0F0"/>
    <a:srgbClr val="FFFFFF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6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F7EE2-F6BB-43A8-B6E3-67C21BEB0D5C}" type="datetimeFigureOut">
              <a:rPr lang="id-ID" smtClean="0"/>
              <a:t>28/07/2020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B78CC-1E89-4DCA-B99C-08A60F9F509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891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9732-C2DD-4BCF-A304-1CE97F0179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645919"/>
            <a:ext cx="11155680" cy="2011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12AB6-B1DE-4792-A76E-EE7F03380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41BE-A33A-4075-9585-3395384A8596}" type="datetime1">
              <a:rPr lang="id-ID" smtClean="0"/>
              <a:t>28/07/2020</a:t>
            </a:fld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A7F32-E120-40D3-A90D-2969EB8BA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7360" y="3931920"/>
            <a:ext cx="10058400" cy="54864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Presenter</a:t>
            </a:r>
            <a:endParaRPr lang="id-ID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55E7F92-4B79-492C-92CF-72197E177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7360" y="4480560"/>
            <a:ext cx="10058400" cy="457200"/>
          </a:xfrm>
        </p:spPr>
        <p:txBody>
          <a:bodyPr/>
          <a:lstStyle>
            <a:lvl1pPr>
              <a:defRPr sz="2400"/>
            </a:lvl1pPr>
            <a:lvl5pPr>
              <a:defRPr/>
            </a:lvl5pPr>
          </a:lstStyle>
          <a:p>
            <a:pPr lvl="0"/>
            <a:r>
              <a:rPr lang="en-US" dirty="0"/>
              <a:t>Job Title or Institution</a:t>
            </a:r>
          </a:p>
        </p:txBody>
      </p:sp>
    </p:spTree>
    <p:extLst>
      <p:ext uri="{BB962C8B-B14F-4D97-AF65-F5344CB8AC3E}">
        <p14:creationId xmlns:p14="http://schemas.microsoft.com/office/powerpoint/2010/main" val="317647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D2A28-38A6-413A-BB01-C6DF67221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AEA69-DA8D-4F71-A2BC-00D8A5EC1E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371600"/>
            <a:ext cx="722376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56F7EF-344F-412A-B70C-2C4C7A6DF2BF}"/>
              </a:ext>
            </a:extLst>
          </p:cNvPr>
          <p:cNvCxnSpPr/>
          <p:nvPr userDrawn="1"/>
        </p:nvCxnSpPr>
        <p:spPr>
          <a:xfrm>
            <a:off x="457200" y="1097280"/>
            <a:ext cx="7223760" cy="0"/>
          </a:xfrm>
          <a:prstGeom prst="line">
            <a:avLst/>
          </a:prstGeom>
          <a:ln w="9525">
            <a:solidFill>
              <a:srgbClr val="1E5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467475"/>
            <a:ext cx="411163" cy="39052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(#)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805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6CF8C9-0E75-4AE8-B737-E3A4BF712422}"/>
              </a:ext>
            </a:extLst>
          </p:cNvPr>
          <p:cNvSpPr txBox="1"/>
          <p:nvPr userDrawn="1"/>
        </p:nvSpPr>
        <p:spPr>
          <a:xfrm>
            <a:off x="457200" y="365760"/>
            <a:ext cx="7223760" cy="640080"/>
          </a:xfrm>
          <a:prstGeom prst="rect">
            <a:avLst/>
          </a:prstGeom>
          <a:noFill/>
        </p:spPr>
        <p:txBody>
          <a:bodyPr wrap="none" rtlCol="0" anchor="ctr" anchorCtr="0">
            <a:normAutofit lnSpcReduction="10000"/>
          </a:bodyPr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id-ID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F5081F-D08B-4C37-83F5-9C1D30987E19}"/>
              </a:ext>
            </a:extLst>
          </p:cNvPr>
          <p:cNvCxnSpPr/>
          <p:nvPr userDrawn="1"/>
        </p:nvCxnSpPr>
        <p:spPr>
          <a:xfrm>
            <a:off x="914400" y="1005840"/>
            <a:ext cx="6309360" cy="0"/>
          </a:xfrm>
          <a:prstGeom prst="line">
            <a:avLst/>
          </a:prstGeom>
          <a:ln w="38100">
            <a:solidFill>
              <a:srgbClr val="1E5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BA2DFE-116C-42E6-9A68-B499160646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71599"/>
            <a:ext cx="722376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467475"/>
            <a:ext cx="411163" cy="39052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(#)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80595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BA2DFE-116C-42E6-9A68-B499160646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71599"/>
            <a:ext cx="722376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Google Shape;699;p44">
            <a:extLst>
              <a:ext uri="{FF2B5EF4-FFF2-40B4-BE49-F238E27FC236}">
                <a16:creationId xmlns:a16="http://schemas.microsoft.com/office/drawing/2014/main" id="{C9756BB0-C11A-4523-939A-B3ABADC651C8}"/>
              </a:ext>
            </a:extLst>
          </p:cNvPr>
          <p:cNvSpPr/>
          <p:nvPr userDrawn="1"/>
        </p:nvSpPr>
        <p:spPr>
          <a:xfrm flipH="1">
            <a:off x="457200" y="457200"/>
            <a:ext cx="7223760" cy="731520"/>
          </a:xfrm>
          <a:prstGeom prst="round2DiagRect">
            <a:avLst>
              <a:gd name="adj1" fmla="val 32319"/>
              <a:gd name="adj2" fmla="val 0"/>
            </a:avLst>
          </a:prstGeom>
          <a:solidFill>
            <a:srgbClr val="1E51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467475"/>
            <a:ext cx="411163" cy="39052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(#)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3663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D2A28-38A6-413A-BB01-C6DF67221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EC9B9-ED45-4D86-962A-38FB3CE3A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81D93-A518-4F3C-BD42-6FE861F79D21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AEA69-DA8D-4F71-A2BC-00D8A5EC1E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71600"/>
            <a:ext cx="5851525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838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CD4D0-F543-4C12-A452-7BDBF8753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81D93-A518-4F3C-BD42-6FE861F79D21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CF8C9-0E75-4AE8-B737-E3A4BF712422}"/>
              </a:ext>
            </a:extLst>
          </p:cNvPr>
          <p:cNvSpPr txBox="1"/>
          <p:nvPr userDrawn="1"/>
        </p:nvSpPr>
        <p:spPr>
          <a:xfrm>
            <a:off x="457200" y="365760"/>
            <a:ext cx="5852160" cy="640080"/>
          </a:xfrm>
          <a:prstGeom prst="rect">
            <a:avLst/>
          </a:prstGeom>
          <a:noFill/>
        </p:spPr>
        <p:txBody>
          <a:bodyPr wrap="none" rtlCol="0" anchor="ctr" anchorCtr="0">
            <a:normAutofit lnSpcReduction="10000"/>
          </a:bodyPr>
          <a:lstStyle/>
          <a:p>
            <a:pPr algn="ctr"/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id-ID" sz="4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F5081F-D08B-4C37-83F5-9C1D30987E19}"/>
              </a:ext>
            </a:extLst>
          </p:cNvPr>
          <p:cNvCxnSpPr/>
          <p:nvPr userDrawn="1"/>
        </p:nvCxnSpPr>
        <p:spPr>
          <a:xfrm>
            <a:off x="914400" y="1005840"/>
            <a:ext cx="493776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BA2DFE-116C-42E6-9A68-B499160646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71599"/>
            <a:ext cx="585216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626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CD4D0-F543-4C12-A452-7BDBF8753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81D93-A518-4F3C-BD42-6FE861F79D21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BA2DFE-116C-42E6-9A68-B499160646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71599"/>
            <a:ext cx="585216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Google Shape;699;p44">
            <a:extLst>
              <a:ext uri="{FF2B5EF4-FFF2-40B4-BE49-F238E27FC236}">
                <a16:creationId xmlns:a16="http://schemas.microsoft.com/office/drawing/2014/main" id="{C9756BB0-C11A-4523-939A-B3ABADC651C8}"/>
              </a:ext>
            </a:extLst>
          </p:cNvPr>
          <p:cNvSpPr/>
          <p:nvPr userDrawn="1"/>
        </p:nvSpPr>
        <p:spPr>
          <a:xfrm flipH="1">
            <a:off x="457200" y="457200"/>
            <a:ext cx="5852160" cy="731520"/>
          </a:xfrm>
          <a:prstGeom prst="round2DiagRect">
            <a:avLst>
              <a:gd name="adj1" fmla="val 32319"/>
              <a:gd name="adj2" fmla="val 0"/>
            </a:avLst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04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sz="4000">
              <a:solidFill>
                <a:srgbClr val="104B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68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BCC-D6AE-4E7B-91C9-D836ABF8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Slide Title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83DA-A901-4123-867B-7F6AF30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E268-CEB9-4361-923E-83893B2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851F4-23C6-4BA0-8B61-B8A5FC0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C3B69-F55D-462F-BD4A-CD0AEBA5E1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280160"/>
            <a:ext cx="11247120" cy="49377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0425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BCC-D6AE-4E7B-91C9-D836ABF8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83DA-A901-4123-867B-7F6AF30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D9AA-3520-4AC2-80A1-3CCF2CBE3F0A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E268-CEB9-4361-923E-83893B2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851F4-23C6-4BA0-8B61-B8A5FC0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C655B0-8129-41CE-9B53-E7E36687F9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80160"/>
            <a:ext cx="11247120" cy="5486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Preamble text</a:t>
            </a:r>
            <a:endParaRPr lang="id-ID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9F3FA2-3F80-4F39-B536-8F5C3BEBBE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920240"/>
            <a:ext cx="11247120" cy="3657600"/>
          </a:xfrm>
        </p:spPr>
        <p:txBody>
          <a:bodyPr numCol="3"/>
          <a:lstStyle>
            <a:lvl1pPr marL="342900" marR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  <a:endParaRPr lang="id-ID"/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</a:t>
            </a:r>
            <a:endParaRPr lang="id-ID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1C4378A-A44E-4A8C-ADB5-CFBF4D35BA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669280"/>
            <a:ext cx="11247120" cy="5486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Ending text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7778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BCC-D6AE-4E7B-91C9-D836ABF8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83DA-A901-4123-867B-7F6AF30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9BBC-9B34-4350-848A-C761E4065A48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E268-CEB9-4361-923E-83893B2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851F4-23C6-4BA0-8B61-B8A5FC0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C3B69-F55D-462F-BD4A-CD0AEBA5E1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66160" y="1280160"/>
            <a:ext cx="8138160" cy="49377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C6ED5A-B9EE-4FEB-AC0E-BDF288A1AF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280160"/>
            <a:ext cx="2926080" cy="292608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Media Content (e.g., image, picture, chart)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7603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BCC-D6AE-4E7B-91C9-D836ABF8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83DA-A901-4123-867B-7F6AF30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3FA3-538B-493F-A87E-DB7B80FEF18A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E268-CEB9-4361-923E-83893B2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851F4-23C6-4BA0-8B61-B8A5FC0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C3B69-F55D-462F-BD4A-CD0AEBA5E1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3657600"/>
            <a:ext cx="11247120" cy="25603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C6ED5A-B9EE-4FEB-AC0E-BDF288A1AF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280160"/>
            <a:ext cx="11247120" cy="219456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Media Content (e.g., image, picture, chart)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5931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at Pembelajaran Jarak Jau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62A9-6AA4-4E51-97F3-6C6C9291B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F9028-F205-48AA-883A-C945F8F6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A3F1-B9EB-46CA-86C9-E55465ED08F3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20316-7EA0-4BDF-B722-28E01FC8132A}"/>
              </a:ext>
            </a:extLst>
          </p:cNvPr>
          <p:cNvSpPr txBox="1"/>
          <p:nvPr userDrawn="1"/>
        </p:nvSpPr>
        <p:spPr>
          <a:xfrm>
            <a:off x="1737359" y="4206240"/>
            <a:ext cx="10058400" cy="4801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 Pembelajaran Jarak Jauh</a:t>
            </a:r>
            <a:endParaRPr lang="id-ID" sz="28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70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BCC-D6AE-4E7B-91C9-D836ABF8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83DA-A901-4123-867B-7F6AF30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71B-5040-4FE6-8B05-FACBB29836D0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E268-CEB9-4361-923E-83893B2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851F4-23C6-4BA0-8B61-B8A5FC0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C655B0-8129-41CE-9B53-E7E36687F9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80160"/>
            <a:ext cx="11247120" cy="5486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Preamble text</a:t>
            </a:r>
            <a:endParaRPr lang="id-ID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1C4378A-A44E-4A8C-ADB5-CFBF4D35BA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669280"/>
            <a:ext cx="11247120" cy="5486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Ending text</a:t>
            </a:r>
            <a:endParaRPr lang="id-ID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BB1388-451D-4E19-BA90-044F9E0CFD4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2378075"/>
            <a:ext cx="5486400" cy="320040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A3B02FF-2ADD-4C0C-82A0-7AB3DEF7EA5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7920" y="2377440"/>
            <a:ext cx="5486400" cy="320040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67B71A-70CB-4C54-AAC6-A7786FF7E2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1920875"/>
            <a:ext cx="54864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4CBC233-9497-4C38-AE58-74786D4C4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1920240"/>
            <a:ext cx="54864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9527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BCC-D6AE-4E7B-91C9-D836ABF8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83DA-A901-4123-867B-7F6AF30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C552-B377-4394-8C5C-8ECFDC8BA315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E268-CEB9-4361-923E-83893B2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851F4-23C6-4BA0-8B61-B8A5FC0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C655B0-8129-41CE-9B53-E7E36687F9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80160"/>
            <a:ext cx="11247120" cy="5486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Preamble text</a:t>
            </a:r>
            <a:endParaRPr lang="id-ID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1C4378A-A44E-4A8C-ADB5-CFBF4D35BA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669280"/>
            <a:ext cx="11247120" cy="5486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Ending text</a:t>
            </a:r>
            <a:endParaRPr lang="id-ID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BB1388-451D-4E19-BA90-044F9E0CFD4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2378075"/>
            <a:ext cx="3657600" cy="320040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67B71A-70CB-4C54-AAC6-A7786FF7E2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1920875"/>
            <a:ext cx="36576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06B0859-C155-416E-9492-AAA959C220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51960" y="2378075"/>
            <a:ext cx="3657600" cy="320040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5C942BD1-AA38-48DA-8936-78AC9E2723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1960" y="1920875"/>
            <a:ext cx="36576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2AE428A-2D0E-4170-85E7-9418CB92DE3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46720" y="2376805"/>
            <a:ext cx="3657600" cy="320040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507C329-C55A-40B4-B043-1677021C49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46720" y="1919605"/>
            <a:ext cx="36576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510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BCC-D6AE-4E7B-91C9-D836ABF8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83DA-A901-4123-867B-7F6AF30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EB13-8AC8-4F3F-A5D4-291449F1000E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E268-CEB9-4361-923E-83893B2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851F4-23C6-4BA0-8B61-B8A5FC0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C655B0-8129-41CE-9B53-E7E36687F9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1463040"/>
            <a:ext cx="10058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Texts or quotation</a:t>
            </a:r>
            <a:endParaRPr lang="id-ID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1C4378A-A44E-4A8C-ADB5-CFBF4D35BA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5040" y="4754880"/>
            <a:ext cx="5120640" cy="54864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Ending text</a:t>
            </a:r>
            <a:endParaRPr lang="id-ID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7E99999E-6BF1-4801-ABC5-F1FB76A36539}"/>
              </a:ext>
            </a:extLst>
          </p:cNvPr>
          <p:cNvSpPr/>
          <p:nvPr userDrawn="1"/>
        </p:nvSpPr>
        <p:spPr>
          <a:xfrm>
            <a:off x="914400" y="1280160"/>
            <a:ext cx="457200" cy="457200"/>
          </a:xfrm>
          <a:prstGeom prst="halfFrame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DE6ECBAF-B082-4309-A069-6EF74A8119E4}"/>
              </a:ext>
            </a:extLst>
          </p:cNvPr>
          <p:cNvSpPr/>
          <p:nvPr userDrawn="1"/>
        </p:nvSpPr>
        <p:spPr>
          <a:xfrm rot="10800000">
            <a:off x="10881360" y="3931920"/>
            <a:ext cx="457200" cy="457200"/>
          </a:xfrm>
          <a:prstGeom prst="halfFrame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C4F56-EDA1-47DA-A21E-73E1F5F060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5DC47-4C67-458B-B390-BCC5A61B47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0160" y="274320"/>
            <a:ext cx="1042416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8DAEC-123B-49BC-8CB0-3875EA750D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04320" y="6400800"/>
            <a:ext cx="548640" cy="457200"/>
          </a:xfrm>
          <a:prstGeom prst="rect">
            <a:avLst/>
          </a:prstGeom>
        </p:spPr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3A268-3104-46BA-A2F0-7FE7D6A6A7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89D6C-B979-4A27-B780-2399AAB639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</p:spTree>
    <p:extLst>
      <p:ext uri="{BB962C8B-B14F-4D97-AF65-F5344CB8AC3E}">
        <p14:creationId xmlns:p14="http://schemas.microsoft.com/office/powerpoint/2010/main" val="1753542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9BADB3-FD5D-4F9E-9EEB-11DE34A65930}"/>
              </a:ext>
            </a:extLst>
          </p:cNvPr>
          <p:cNvSpPr/>
          <p:nvPr userDrawn="1"/>
        </p:nvSpPr>
        <p:spPr>
          <a:xfrm>
            <a:off x="0" y="6213021"/>
            <a:ext cx="12192000" cy="658177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C4F56-EDA1-47DA-A21E-73E1F5F060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" y="1079183"/>
            <a:ext cx="640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5DC47-4C67-458B-B390-BCC5A61B47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0160" y="274320"/>
            <a:ext cx="10607040" cy="630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5763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2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D4F6-36D4-4EED-94BD-174AADE3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37026-1D95-4A1D-9EBA-F9BCBC25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5FBC-D505-4C27-8F73-BE85072269D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2B7C3-63E4-4CD2-825E-B572238D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487B-23FC-4ABF-88A2-D99A8C1D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2807E45-95C6-476F-BDEF-236562C057C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0160" y="914400"/>
            <a:ext cx="5029200" cy="530352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EB18E8B-8AB9-47BF-B422-3EAD1BC1A0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0160" y="457200"/>
            <a:ext cx="50292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438FCFC0-0797-4D78-85FB-BB9E3678C1D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675120" y="914400"/>
            <a:ext cx="5029200" cy="530352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E0B44C7-803D-4417-90E4-31843FB1B9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75120" y="457200"/>
            <a:ext cx="50292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683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4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D4F6-36D4-4EED-94BD-174AADE3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37026-1D95-4A1D-9EBA-F9BCBC25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78A1-3452-42B1-962D-CD00AA7321E6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2B7C3-63E4-4CD2-825E-B572238D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487B-23FC-4ABF-88A2-D99A8C1D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2807E45-95C6-476F-BDEF-236562C057C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0160" y="731520"/>
            <a:ext cx="5029200" cy="246888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EB18E8B-8AB9-47BF-B422-3EAD1BC1A0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0160" y="274320"/>
            <a:ext cx="50292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8D1D603-C251-45F8-A17B-3B3EE1B31C9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280160" y="3749040"/>
            <a:ext cx="5029200" cy="246888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3D48626-1EF1-4E16-9065-F8FFC68951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80160" y="3291840"/>
            <a:ext cx="50292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1A500F5-C46B-4763-89F3-53039EC91B0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75120" y="731520"/>
            <a:ext cx="5029200" cy="246888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A16D20-65DE-4D1F-BCC4-599123A5DF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5120" y="274320"/>
            <a:ext cx="50292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A596808-6421-49FF-AFA1-EEF79569D48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675120" y="3749040"/>
            <a:ext cx="5029200" cy="2468880"/>
          </a:xfrm>
          <a:ln w="12700">
            <a:solidFill>
              <a:srgbClr val="1E511F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0E5CDF9-5442-407B-8E35-89ED484A7A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75120" y="3291840"/>
            <a:ext cx="5029200" cy="457200"/>
          </a:xfrm>
          <a:solidFill>
            <a:srgbClr val="1E511F"/>
          </a:solidFill>
          <a:ln w="12700">
            <a:solidFill>
              <a:srgbClr val="1E511F"/>
            </a:solidFill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Box Title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1547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C4F56-EDA1-47DA-A21E-73E1F5F060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8DAEC-123B-49BC-8CB0-3875EA750D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04320" y="6400800"/>
            <a:ext cx="548640" cy="457200"/>
          </a:xfrm>
          <a:prstGeom prst="rect">
            <a:avLst/>
          </a:prstGeom>
        </p:spPr>
        <p:txBody>
          <a:bodyPr/>
          <a:lstStyle/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3A268-3104-46BA-A2F0-7FE7D6A6A7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5CB2429-E8BD-4171-B405-5EA7F4110025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89D6C-B979-4A27-B780-2399AAB639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874761E-A16F-47E5-89FC-C28D33D573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3040" y="640080"/>
            <a:ext cx="10058400" cy="40233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Texts or quotation</a:t>
            </a:r>
            <a:endParaRPr lang="id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661C58-B01B-4C67-AEFA-FB08000B5B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5040" y="5120640"/>
            <a:ext cx="5669280" cy="54864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Ending text</a:t>
            </a:r>
            <a:endParaRPr lang="id-ID"/>
          </a:p>
        </p:txBody>
      </p:sp>
      <p:sp>
        <p:nvSpPr>
          <p:cNvPr id="9" name="Half Frame 8">
            <a:extLst>
              <a:ext uri="{FF2B5EF4-FFF2-40B4-BE49-F238E27FC236}">
                <a16:creationId xmlns:a16="http://schemas.microsoft.com/office/drawing/2014/main" id="{EF38E67D-3712-439B-9EA0-B9242B85AA47}"/>
              </a:ext>
            </a:extLst>
          </p:cNvPr>
          <p:cNvSpPr/>
          <p:nvPr userDrawn="1"/>
        </p:nvSpPr>
        <p:spPr>
          <a:xfrm>
            <a:off x="1280160" y="457200"/>
            <a:ext cx="457200" cy="457200"/>
          </a:xfrm>
          <a:prstGeom prst="halfFrame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EF72F2AA-3AB4-4C69-9577-3D11747CFE74}"/>
              </a:ext>
            </a:extLst>
          </p:cNvPr>
          <p:cNvSpPr/>
          <p:nvPr userDrawn="1"/>
        </p:nvSpPr>
        <p:spPr>
          <a:xfrm rot="10800000">
            <a:off x="11247120" y="4389120"/>
            <a:ext cx="457200" cy="457200"/>
          </a:xfrm>
          <a:prstGeom prst="halfFrame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127F67E-877A-4A5D-9510-D67A00237FB9}"/>
              </a:ext>
            </a:extLst>
          </p:cNvPr>
          <p:cNvSpPr/>
          <p:nvPr userDrawn="1"/>
        </p:nvSpPr>
        <p:spPr>
          <a:xfrm>
            <a:off x="6492240" y="4846320"/>
            <a:ext cx="5029200" cy="146304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87F28-61B2-4E69-B1BA-01B9A136DD1A}"/>
              </a:ext>
            </a:extLst>
          </p:cNvPr>
          <p:cNvSpPr/>
          <p:nvPr userDrawn="1"/>
        </p:nvSpPr>
        <p:spPr>
          <a:xfrm>
            <a:off x="6492240" y="457200"/>
            <a:ext cx="5029200" cy="420624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E2C4E-9DB5-43FE-BEEA-8AE928A61B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" y="731520"/>
            <a:ext cx="6044071" cy="3941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42948C5-CE7C-472A-AD49-3F0F781A54D4}"/>
              </a:ext>
            </a:extLst>
          </p:cNvPr>
          <p:cNvSpPr txBox="1"/>
          <p:nvPr userDrawn="1"/>
        </p:nvSpPr>
        <p:spPr>
          <a:xfrm>
            <a:off x="548640" y="4754880"/>
            <a:ext cx="2286000" cy="109728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Menara YARSI Kav. 13</a:t>
            </a:r>
          </a:p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Jl. Let. Jend. Suprapto</a:t>
            </a:r>
          </a:p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Cempaka Putih, Jakarta Pusat</a:t>
            </a:r>
          </a:p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DKI Jakarta. Indonesia 10510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EA44D5-CAE2-48FB-A607-220F2C8877BF}"/>
              </a:ext>
            </a:extLst>
          </p:cNvPr>
          <p:cNvSpPr txBox="1"/>
          <p:nvPr userDrawn="1"/>
        </p:nvSpPr>
        <p:spPr>
          <a:xfrm>
            <a:off x="914400" y="6217920"/>
            <a:ext cx="328442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https://www.facebook.com/universitas.yarsi.1/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E9E4B9-A4F8-49C3-87C8-CC0E40CC029F}"/>
              </a:ext>
            </a:extLst>
          </p:cNvPr>
          <p:cNvSpPr txBox="1"/>
          <p:nvPr userDrawn="1"/>
        </p:nvSpPr>
        <p:spPr>
          <a:xfrm>
            <a:off x="3383280" y="5486400"/>
            <a:ext cx="1439817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@universitasyarsi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8AFD5-D885-4322-91BA-FC530FB388F0}"/>
              </a:ext>
            </a:extLst>
          </p:cNvPr>
          <p:cNvSpPr txBox="1"/>
          <p:nvPr userDrawn="1"/>
        </p:nvSpPr>
        <p:spPr>
          <a:xfrm>
            <a:off x="3383280" y="5166360"/>
            <a:ext cx="159370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registrar@yarsi.ac.id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E28BF-EF5C-4A12-B56C-29E2A7C92118}"/>
              </a:ext>
            </a:extLst>
          </p:cNvPr>
          <p:cNvSpPr txBox="1"/>
          <p:nvPr userDrawn="1"/>
        </p:nvSpPr>
        <p:spPr>
          <a:xfrm>
            <a:off x="3383280" y="4846320"/>
            <a:ext cx="174874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https://www.yarsi.ac.id/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9460DA6-65BA-476A-A6D3-F6B4692F78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17920"/>
            <a:ext cx="276431" cy="2743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9AECAD-BC59-4699-B56E-A9EAEF027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486400"/>
            <a:ext cx="278573" cy="27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A311C3-272A-4584-8259-E1551EC01E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166360"/>
            <a:ext cx="275524" cy="2743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A0C059-5E40-4113-9B2B-AC54B89CD6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4846320"/>
            <a:ext cx="274320" cy="2743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BF9EC82-BC3D-4E3C-8BF5-7F9414D353A8}"/>
              </a:ext>
            </a:extLst>
          </p:cNvPr>
          <p:cNvSpPr txBox="1"/>
          <p:nvPr userDrawn="1"/>
        </p:nvSpPr>
        <p:spPr>
          <a:xfrm>
            <a:off x="3383280" y="5806440"/>
            <a:ext cx="87261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YARSI TV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B32EF71-76AD-4CA8-8E7A-512719699F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8960" y="5806440"/>
            <a:ext cx="274320" cy="27432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8217DF1-5110-4B53-81E1-5ED0D08800CA}"/>
              </a:ext>
            </a:extLst>
          </p:cNvPr>
          <p:cNvSpPr txBox="1"/>
          <p:nvPr userDrawn="1"/>
        </p:nvSpPr>
        <p:spPr>
          <a:xfrm>
            <a:off x="6492240" y="457200"/>
            <a:ext cx="5303520" cy="3657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14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Fakultas</a:t>
            </a:r>
            <a:r>
              <a:rPr lang="en-US" sz="1400" b="1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Program Studi</a:t>
            </a:r>
            <a:endParaRPr lang="id-ID" sz="1400" b="1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59FC98-DA81-4298-ABA7-59C13B9DE169}"/>
              </a:ext>
            </a:extLst>
          </p:cNvPr>
          <p:cNvSpPr txBox="1"/>
          <p:nvPr userDrawn="1"/>
        </p:nvSpPr>
        <p:spPr>
          <a:xfrm>
            <a:off x="6492240" y="4937760"/>
            <a:ext cx="5303520" cy="3657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14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 Penelitian</a:t>
            </a:r>
            <a:endParaRPr lang="id-ID" sz="1400" b="1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77A346-EEEB-432D-A833-2856DD41F44B}"/>
              </a:ext>
            </a:extLst>
          </p:cNvPr>
          <p:cNvSpPr txBox="1"/>
          <p:nvPr userDrawn="1"/>
        </p:nvSpPr>
        <p:spPr>
          <a:xfrm>
            <a:off x="6675120" y="731520"/>
            <a:ext cx="5120640" cy="40233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Fakultas Kedokteran</a:t>
            </a:r>
            <a:b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Pendidikan dan Profesi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Fakultas Kedokteran Gigi</a:t>
            </a:r>
            <a:b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</a:t>
            </a: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Pendidikan &amp; Profesi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Fakultas Teknologi Informasi </a:t>
            </a:r>
            <a:b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</a:t>
            </a: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Teknik Informatika &amp; Perpustakaan dan Science Informasi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Fakultas Ekonomi dan Bisnis </a:t>
            </a:r>
            <a:b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</a:t>
            </a: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Akutansi &amp; Manajemen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Fakultas Hukum</a:t>
            </a:r>
            <a:b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Ilmu</a:t>
            </a: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Hukum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Fakultas Psikologi</a:t>
            </a:r>
            <a:b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</a:t>
            </a: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Psikologi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Sekolah Pascasarjana</a:t>
            </a:r>
            <a:b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</a:t>
            </a: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Manajemen, Biomedis, &amp; Kenotariatan</a:t>
            </a:r>
            <a:endParaRPr lang="id-ID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FB607D-2EF0-468F-9D4C-609758EF9239}"/>
              </a:ext>
            </a:extLst>
          </p:cNvPr>
          <p:cNvSpPr txBox="1"/>
          <p:nvPr userDrawn="1"/>
        </p:nvSpPr>
        <p:spPr>
          <a:xfrm>
            <a:off x="6675120" y="5303520"/>
            <a:ext cx="5120640" cy="1005840"/>
          </a:xfrm>
          <a:prstGeom prst="rect">
            <a:avLst/>
          </a:prstGeom>
          <a:noFill/>
        </p:spPr>
        <p:txBody>
          <a:bodyPr wrap="square" numCol="2" rtlCol="0">
            <a:normAutofit/>
          </a:bodyPr>
          <a:lstStyle/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Genetik/Genomik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E-Health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Halal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Sel Punca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Herbal</a:t>
            </a:r>
          </a:p>
          <a:p>
            <a:pPr marL="342900" indent="-342900" algn="l">
              <a:lnSpc>
                <a:spcPct val="130000"/>
              </a:lnSpc>
              <a:buFont typeface="+mj-lt"/>
              <a:buAutoNum type="arabicPeriod"/>
            </a:pPr>
            <a:r>
              <a:rPr lang="en-US"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Telomer</a:t>
            </a:r>
            <a:endParaRPr lang="id-ID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71B6EC5D-809B-4EDC-A1CA-6BB77157B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74320"/>
            <a:ext cx="2743200" cy="7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2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" grpId="0" animBg="1"/>
      <p:bldP spid="30" grpId="0"/>
      <p:bldP spid="31" grpId="0"/>
      <p:bldP spid="32" grpId="0"/>
      <p:bldP spid="33" grpId="0"/>
      <p:bldP spid="34" grpId="0"/>
      <p:bldP spid="39" grpId="0"/>
      <p:bldP spid="41" grpId="0"/>
      <p:bldP spid="42" grpId="0"/>
      <p:bldP spid="43" grpId="0"/>
      <p:bldP spid="4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2ABF99-7271-4A69-A2F9-59D5E7E38851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1DF6DD5-FB76-4195-8EA9-FA8F73313B96}"/>
              </a:ext>
            </a:extLst>
          </p:cNvPr>
          <p:cNvSpPr/>
          <p:nvPr userDrawn="1"/>
        </p:nvSpPr>
        <p:spPr>
          <a:xfrm rot="10800000">
            <a:off x="6638508" y="-12700"/>
            <a:ext cx="3429001" cy="685800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E5FFB-6A82-46C8-BCBB-0776C154C4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09" y="0"/>
            <a:ext cx="384305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1269A-9F2E-444C-AC74-A87431242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11679"/>
            <a:ext cx="658368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92240"/>
            <a:ext cx="758952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Universitas YARSI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466E82-FE1C-4573-B39F-1A8AD9E06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3383280"/>
            <a:ext cx="621792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12371-34F3-4FD1-920D-1AE0F07D0F45}"/>
              </a:ext>
            </a:extLst>
          </p:cNvPr>
          <p:cNvSpPr/>
          <p:nvPr userDrawn="1"/>
        </p:nvSpPr>
        <p:spPr>
          <a:xfrm>
            <a:off x="457200" y="3291840"/>
            <a:ext cx="658368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372786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eas Febr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6F1A-7C7A-4536-B030-78C4C1DC8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F05EC-72A7-40F2-A307-F9A8D9AD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F52A-9D46-42C3-A70C-0C7F30DADE89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E1BD1-EED8-4D18-8200-8589B9A8C09D}"/>
              </a:ext>
            </a:extLst>
          </p:cNvPr>
          <p:cNvSpPr txBox="1"/>
          <p:nvPr userDrawn="1"/>
        </p:nvSpPr>
        <p:spPr>
          <a:xfrm>
            <a:off x="1737359" y="3931920"/>
            <a:ext cx="10058400" cy="4801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Febrian</a:t>
            </a:r>
            <a:endParaRPr lang="id-ID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83FD1-A42F-4D46-A65B-73891204532F}"/>
              </a:ext>
            </a:extLst>
          </p:cNvPr>
          <p:cNvSpPr txBox="1"/>
          <p:nvPr userDrawn="1"/>
        </p:nvSpPr>
        <p:spPr>
          <a:xfrm>
            <a:off x="1737360" y="4455393"/>
            <a:ext cx="10058400" cy="457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Direktur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Pendidikan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Jarak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Jauh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12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2ABF99-7271-4A69-A2F9-59D5E7E38851}"/>
              </a:ext>
            </a:extLst>
          </p:cNvPr>
          <p:cNvSpPr/>
          <p:nvPr userDrawn="1"/>
        </p:nvSpPr>
        <p:spPr>
          <a:xfrm>
            <a:off x="0" y="-12700"/>
            <a:ext cx="12252960" cy="694944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1DF6DD5-FB76-4195-8EA9-FA8F73313B96}"/>
              </a:ext>
            </a:extLst>
          </p:cNvPr>
          <p:cNvSpPr/>
          <p:nvPr userDrawn="1"/>
        </p:nvSpPr>
        <p:spPr>
          <a:xfrm rot="10800000">
            <a:off x="6638508" y="-12700"/>
            <a:ext cx="3429001" cy="685800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E5FFB-6A82-46C8-BCBB-0776C154C4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09" y="0"/>
            <a:ext cx="384305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1269A-9F2E-444C-AC74-A87431242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11679"/>
            <a:ext cx="6583680" cy="1280160"/>
          </a:xfrm>
        </p:spPr>
        <p:txBody>
          <a:bodyPr anchor="b"/>
          <a:lstStyle>
            <a:lvl1pPr algn="ct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92240"/>
            <a:ext cx="758952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Universitas YARSI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466E82-FE1C-4573-B39F-1A8AD9E06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3383280"/>
            <a:ext cx="621792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Section sub-Title</a:t>
            </a:r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E83C5-AA3A-4B08-BC5C-D61F9C8705BD}"/>
              </a:ext>
            </a:extLst>
          </p:cNvPr>
          <p:cNvSpPr/>
          <p:nvPr userDrawn="1"/>
        </p:nvSpPr>
        <p:spPr>
          <a:xfrm>
            <a:off x="457200" y="3291840"/>
            <a:ext cx="6583680" cy="46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854412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3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hord 10"/>
          <p:cNvSpPr/>
          <p:nvPr userDrawn="1"/>
        </p:nvSpPr>
        <p:spPr>
          <a:xfrm rot="16200000">
            <a:off x="228599" y="-3337560"/>
            <a:ext cx="6217920" cy="6675120"/>
          </a:xfrm>
          <a:prstGeom prst="chord">
            <a:avLst>
              <a:gd name="adj1" fmla="val 5378774"/>
              <a:gd name="adj2" fmla="val 1620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31520" y="361749"/>
            <a:ext cx="5130800" cy="731520"/>
          </a:xfrm>
        </p:spPr>
        <p:txBody>
          <a:bodyPr anchor="b">
            <a:noAutofit/>
          </a:bodyPr>
          <a:lstStyle>
            <a:lvl1pPr algn="ctr">
              <a:defRPr sz="3000" baseline="0"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97280"/>
            <a:ext cx="4605338" cy="736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AE83C5-AA3A-4B08-BC5C-D61F9C8705BD}"/>
              </a:ext>
            </a:extLst>
          </p:cNvPr>
          <p:cNvSpPr/>
          <p:nvPr userDrawn="1"/>
        </p:nvSpPr>
        <p:spPr>
          <a:xfrm>
            <a:off x="640080" y="1097280"/>
            <a:ext cx="5400000" cy="36000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1024214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4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33"/>
            <a:ext cx="8390194" cy="6854733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 rot="10800000" flipH="1">
            <a:off x="-1" y="-1"/>
            <a:ext cx="3039533" cy="5325532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Snip Single Corner Rectangle 8"/>
          <p:cNvSpPr/>
          <p:nvPr userDrawn="1"/>
        </p:nvSpPr>
        <p:spPr>
          <a:xfrm flipH="1">
            <a:off x="5019291" y="-1"/>
            <a:ext cx="7204760" cy="68580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3568700" y="0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Snip Single Corner Rectangle 8"/>
          <p:cNvSpPr/>
          <p:nvPr userDrawn="1"/>
        </p:nvSpPr>
        <p:spPr>
          <a:xfrm flipH="1">
            <a:off x="5019291" y="6400800"/>
            <a:ext cx="7204760" cy="4572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15170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60684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60684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5129046" y="60684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2080" y="6492240"/>
            <a:ext cx="685800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Universitas YARSI</a:t>
            </a:r>
          </a:p>
        </p:txBody>
      </p:sp>
      <p:sp>
        <p:nvSpPr>
          <p:cNvPr id="22" name="Parallelogram 21"/>
          <p:cNvSpPr/>
          <p:nvPr userDrawn="1"/>
        </p:nvSpPr>
        <p:spPr>
          <a:xfrm>
            <a:off x="6807269" y="0"/>
            <a:ext cx="980938" cy="1618193"/>
          </a:xfrm>
          <a:custGeom>
            <a:avLst/>
            <a:gdLst>
              <a:gd name="connsiteX0" fmla="*/ 0 w 960594"/>
              <a:gd name="connsiteY0" fmla="*/ 1612901 h 1612901"/>
              <a:gd name="connsiteX1" fmla="*/ 240149 w 960594"/>
              <a:gd name="connsiteY1" fmla="*/ 0 h 1612901"/>
              <a:gd name="connsiteX2" fmla="*/ 960594 w 960594"/>
              <a:gd name="connsiteY2" fmla="*/ 0 h 1612901"/>
              <a:gd name="connsiteX3" fmla="*/ 720446 w 960594"/>
              <a:gd name="connsiteY3" fmla="*/ 1612901 h 1612901"/>
              <a:gd name="connsiteX4" fmla="*/ 0 w 960594"/>
              <a:gd name="connsiteY4" fmla="*/ 1612901 h 1612901"/>
              <a:gd name="connsiteX0" fmla="*/ 0 w 960594"/>
              <a:gd name="connsiteY0" fmla="*/ 1619251 h 1619251"/>
              <a:gd name="connsiteX1" fmla="*/ 373499 w 960594"/>
              <a:gd name="connsiteY1" fmla="*/ 0 h 1619251"/>
              <a:gd name="connsiteX2" fmla="*/ 960594 w 960594"/>
              <a:gd name="connsiteY2" fmla="*/ 6350 h 1619251"/>
              <a:gd name="connsiteX3" fmla="*/ 720446 w 960594"/>
              <a:gd name="connsiteY3" fmla="*/ 1619251 h 1619251"/>
              <a:gd name="connsiteX4" fmla="*/ 0 w 960594"/>
              <a:gd name="connsiteY4" fmla="*/ 1619251 h 1619251"/>
              <a:gd name="connsiteX0" fmla="*/ 0 w 1119344"/>
              <a:gd name="connsiteY0" fmla="*/ 1617134 h 1619251"/>
              <a:gd name="connsiteX1" fmla="*/ 532249 w 1119344"/>
              <a:gd name="connsiteY1" fmla="*/ 0 h 1619251"/>
              <a:gd name="connsiteX2" fmla="*/ 1119344 w 1119344"/>
              <a:gd name="connsiteY2" fmla="*/ 6350 h 1619251"/>
              <a:gd name="connsiteX3" fmla="*/ 879196 w 1119344"/>
              <a:gd name="connsiteY3" fmla="*/ 1619251 h 1619251"/>
              <a:gd name="connsiteX4" fmla="*/ 0 w 1119344"/>
              <a:gd name="connsiteY4" fmla="*/ 1617134 h 1619251"/>
              <a:gd name="connsiteX0" fmla="*/ 0 w 1119344"/>
              <a:gd name="connsiteY0" fmla="*/ 1617134 h 1617134"/>
              <a:gd name="connsiteX1" fmla="*/ 532249 w 1119344"/>
              <a:gd name="connsiteY1" fmla="*/ 0 h 1617134"/>
              <a:gd name="connsiteX2" fmla="*/ 1119344 w 1119344"/>
              <a:gd name="connsiteY2" fmla="*/ 6350 h 1617134"/>
              <a:gd name="connsiteX3" fmla="*/ 561696 w 1119344"/>
              <a:gd name="connsiteY3" fmla="*/ 1610785 h 1617134"/>
              <a:gd name="connsiteX4" fmla="*/ 0 w 1119344"/>
              <a:gd name="connsiteY4" fmla="*/ 1617134 h 1617134"/>
              <a:gd name="connsiteX0" fmla="*/ 0 w 1119344"/>
              <a:gd name="connsiteY0" fmla="*/ 1617134 h 1621368"/>
              <a:gd name="connsiteX1" fmla="*/ 532249 w 1119344"/>
              <a:gd name="connsiteY1" fmla="*/ 0 h 1621368"/>
              <a:gd name="connsiteX2" fmla="*/ 1119344 w 1119344"/>
              <a:gd name="connsiteY2" fmla="*/ 6350 h 1621368"/>
              <a:gd name="connsiteX3" fmla="*/ 561696 w 1119344"/>
              <a:gd name="connsiteY3" fmla="*/ 1621368 h 1621368"/>
              <a:gd name="connsiteX4" fmla="*/ 0 w 1119344"/>
              <a:gd name="connsiteY4" fmla="*/ 1617134 h 1621368"/>
              <a:gd name="connsiteX0" fmla="*/ 0 w 1077011"/>
              <a:gd name="connsiteY0" fmla="*/ 1617134 h 1621368"/>
              <a:gd name="connsiteX1" fmla="*/ 532249 w 1077011"/>
              <a:gd name="connsiteY1" fmla="*/ 0 h 1621368"/>
              <a:gd name="connsiteX2" fmla="*/ 1077011 w 1077011"/>
              <a:gd name="connsiteY2" fmla="*/ 10584 h 1621368"/>
              <a:gd name="connsiteX3" fmla="*/ 561696 w 1077011"/>
              <a:gd name="connsiteY3" fmla="*/ 1621368 h 1621368"/>
              <a:gd name="connsiteX4" fmla="*/ 0 w 1077011"/>
              <a:gd name="connsiteY4" fmla="*/ 1617134 h 1621368"/>
              <a:gd name="connsiteX0" fmla="*/ 0 w 1077011"/>
              <a:gd name="connsiteY0" fmla="*/ 1617134 h 1621368"/>
              <a:gd name="connsiteX1" fmla="*/ 532249 w 1077011"/>
              <a:gd name="connsiteY1" fmla="*/ 0 h 1621368"/>
              <a:gd name="connsiteX2" fmla="*/ 1077011 w 1077011"/>
              <a:gd name="connsiteY2" fmla="*/ 8467 h 1621368"/>
              <a:gd name="connsiteX3" fmla="*/ 561696 w 1077011"/>
              <a:gd name="connsiteY3" fmla="*/ 1621368 h 1621368"/>
              <a:gd name="connsiteX4" fmla="*/ 0 w 1077011"/>
              <a:gd name="connsiteY4" fmla="*/ 1617134 h 1621368"/>
              <a:gd name="connsiteX0" fmla="*/ 0 w 1077011"/>
              <a:gd name="connsiteY0" fmla="*/ 1617134 h 1621368"/>
              <a:gd name="connsiteX1" fmla="*/ 532249 w 1077011"/>
              <a:gd name="connsiteY1" fmla="*/ 0 h 1621368"/>
              <a:gd name="connsiteX2" fmla="*/ 1077011 w 1077011"/>
              <a:gd name="connsiteY2" fmla="*/ 6351 h 1621368"/>
              <a:gd name="connsiteX3" fmla="*/ 561696 w 1077011"/>
              <a:gd name="connsiteY3" fmla="*/ 1621368 h 1621368"/>
              <a:gd name="connsiteX4" fmla="*/ 0 w 1077011"/>
              <a:gd name="connsiteY4" fmla="*/ 1617134 h 1621368"/>
              <a:gd name="connsiteX0" fmla="*/ 0 w 1077011"/>
              <a:gd name="connsiteY0" fmla="*/ 1617134 h 1621368"/>
              <a:gd name="connsiteX1" fmla="*/ 532249 w 1077011"/>
              <a:gd name="connsiteY1" fmla="*/ 0 h 1621368"/>
              <a:gd name="connsiteX2" fmla="*/ 1077011 w 1077011"/>
              <a:gd name="connsiteY2" fmla="*/ 6351 h 1621368"/>
              <a:gd name="connsiteX3" fmla="*/ 551112 w 1077011"/>
              <a:gd name="connsiteY3" fmla="*/ 1621368 h 1621368"/>
              <a:gd name="connsiteX4" fmla="*/ 0 w 1077011"/>
              <a:gd name="connsiteY4" fmla="*/ 1617134 h 1621368"/>
              <a:gd name="connsiteX0" fmla="*/ 0 w 1062194"/>
              <a:gd name="connsiteY0" fmla="*/ 1617134 h 1621368"/>
              <a:gd name="connsiteX1" fmla="*/ 532249 w 1062194"/>
              <a:gd name="connsiteY1" fmla="*/ 0 h 1621368"/>
              <a:gd name="connsiteX2" fmla="*/ 1062194 w 1062194"/>
              <a:gd name="connsiteY2" fmla="*/ 2117 h 1621368"/>
              <a:gd name="connsiteX3" fmla="*/ 551112 w 1062194"/>
              <a:gd name="connsiteY3" fmla="*/ 1621368 h 1621368"/>
              <a:gd name="connsiteX4" fmla="*/ 0 w 1062194"/>
              <a:gd name="connsiteY4" fmla="*/ 1617134 h 1621368"/>
              <a:gd name="connsiteX0" fmla="*/ 0 w 1143629"/>
              <a:gd name="connsiteY0" fmla="*/ 1617134 h 1621368"/>
              <a:gd name="connsiteX1" fmla="*/ 613684 w 1143629"/>
              <a:gd name="connsiteY1" fmla="*/ 0 h 1621368"/>
              <a:gd name="connsiteX2" fmla="*/ 1143629 w 1143629"/>
              <a:gd name="connsiteY2" fmla="*/ 2117 h 1621368"/>
              <a:gd name="connsiteX3" fmla="*/ 632547 w 1143629"/>
              <a:gd name="connsiteY3" fmla="*/ 1621368 h 1621368"/>
              <a:gd name="connsiteX4" fmla="*/ 0 w 1143629"/>
              <a:gd name="connsiteY4" fmla="*/ 1617134 h 1621368"/>
              <a:gd name="connsiteX0" fmla="*/ 0 w 1143629"/>
              <a:gd name="connsiteY0" fmla="*/ 1617134 h 1618193"/>
              <a:gd name="connsiteX1" fmla="*/ 613684 w 1143629"/>
              <a:gd name="connsiteY1" fmla="*/ 0 h 1618193"/>
              <a:gd name="connsiteX2" fmla="*/ 1143629 w 1143629"/>
              <a:gd name="connsiteY2" fmla="*/ 2117 h 1618193"/>
              <a:gd name="connsiteX3" fmla="*/ 554814 w 1143629"/>
              <a:gd name="connsiteY3" fmla="*/ 1618193 h 1618193"/>
              <a:gd name="connsiteX4" fmla="*/ 0 w 1143629"/>
              <a:gd name="connsiteY4" fmla="*/ 1617134 h 161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629" h="1618193">
                <a:moveTo>
                  <a:pt x="0" y="1617134"/>
                </a:moveTo>
                <a:lnTo>
                  <a:pt x="613684" y="0"/>
                </a:lnTo>
                <a:lnTo>
                  <a:pt x="1143629" y="2117"/>
                </a:lnTo>
                <a:lnTo>
                  <a:pt x="554814" y="1618193"/>
                </a:lnTo>
                <a:lnTo>
                  <a:pt x="0" y="1617134"/>
                </a:lnTo>
                <a:close/>
              </a:path>
            </a:pathLst>
          </a:cu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13D558-96A2-4054-B346-4AB9B5C1F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240" y="2948090"/>
            <a:ext cx="530352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41EDF8F-1C17-417B-90D9-82624393E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5120" y="4297680"/>
            <a:ext cx="493776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59A382-5B5A-4F4D-AA6D-E4381D210D5A}"/>
              </a:ext>
            </a:extLst>
          </p:cNvPr>
          <p:cNvSpPr/>
          <p:nvPr userDrawn="1"/>
        </p:nvSpPr>
        <p:spPr>
          <a:xfrm>
            <a:off x="6492240" y="4228251"/>
            <a:ext cx="530352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15548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5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504"/>
            <a:ext cx="7129033" cy="6868504"/>
          </a:xfrm>
          <a:prstGeom prst="rect">
            <a:avLst/>
          </a:prstGeom>
        </p:spPr>
      </p:pic>
      <p:sp>
        <p:nvSpPr>
          <p:cNvPr id="9" name="Snip Single Corner Rectangle 8"/>
          <p:cNvSpPr/>
          <p:nvPr userDrawn="1"/>
        </p:nvSpPr>
        <p:spPr>
          <a:xfrm flipH="1" flipV="1">
            <a:off x="4487159" y="-10504"/>
            <a:ext cx="7704841" cy="6868504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3568700" y="0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Snip Single Corner Rectangle 8"/>
          <p:cNvSpPr/>
          <p:nvPr userDrawn="1"/>
        </p:nvSpPr>
        <p:spPr>
          <a:xfrm flipH="1">
            <a:off x="6746601" y="6400800"/>
            <a:ext cx="5445397" cy="4572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15170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60684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60684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24382"/>
              <a:gd name="connsiteY0" fmla="*/ 0 h 3276600"/>
              <a:gd name="connsiteX1" fmla="*/ 5224382 w 5224382"/>
              <a:gd name="connsiteY1" fmla="*/ 60684 h 3276600"/>
              <a:gd name="connsiteX2" fmla="*/ 5207000 w 5224382"/>
              <a:gd name="connsiteY2" fmla="*/ 3276600 h 3276600"/>
              <a:gd name="connsiteX3" fmla="*/ 0 w 5224382"/>
              <a:gd name="connsiteY3" fmla="*/ 3276600 h 3276600"/>
              <a:gd name="connsiteX4" fmla="*/ 0 w 5224382"/>
              <a:gd name="connsiteY4" fmla="*/ 0 h 3276600"/>
              <a:gd name="connsiteX0" fmla="*/ 0 w 5224382"/>
              <a:gd name="connsiteY0" fmla="*/ 0 h 3351751"/>
              <a:gd name="connsiteX1" fmla="*/ 5224382 w 5224382"/>
              <a:gd name="connsiteY1" fmla="*/ 60684 h 3351751"/>
              <a:gd name="connsiteX2" fmla="*/ 4895353 w 5224382"/>
              <a:gd name="connsiteY2" fmla="*/ 3351751 h 3351751"/>
              <a:gd name="connsiteX3" fmla="*/ 0 w 5224382"/>
              <a:gd name="connsiteY3" fmla="*/ 3276600 h 3351751"/>
              <a:gd name="connsiteX4" fmla="*/ 0 w 5224382"/>
              <a:gd name="connsiteY4" fmla="*/ 0 h 3351751"/>
              <a:gd name="connsiteX0" fmla="*/ 0 w 5098039"/>
              <a:gd name="connsiteY0" fmla="*/ 14468 h 3366219"/>
              <a:gd name="connsiteX1" fmla="*/ 5098039 w 5098039"/>
              <a:gd name="connsiteY1" fmla="*/ 0 h 3366219"/>
              <a:gd name="connsiteX2" fmla="*/ 4895353 w 5098039"/>
              <a:gd name="connsiteY2" fmla="*/ 3366219 h 3366219"/>
              <a:gd name="connsiteX3" fmla="*/ 0 w 5098039"/>
              <a:gd name="connsiteY3" fmla="*/ 3291068 h 3366219"/>
              <a:gd name="connsiteX4" fmla="*/ 0 w 5098039"/>
              <a:gd name="connsiteY4" fmla="*/ 14468 h 3366219"/>
              <a:gd name="connsiteX0" fmla="*/ 0 w 5098039"/>
              <a:gd name="connsiteY0" fmla="*/ 14468 h 3291077"/>
              <a:gd name="connsiteX1" fmla="*/ 5098039 w 5098039"/>
              <a:gd name="connsiteY1" fmla="*/ 0 h 3291077"/>
              <a:gd name="connsiteX2" fmla="*/ 4971159 w 5098039"/>
              <a:gd name="connsiteY2" fmla="*/ 3291077 h 3291077"/>
              <a:gd name="connsiteX3" fmla="*/ 0 w 5098039"/>
              <a:gd name="connsiteY3" fmla="*/ 3291068 h 3291077"/>
              <a:gd name="connsiteX4" fmla="*/ 0 w 5098039"/>
              <a:gd name="connsiteY4" fmla="*/ 14468 h 329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8039" h="3291077">
                <a:moveTo>
                  <a:pt x="0" y="14468"/>
                </a:moveTo>
                <a:lnTo>
                  <a:pt x="5098039" y="0"/>
                </a:lnTo>
                <a:lnTo>
                  <a:pt x="4971159" y="3291077"/>
                </a:lnTo>
                <a:lnTo>
                  <a:pt x="0" y="3291068"/>
                </a:lnTo>
                <a:lnTo>
                  <a:pt x="0" y="14468"/>
                </a:lnTo>
                <a:close/>
              </a:path>
            </a:pathLst>
          </a:cu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aseline="-25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9440" y="6492240"/>
            <a:ext cx="512064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Universitas YARSI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242B42-4EDC-4648-9C57-3A3474CB9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0" y="449579"/>
            <a:ext cx="630936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787908D-D344-4639-8816-BE8F47002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280" y="1828800"/>
            <a:ext cx="594360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EEA68-CADA-445E-9961-A42C46951CCA}"/>
              </a:ext>
            </a:extLst>
          </p:cNvPr>
          <p:cNvSpPr/>
          <p:nvPr userDrawn="1"/>
        </p:nvSpPr>
        <p:spPr>
          <a:xfrm>
            <a:off x="5486400" y="1729740"/>
            <a:ext cx="630936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2696926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6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6F716-1722-4858-A5EF-A6AE0E621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62" y="269199"/>
            <a:ext cx="4954509" cy="16570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606976-5D70-4D95-A495-47889B7B35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62" y="2271311"/>
            <a:ext cx="5469041" cy="4314825"/>
          </a:xfrm>
          <a:prstGeom prst="rect">
            <a:avLst/>
          </a:prstGeom>
          <a:ln w="38100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55F2CB-B042-46A2-B29C-6D8346841965}"/>
              </a:ext>
            </a:extLst>
          </p:cNvPr>
          <p:cNvSpPr/>
          <p:nvPr userDrawn="1"/>
        </p:nvSpPr>
        <p:spPr>
          <a:xfrm>
            <a:off x="6245660" y="2271311"/>
            <a:ext cx="5669280" cy="2103120"/>
          </a:xfrm>
          <a:prstGeom prst="rect">
            <a:avLst/>
          </a:prstGeom>
          <a:solidFill>
            <a:srgbClr val="E0E0E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DAE55-25D6-4435-8796-B7C3C977949C}"/>
              </a:ext>
            </a:extLst>
          </p:cNvPr>
          <p:cNvSpPr txBox="1"/>
          <p:nvPr userDrawn="1"/>
        </p:nvSpPr>
        <p:spPr>
          <a:xfrm>
            <a:off x="2294507" y="1667854"/>
            <a:ext cx="2745318" cy="351788"/>
          </a:xfrm>
          <a:prstGeom prst="rect">
            <a:avLst/>
          </a:prstGeom>
          <a:noFill/>
        </p:spPr>
        <p:txBody>
          <a:bodyPr wrap="none" rtlCol="0" anchor="ctr">
            <a:normAutofit fontScale="92500" lnSpcReduction="10000"/>
          </a:bodyPr>
          <a:lstStyle/>
          <a:p>
            <a:pPr algn="l">
              <a:lnSpc>
                <a:spcPct val="13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https://layar.yarsi.ac.id/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0D1A95-5361-4AEF-A4D9-AED9E6CDA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8541" y="2362752"/>
            <a:ext cx="530352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843CC90-5751-485D-998A-FE565AA0E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8759" y="3730721"/>
            <a:ext cx="4937760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1D34ED-7EAC-403E-A582-7F2EFE3A4365}"/>
              </a:ext>
            </a:extLst>
          </p:cNvPr>
          <p:cNvSpPr/>
          <p:nvPr userDrawn="1"/>
        </p:nvSpPr>
        <p:spPr>
          <a:xfrm>
            <a:off x="6455879" y="3661292"/>
            <a:ext cx="530352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" name="Rectangle 2"/>
          <p:cNvSpPr/>
          <p:nvPr userDrawn="1"/>
        </p:nvSpPr>
        <p:spPr>
          <a:xfrm>
            <a:off x="10695963" y="612396"/>
            <a:ext cx="1496037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83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7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521" y="285226"/>
            <a:ext cx="8254958" cy="4515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55F2CB-B042-46A2-B29C-6D8346841965}"/>
              </a:ext>
            </a:extLst>
          </p:cNvPr>
          <p:cNvSpPr/>
          <p:nvPr userDrawn="1"/>
        </p:nvSpPr>
        <p:spPr>
          <a:xfrm>
            <a:off x="2978092" y="4800600"/>
            <a:ext cx="5669280" cy="2057400"/>
          </a:xfrm>
          <a:prstGeom prst="rect">
            <a:avLst/>
          </a:prstGeom>
          <a:solidFill>
            <a:srgbClr val="E0E0E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0D1A95-5361-4AEF-A4D9-AED9E6CDA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0973" y="4846321"/>
            <a:ext cx="530352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843CC90-5751-485D-998A-FE565AA0E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1191" y="6214290"/>
            <a:ext cx="4937760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1D34ED-7EAC-403E-A582-7F2EFE3A4365}"/>
              </a:ext>
            </a:extLst>
          </p:cNvPr>
          <p:cNvSpPr/>
          <p:nvPr userDrawn="1"/>
        </p:nvSpPr>
        <p:spPr>
          <a:xfrm>
            <a:off x="3188311" y="6144861"/>
            <a:ext cx="530352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0" y="1918094"/>
            <a:ext cx="1968521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/>
          <p:cNvSpPr/>
          <p:nvPr userDrawn="1"/>
        </p:nvSpPr>
        <p:spPr>
          <a:xfrm>
            <a:off x="10223479" y="1918094"/>
            <a:ext cx="1968521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DAE55-25D6-4435-8796-B7C3C977949C}"/>
              </a:ext>
            </a:extLst>
          </p:cNvPr>
          <p:cNvSpPr txBox="1"/>
          <p:nvPr userDrawn="1"/>
        </p:nvSpPr>
        <p:spPr>
          <a:xfrm>
            <a:off x="10228976" y="1977092"/>
            <a:ext cx="1963024" cy="351788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Rapat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selama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14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8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A47B3E-2EA2-45F3-B712-D3DE926E4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738"/>
            <a:ext cx="7885003" cy="6856524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 rot="10800000" flipH="1">
            <a:off x="457200" y="-1"/>
            <a:ext cx="1959685" cy="6857999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Snip Single Corner Rectangle 8"/>
          <p:cNvSpPr/>
          <p:nvPr userDrawn="1"/>
        </p:nvSpPr>
        <p:spPr>
          <a:xfrm flipH="1">
            <a:off x="4987240" y="0"/>
            <a:ext cx="7204760" cy="68580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3568700" y="0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Snip Single Corner Rectangle 8"/>
          <p:cNvSpPr/>
          <p:nvPr userDrawn="1"/>
        </p:nvSpPr>
        <p:spPr>
          <a:xfrm flipH="1">
            <a:off x="4987240" y="6400798"/>
            <a:ext cx="7204760" cy="4572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15170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60684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  <a:gd name="connsiteX0" fmla="*/ 0 w 5207000"/>
              <a:gd name="connsiteY0" fmla="*/ 0 h 3276600"/>
              <a:gd name="connsiteX1" fmla="*/ 5129046 w 5207000"/>
              <a:gd name="connsiteY1" fmla="*/ 60684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5129046" y="60684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0" y="6492240"/>
            <a:ext cx="676656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Universitas YARSI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4F6D7-06B3-453E-953D-9A9B2501EFFA}"/>
              </a:ext>
            </a:extLst>
          </p:cNvPr>
          <p:cNvSpPr txBox="1"/>
          <p:nvPr userDrawn="1"/>
        </p:nvSpPr>
        <p:spPr>
          <a:xfrm>
            <a:off x="1554480" y="4389120"/>
            <a:ext cx="3657600" cy="914400"/>
          </a:xfrm>
          <a:prstGeom prst="rect">
            <a:avLst/>
          </a:prstGeom>
          <a:solidFill>
            <a:srgbClr val="E0E0E0">
              <a:alpha val="78824"/>
            </a:srgbClr>
          </a:solidFill>
        </p:spPr>
        <p:txBody>
          <a:bodyPr wrap="none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Creativity 2020 - Debat Bahasa Inggris </a:t>
            </a:r>
          </a:p>
          <a:p>
            <a:pPr algn="ctr">
              <a:lnSpc>
                <a:spcPct val="130000"/>
              </a:lnSpc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Fakultas Teknologi Informasi</a:t>
            </a:r>
            <a:endParaRPr lang="en-ID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C333EB-33C4-4008-9448-CE3A6EB49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240" y="2948090"/>
            <a:ext cx="530352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6573CE-C1B5-4A5B-8E41-3351A917AA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5120" y="4297680"/>
            <a:ext cx="493776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DA89A-E900-4736-8CEE-D0EF85108037}"/>
              </a:ext>
            </a:extLst>
          </p:cNvPr>
          <p:cNvSpPr/>
          <p:nvPr userDrawn="1"/>
        </p:nvSpPr>
        <p:spPr>
          <a:xfrm>
            <a:off x="6492240" y="4228251"/>
            <a:ext cx="530352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10695963" y="612396"/>
            <a:ext cx="1496037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15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9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A47B3E-2EA2-45F3-B712-D3DE926E4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595" y="0"/>
            <a:ext cx="5143500" cy="6858000"/>
          </a:xfrm>
          <a:prstGeom prst="rect">
            <a:avLst/>
          </a:prstGeom>
        </p:spPr>
      </p:pic>
      <p:sp>
        <p:nvSpPr>
          <p:cNvPr id="9" name="Snip Single Corner Rectangle 8"/>
          <p:cNvSpPr/>
          <p:nvPr userDrawn="1"/>
        </p:nvSpPr>
        <p:spPr>
          <a:xfrm rot="10800000" flipH="1">
            <a:off x="6070036" y="0"/>
            <a:ext cx="1206939" cy="68580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3568700" y="0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693F2-3732-4775-966E-FEAE6ABD9BF0}"/>
              </a:ext>
            </a:extLst>
          </p:cNvPr>
          <p:cNvSpPr/>
          <p:nvPr userDrawn="1"/>
        </p:nvSpPr>
        <p:spPr>
          <a:xfrm>
            <a:off x="1" y="6400800"/>
            <a:ext cx="6927010" cy="4572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" name="Right Triangle 2"/>
          <p:cNvSpPr/>
          <p:nvPr userDrawn="1"/>
        </p:nvSpPr>
        <p:spPr>
          <a:xfrm flipH="1">
            <a:off x="10757139" y="-13140"/>
            <a:ext cx="952955" cy="6871140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" y="6492240"/>
            <a:ext cx="676656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Universitas YARSI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6703A-021A-4B60-AD67-0B3F5EBA3531}"/>
              </a:ext>
            </a:extLst>
          </p:cNvPr>
          <p:cNvSpPr txBox="1"/>
          <p:nvPr userDrawn="1"/>
        </p:nvSpPr>
        <p:spPr>
          <a:xfrm>
            <a:off x="7188257" y="5130992"/>
            <a:ext cx="3657600" cy="914400"/>
          </a:xfrm>
          <a:prstGeom prst="rect">
            <a:avLst/>
          </a:prstGeom>
          <a:solidFill>
            <a:srgbClr val="E0E0E0">
              <a:alpha val="78824"/>
            </a:srgbClr>
          </a:solidFill>
        </p:spPr>
        <p:txBody>
          <a:bodyPr wrap="none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Posbindu Goes to Campus</a:t>
            </a:r>
            <a:endParaRPr lang="en-ID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123601B-5149-4F85-BC47-2E36D798B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76" y="2146743"/>
            <a:ext cx="640080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A0C62CF-0566-467B-9BC5-18C533865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856" y="3518343"/>
            <a:ext cx="603504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4CDFC-617D-4759-AB67-2D47AD7ABC50}"/>
              </a:ext>
            </a:extLst>
          </p:cNvPr>
          <p:cNvSpPr/>
          <p:nvPr userDrawn="1"/>
        </p:nvSpPr>
        <p:spPr>
          <a:xfrm>
            <a:off x="322976" y="3426903"/>
            <a:ext cx="640080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1" y="662730"/>
            <a:ext cx="1496037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94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tyle 9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laksanaan Ujian Nasional 2019: 39 Persen Peserta Ujian Masih ...">
            <a:extLst>
              <a:ext uri="{FF2B5EF4-FFF2-40B4-BE49-F238E27FC236}">
                <a16:creationId xmlns:a16="http://schemas.microsoft.com/office/drawing/2014/main" id="{320103AC-85F0-46E7-8128-A3FF6B844D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1" r="22343"/>
          <a:stretch/>
        </p:blipFill>
        <p:spPr bwMode="auto">
          <a:xfrm>
            <a:off x="7018450" y="-13140"/>
            <a:ext cx="4482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nip Single Corner Rectangle 8"/>
          <p:cNvSpPr/>
          <p:nvPr userDrawn="1"/>
        </p:nvSpPr>
        <p:spPr>
          <a:xfrm rot="10800000" flipH="1">
            <a:off x="6070036" y="0"/>
            <a:ext cx="1206939" cy="68580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3568700" y="0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693F2-3732-4775-966E-FEAE6ABD9BF0}"/>
              </a:ext>
            </a:extLst>
          </p:cNvPr>
          <p:cNvSpPr/>
          <p:nvPr userDrawn="1"/>
        </p:nvSpPr>
        <p:spPr>
          <a:xfrm>
            <a:off x="1" y="6400800"/>
            <a:ext cx="6927010" cy="4572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" name="Right Triangle 2"/>
          <p:cNvSpPr/>
          <p:nvPr userDrawn="1"/>
        </p:nvSpPr>
        <p:spPr>
          <a:xfrm flipH="1">
            <a:off x="10757139" y="-13140"/>
            <a:ext cx="952955" cy="6871140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" y="6492240"/>
            <a:ext cx="676656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Universitas YARSI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123601B-5149-4F85-BC47-2E36D798B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76" y="2146743"/>
            <a:ext cx="640080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A0C62CF-0566-467B-9BC5-18C533865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856" y="3518343"/>
            <a:ext cx="603504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4CDFC-617D-4759-AB67-2D47AD7ABC50}"/>
              </a:ext>
            </a:extLst>
          </p:cNvPr>
          <p:cNvSpPr/>
          <p:nvPr userDrawn="1"/>
        </p:nvSpPr>
        <p:spPr>
          <a:xfrm>
            <a:off x="322976" y="3426903"/>
            <a:ext cx="640080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1" y="662730"/>
            <a:ext cx="1496037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18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10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234273" cy="6868504"/>
          </a:xfrm>
          <a:prstGeom prst="rect">
            <a:avLst/>
          </a:prstGeom>
        </p:spPr>
      </p:pic>
      <p:sp>
        <p:nvSpPr>
          <p:cNvPr id="9" name="Snip Single Corner Rectangle 8"/>
          <p:cNvSpPr/>
          <p:nvPr userDrawn="1"/>
        </p:nvSpPr>
        <p:spPr>
          <a:xfrm flipH="1" flipV="1">
            <a:off x="4537494" y="-10504"/>
            <a:ext cx="2219240" cy="6868504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3568700" y="0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AE5488-9064-4221-B4A9-CABFEAFFD608}"/>
              </a:ext>
            </a:extLst>
          </p:cNvPr>
          <p:cNvSpPr/>
          <p:nvPr userDrawn="1"/>
        </p:nvSpPr>
        <p:spPr>
          <a:xfrm>
            <a:off x="5167086" y="6400800"/>
            <a:ext cx="7024914" cy="4572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0" y="6492240"/>
            <a:ext cx="676656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Universitas YARSI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242B42-4EDC-4648-9C57-3A3474CB9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4566" y="2002618"/>
            <a:ext cx="630936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787908D-D344-4639-8816-BE8F47002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7446" y="3381839"/>
            <a:ext cx="594360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EEA68-CADA-445E-9961-A42C46951CCA}"/>
              </a:ext>
            </a:extLst>
          </p:cNvPr>
          <p:cNvSpPr/>
          <p:nvPr userDrawn="1"/>
        </p:nvSpPr>
        <p:spPr>
          <a:xfrm>
            <a:off x="5504566" y="3282779"/>
            <a:ext cx="630936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1C27DA-AD5A-4E5D-A12B-B17F7A3633B1}"/>
              </a:ext>
            </a:extLst>
          </p:cNvPr>
          <p:cNvSpPr txBox="1"/>
          <p:nvPr userDrawn="1"/>
        </p:nvSpPr>
        <p:spPr>
          <a:xfrm>
            <a:off x="609601" y="4657617"/>
            <a:ext cx="3657600" cy="914400"/>
          </a:xfrm>
          <a:prstGeom prst="rect">
            <a:avLst/>
          </a:prstGeom>
          <a:solidFill>
            <a:srgbClr val="E0E0E0">
              <a:alpha val="78824"/>
            </a:srgbClr>
          </a:solidFill>
        </p:spPr>
        <p:txBody>
          <a:bodyPr wrap="none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Gathering dan Syukuran</a:t>
            </a:r>
          </a:p>
          <a:p>
            <a:pPr algn="ctr">
              <a:lnSpc>
                <a:spcPct val="130000"/>
              </a:lnSpc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Fakultas Teknologi Informasi</a:t>
            </a:r>
            <a:endParaRPr lang="en-ID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0695963" y="612396"/>
            <a:ext cx="1496037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43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6ECE-C961-4203-8AB5-04D537354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1FB1B-4DCE-401E-BB8E-6552AD81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09760" y="3566160"/>
            <a:ext cx="2103120" cy="365125"/>
          </a:xfrm>
        </p:spPr>
        <p:txBody>
          <a:bodyPr/>
          <a:lstStyle/>
          <a:p>
            <a:fld id="{FE4241CF-D777-4E03-AB4C-A315DF027394}" type="datetime1">
              <a:rPr lang="id-ID" smtClean="0"/>
              <a:t>28/07/2020</a:t>
            </a:fld>
            <a:endParaRPr lang="id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F3A538-628E-4429-901E-6F649268F3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2286000"/>
            <a:ext cx="6126480" cy="5486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</a:t>
            </a:r>
            <a:endParaRPr lang="id-ID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918638-A93F-4EB3-9F74-1A8EB10E1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2834640"/>
            <a:ext cx="6126480" cy="54864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Job Title or Institution</a:t>
            </a:r>
          </a:p>
        </p:txBody>
      </p:sp>
    </p:spTree>
    <p:extLst>
      <p:ext uri="{BB962C8B-B14F-4D97-AF65-F5344CB8AC3E}">
        <p14:creationId xmlns:p14="http://schemas.microsoft.com/office/powerpoint/2010/main" val="27343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yle 11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A47B3E-2EA2-45F3-B712-D3DE926E4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439" y="13140"/>
            <a:ext cx="5236282" cy="6871140"/>
          </a:xfrm>
          <a:prstGeom prst="rect">
            <a:avLst/>
          </a:prstGeom>
        </p:spPr>
      </p:pic>
      <p:sp>
        <p:nvSpPr>
          <p:cNvPr id="9" name="Snip Single Corner Rectangle 8"/>
          <p:cNvSpPr/>
          <p:nvPr userDrawn="1"/>
        </p:nvSpPr>
        <p:spPr>
          <a:xfrm rot="10800000" flipH="1">
            <a:off x="6527109" y="-13140"/>
            <a:ext cx="664266" cy="6858000"/>
          </a:xfrm>
          <a:custGeom>
            <a:avLst/>
            <a:gdLst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1638300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122334 w 5207000"/>
              <a:gd name="connsiteY2" fmla="*/ 1655233 h 3276600"/>
              <a:gd name="connsiteX3" fmla="*/ 5207000 w 5207000"/>
              <a:gd name="connsiteY3" fmla="*/ 3276600 h 3276600"/>
              <a:gd name="connsiteX4" fmla="*/ 0 w 5207000"/>
              <a:gd name="connsiteY4" fmla="*/ 3276600 h 3276600"/>
              <a:gd name="connsiteX5" fmla="*/ 0 w 5207000"/>
              <a:gd name="connsiteY5" fmla="*/ 0 h 3276600"/>
              <a:gd name="connsiteX0" fmla="*/ 0 w 5207000"/>
              <a:gd name="connsiteY0" fmla="*/ 0 h 3276600"/>
              <a:gd name="connsiteX1" fmla="*/ 3568700 w 5207000"/>
              <a:gd name="connsiteY1" fmla="*/ 0 h 3276600"/>
              <a:gd name="connsiteX2" fmla="*/ 5207000 w 5207000"/>
              <a:gd name="connsiteY2" fmla="*/ 3276600 h 3276600"/>
              <a:gd name="connsiteX3" fmla="*/ 0 w 5207000"/>
              <a:gd name="connsiteY3" fmla="*/ 3276600 h 3276600"/>
              <a:gd name="connsiteX4" fmla="*/ 0 w 5207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7000" h="3276600">
                <a:moveTo>
                  <a:pt x="0" y="0"/>
                </a:moveTo>
                <a:lnTo>
                  <a:pt x="3568700" y="0"/>
                </a:lnTo>
                <a:lnTo>
                  <a:pt x="52070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693F2-3732-4775-966E-FEAE6ABD9BF0}"/>
              </a:ext>
            </a:extLst>
          </p:cNvPr>
          <p:cNvSpPr/>
          <p:nvPr userDrawn="1"/>
        </p:nvSpPr>
        <p:spPr>
          <a:xfrm>
            <a:off x="-1" y="6400800"/>
            <a:ext cx="7019925" cy="4572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" name="Right Triangle 2"/>
          <p:cNvSpPr/>
          <p:nvPr userDrawn="1"/>
        </p:nvSpPr>
        <p:spPr>
          <a:xfrm flipH="1">
            <a:off x="10668000" y="3284"/>
            <a:ext cx="1523999" cy="6880996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C9F0-7F5B-46EE-A431-2D0BAC24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39" y="6492240"/>
            <a:ext cx="6766560" cy="27432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Universitas YARSI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6703A-021A-4B60-AD67-0B3F5EBA3531}"/>
              </a:ext>
            </a:extLst>
          </p:cNvPr>
          <p:cNvSpPr txBox="1"/>
          <p:nvPr userDrawn="1"/>
        </p:nvSpPr>
        <p:spPr>
          <a:xfrm>
            <a:off x="7181852" y="4025638"/>
            <a:ext cx="3657600" cy="914400"/>
          </a:xfrm>
          <a:prstGeom prst="rect">
            <a:avLst/>
          </a:prstGeom>
          <a:solidFill>
            <a:srgbClr val="E0E0E0">
              <a:alpha val="78824"/>
            </a:srgbClr>
          </a:solidFill>
        </p:spPr>
        <p:txBody>
          <a:bodyPr wrap="none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Familly Gathering 2019</a:t>
            </a:r>
          </a:p>
          <a:p>
            <a:pPr algn="ctr">
              <a:lnSpc>
                <a:spcPct val="130000"/>
              </a:lnSpc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Fakultas Teknologi Informasi</a:t>
            </a:r>
            <a:endParaRPr lang="en-ID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123601B-5149-4F85-BC47-2E36D798B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74" y="2018250"/>
            <a:ext cx="6400800" cy="128016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Section Title</a:t>
            </a:r>
            <a:endParaRPr lang="id-ID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A0C62CF-0566-467B-9BC5-18C533865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354" y="3389850"/>
            <a:ext cx="6035040" cy="10058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Section sub-Title</a:t>
            </a:r>
            <a:endParaRPr lang="id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4CDFC-617D-4759-AB67-2D47AD7ABC50}"/>
              </a:ext>
            </a:extLst>
          </p:cNvPr>
          <p:cNvSpPr/>
          <p:nvPr userDrawn="1"/>
        </p:nvSpPr>
        <p:spPr>
          <a:xfrm>
            <a:off x="337474" y="3298410"/>
            <a:ext cx="640080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" y="662730"/>
            <a:ext cx="1496037" cy="469784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84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8793D0-AA01-4A17-BADB-DA70DE373CBB}"/>
              </a:ext>
            </a:extLst>
          </p:cNvPr>
          <p:cNvSpPr/>
          <p:nvPr userDrawn="1"/>
        </p:nvSpPr>
        <p:spPr>
          <a:xfrm>
            <a:off x="714375" y="1370796"/>
            <a:ext cx="10972800" cy="2468880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02747C-D0DB-4D0C-9C95-99D9B5796233}"/>
              </a:ext>
            </a:extLst>
          </p:cNvPr>
          <p:cNvSpPr/>
          <p:nvPr userDrawn="1"/>
        </p:nvSpPr>
        <p:spPr>
          <a:xfrm>
            <a:off x="1171575" y="913596"/>
            <a:ext cx="3291840" cy="3291840"/>
          </a:xfrm>
          <a:prstGeom prst="ellipse">
            <a:avLst/>
          </a:prstGeom>
          <a:solidFill>
            <a:srgbClr val="E0E0E0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864B2-AF36-4F2F-97A8-92321662F59C}"/>
              </a:ext>
            </a:extLst>
          </p:cNvPr>
          <p:cNvSpPr txBox="1"/>
          <p:nvPr userDrawn="1"/>
        </p:nvSpPr>
        <p:spPr>
          <a:xfrm>
            <a:off x="4651081" y="1843027"/>
            <a:ext cx="6038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300" dirty="0" err="1">
                <a:solidFill>
                  <a:srgbClr val="E0E0E0"/>
                </a:solidFill>
                <a:effectLst/>
                <a:latin typeface="Mathline" panose="02000500000000090000" pitchFamily="2" charset="0"/>
                <a:cs typeface="Arial" panose="020B0604020202020204" pitchFamily="34" charset="0"/>
              </a:rPr>
              <a:t>Terima</a:t>
            </a:r>
            <a:r>
              <a:rPr lang="en-US" sz="8000" b="1" spc="300" dirty="0">
                <a:solidFill>
                  <a:srgbClr val="E0E0E0"/>
                </a:solidFill>
                <a:effectLst/>
                <a:latin typeface="Mathline" panose="02000500000000090000" pitchFamily="2" charset="0"/>
                <a:cs typeface="Arial" panose="020B0604020202020204" pitchFamily="34" charset="0"/>
              </a:rPr>
              <a:t> </a:t>
            </a:r>
            <a:r>
              <a:rPr lang="en-US" sz="8000" b="1" spc="300" dirty="0" err="1">
                <a:solidFill>
                  <a:srgbClr val="E0E0E0"/>
                </a:solidFill>
                <a:effectLst/>
                <a:latin typeface="Mathline" panose="02000500000000090000" pitchFamily="2" charset="0"/>
                <a:cs typeface="Arial" panose="020B0604020202020204" pitchFamily="34" charset="0"/>
              </a:rPr>
              <a:t>Kasih</a:t>
            </a:r>
            <a:endParaRPr lang="id-ID" sz="8000" b="1" spc="300" dirty="0">
              <a:solidFill>
                <a:srgbClr val="E0E0E0"/>
              </a:solidFill>
              <a:effectLst/>
              <a:latin typeface="Mathline" panose="02000500000000090000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50ED46-F097-4F9D-B28C-3303EF0BF3FE}"/>
              </a:ext>
            </a:extLst>
          </p:cNvPr>
          <p:cNvSpPr txBox="1"/>
          <p:nvPr userDrawn="1"/>
        </p:nvSpPr>
        <p:spPr>
          <a:xfrm>
            <a:off x="6738280" y="4206240"/>
            <a:ext cx="2286000" cy="109728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YARSI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</a:t>
            </a: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Jl. Let.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Suprapto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Cempaka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Putih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Jakarta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DKI Jakarta. Indonesia 10510</a:t>
            </a:r>
            <a:endParaRPr lang="id-ID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2A1A95-7DCF-4648-9E28-3D1DF1E6A265}"/>
              </a:ext>
            </a:extLst>
          </p:cNvPr>
          <p:cNvSpPr txBox="1"/>
          <p:nvPr userDrawn="1"/>
        </p:nvSpPr>
        <p:spPr>
          <a:xfrm>
            <a:off x="7104040" y="5582553"/>
            <a:ext cx="328442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https://www.facebook.com/universitas.yarsi.1/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7BA1DB-6069-4A65-9518-580CAAA24DF5}"/>
              </a:ext>
            </a:extLst>
          </p:cNvPr>
          <p:cNvSpPr txBox="1"/>
          <p:nvPr userDrawn="1"/>
        </p:nvSpPr>
        <p:spPr>
          <a:xfrm>
            <a:off x="9572920" y="4851033"/>
            <a:ext cx="1439817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@universitasyarsi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01FF94-5AC3-4A99-B7B1-A80F9EFE6866}"/>
              </a:ext>
            </a:extLst>
          </p:cNvPr>
          <p:cNvSpPr txBox="1"/>
          <p:nvPr userDrawn="1"/>
        </p:nvSpPr>
        <p:spPr>
          <a:xfrm>
            <a:off x="9572920" y="4530993"/>
            <a:ext cx="159370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registrar@yarsi.ac.id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532671-8C5C-4A08-9A27-A9E4AF30B874}"/>
              </a:ext>
            </a:extLst>
          </p:cNvPr>
          <p:cNvSpPr txBox="1"/>
          <p:nvPr userDrawn="1"/>
        </p:nvSpPr>
        <p:spPr>
          <a:xfrm>
            <a:off x="9572920" y="4210953"/>
            <a:ext cx="174874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https://www.yarsi.ac.id/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384C88E-3326-4972-97B6-030FCB011E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720" y="5582553"/>
            <a:ext cx="276431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6C8205-A088-4D15-AA1B-D7B88E9DE3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00" y="4851033"/>
            <a:ext cx="278573" cy="274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2CDF30-FAFA-4370-9098-E509355A6E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00" y="4530993"/>
            <a:ext cx="275524" cy="274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B6519D-0C73-49C7-907E-30021270C0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00" y="4210953"/>
            <a:ext cx="274320" cy="27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D001A80-EB80-4EC3-BAA1-FC212FB02847}"/>
              </a:ext>
            </a:extLst>
          </p:cNvPr>
          <p:cNvSpPr txBox="1"/>
          <p:nvPr userDrawn="1"/>
        </p:nvSpPr>
        <p:spPr>
          <a:xfrm>
            <a:off x="9572920" y="5171073"/>
            <a:ext cx="87261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YARSI TV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CF1E42-327C-48AB-B1F9-BF0AE4D601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0726" y="5171073"/>
            <a:ext cx="274320" cy="274320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5E8ABA84-97AD-434F-8AE6-7870BF5CB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87" y="2193756"/>
            <a:ext cx="270481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0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2" grpId="0"/>
      <p:bldP spid="32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8793D0-AA01-4A17-BADB-DA70DE373CBB}"/>
              </a:ext>
            </a:extLst>
          </p:cNvPr>
          <p:cNvSpPr/>
          <p:nvPr userDrawn="1"/>
        </p:nvSpPr>
        <p:spPr>
          <a:xfrm>
            <a:off x="0" y="3214237"/>
            <a:ext cx="12192000" cy="3656796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864B2-AF36-4F2F-97A8-92321662F59C}"/>
              </a:ext>
            </a:extLst>
          </p:cNvPr>
          <p:cNvSpPr txBox="1"/>
          <p:nvPr userDrawn="1"/>
        </p:nvSpPr>
        <p:spPr>
          <a:xfrm>
            <a:off x="3012463" y="3947282"/>
            <a:ext cx="61670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0" u="none" spc="300" dirty="0" err="1">
                <a:solidFill>
                  <a:srgbClr val="E0E0E0"/>
                </a:solidFill>
                <a:effectLst/>
                <a:latin typeface="Berlin Sans FB" panose="020E0602020502020306" pitchFamily="34" charset="0"/>
                <a:cs typeface="Arial" panose="020B0604020202020204" pitchFamily="34" charset="0"/>
              </a:rPr>
              <a:t>Terima</a:t>
            </a:r>
            <a:r>
              <a:rPr lang="en-US" sz="8000" b="0" u="none" spc="300" dirty="0">
                <a:solidFill>
                  <a:srgbClr val="E0E0E0"/>
                </a:solidFill>
                <a:effectLst/>
                <a:latin typeface="Berlin Sans FB" panose="020E0602020502020306" pitchFamily="34" charset="0"/>
                <a:cs typeface="Arial" panose="020B0604020202020204" pitchFamily="34" charset="0"/>
              </a:rPr>
              <a:t> </a:t>
            </a:r>
            <a:r>
              <a:rPr lang="en-US" sz="8000" b="0" u="none" spc="300" dirty="0" err="1">
                <a:solidFill>
                  <a:srgbClr val="E0E0E0"/>
                </a:solidFill>
                <a:effectLst/>
                <a:latin typeface="Berlin Sans FB" panose="020E0602020502020306" pitchFamily="34" charset="0"/>
                <a:cs typeface="Arial" panose="020B0604020202020204" pitchFamily="34" charset="0"/>
              </a:rPr>
              <a:t>Kasih</a:t>
            </a:r>
            <a:endParaRPr lang="id-ID" sz="8000" b="0" u="none" spc="300" dirty="0">
              <a:solidFill>
                <a:srgbClr val="E0E0E0"/>
              </a:solidFill>
              <a:effectLst/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03805" y="5119719"/>
            <a:ext cx="6167073" cy="288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1C907-A8A6-43A7-8F75-84EFAD7BD70C}"/>
              </a:ext>
            </a:extLst>
          </p:cNvPr>
          <p:cNvSpPr txBox="1"/>
          <p:nvPr userDrawn="1"/>
        </p:nvSpPr>
        <p:spPr>
          <a:xfrm>
            <a:off x="1025121" y="720369"/>
            <a:ext cx="2286000" cy="109728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YARSI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</a:t>
            </a: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Jl. Let.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Suprapto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Cempaka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Putih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Jakarta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DKI Jakarta. Indonesia 10510</a:t>
            </a:r>
            <a:endParaRPr lang="id-ID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F4902-2F6D-4D50-B6E1-58D554729EFF}"/>
              </a:ext>
            </a:extLst>
          </p:cNvPr>
          <p:cNvSpPr txBox="1"/>
          <p:nvPr userDrawn="1"/>
        </p:nvSpPr>
        <p:spPr>
          <a:xfrm>
            <a:off x="1390881" y="2096682"/>
            <a:ext cx="328442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https://www.facebook.com/universitas.yarsi.1/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75574A-5B31-40F0-B677-607B1712B4AA}"/>
              </a:ext>
            </a:extLst>
          </p:cNvPr>
          <p:cNvSpPr txBox="1"/>
          <p:nvPr userDrawn="1"/>
        </p:nvSpPr>
        <p:spPr>
          <a:xfrm>
            <a:off x="3859761" y="1365162"/>
            <a:ext cx="1439817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@universitasyarsi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3F231-0F42-48FE-AF23-A636AD8A0718}"/>
              </a:ext>
            </a:extLst>
          </p:cNvPr>
          <p:cNvSpPr txBox="1"/>
          <p:nvPr userDrawn="1"/>
        </p:nvSpPr>
        <p:spPr>
          <a:xfrm>
            <a:off x="3859761" y="1045122"/>
            <a:ext cx="159370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registrar@yarsi.ac.id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4AB204-F572-404E-AFD3-A3716BF03415}"/>
              </a:ext>
            </a:extLst>
          </p:cNvPr>
          <p:cNvSpPr txBox="1"/>
          <p:nvPr userDrawn="1"/>
        </p:nvSpPr>
        <p:spPr>
          <a:xfrm>
            <a:off x="3859761" y="725082"/>
            <a:ext cx="174874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https://www.yarsi.ac.id/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1FE2BB-AE07-4C80-9C0C-9B2F9703A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61" y="2096682"/>
            <a:ext cx="276431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63A4C-FE5D-4245-B604-65D6ECE76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41" y="1365162"/>
            <a:ext cx="278573" cy="274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E3E8FF-D0DB-4AC9-B49D-92E5486477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41" y="1045122"/>
            <a:ext cx="275524" cy="274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E26D18-3FF7-486B-8964-197EDC724D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41" y="725082"/>
            <a:ext cx="274320" cy="27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7002F12-E3BE-47BB-BF96-129FFCA9C4D1}"/>
              </a:ext>
            </a:extLst>
          </p:cNvPr>
          <p:cNvSpPr txBox="1"/>
          <p:nvPr userDrawn="1"/>
        </p:nvSpPr>
        <p:spPr>
          <a:xfrm>
            <a:off x="3859761" y="1685202"/>
            <a:ext cx="87261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YARSI TV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5E81063-B8D5-49EC-B906-CB8E4BCEC3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567" y="1685202"/>
            <a:ext cx="274320" cy="274320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AE9EE400-651B-4A9E-89EB-774C2A6882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1005840"/>
            <a:ext cx="338102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23" grpId="0"/>
      <p:bldP spid="24" grpId="0"/>
      <p:bldP spid="25" grpId="0"/>
      <p:bldP spid="26" grpId="0"/>
      <p:bldP spid="27" grpId="0"/>
      <p:bldP spid="3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8793D0-AA01-4A17-BADB-DA70DE373CBB}"/>
              </a:ext>
            </a:extLst>
          </p:cNvPr>
          <p:cNvSpPr/>
          <p:nvPr userDrawn="1"/>
        </p:nvSpPr>
        <p:spPr>
          <a:xfrm>
            <a:off x="9453856" y="0"/>
            <a:ext cx="2738144" cy="6871033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864B2-AF36-4F2F-97A8-92321662F59C}"/>
              </a:ext>
            </a:extLst>
          </p:cNvPr>
          <p:cNvSpPr txBox="1"/>
          <p:nvPr userDrawn="1"/>
        </p:nvSpPr>
        <p:spPr>
          <a:xfrm>
            <a:off x="1535093" y="2595128"/>
            <a:ext cx="58785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0" spc="300" dirty="0" err="1">
                <a:solidFill>
                  <a:schemeClr val="tx1"/>
                </a:solidFill>
                <a:effectLst/>
                <a:latin typeface="Arno Pro" panose="02020502040506020403" pitchFamily="18" charset="0"/>
                <a:cs typeface="Arial" panose="020B0604020202020204" pitchFamily="34" charset="0"/>
              </a:rPr>
              <a:t>Terima</a:t>
            </a:r>
            <a:r>
              <a:rPr lang="en-US" sz="8000" b="0" spc="300" dirty="0">
                <a:solidFill>
                  <a:schemeClr val="tx1"/>
                </a:solidFill>
                <a:effectLst/>
                <a:latin typeface="Arno Pro" panose="02020502040506020403" pitchFamily="18" charset="0"/>
                <a:cs typeface="Arial" panose="020B0604020202020204" pitchFamily="34" charset="0"/>
              </a:rPr>
              <a:t> </a:t>
            </a:r>
            <a:r>
              <a:rPr lang="en-US" sz="8000" b="0" spc="300" dirty="0" err="1">
                <a:solidFill>
                  <a:schemeClr val="tx1"/>
                </a:solidFill>
                <a:effectLst/>
                <a:latin typeface="Arno Pro" panose="02020502040506020403" pitchFamily="18" charset="0"/>
                <a:cs typeface="Arial" panose="020B0604020202020204" pitchFamily="34" charset="0"/>
              </a:rPr>
              <a:t>Kasih</a:t>
            </a:r>
            <a:endParaRPr lang="id-ID" sz="8000" b="0" spc="300" dirty="0">
              <a:solidFill>
                <a:schemeClr val="tx1"/>
              </a:solidFill>
              <a:effectLst/>
              <a:latin typeface="Arno Pro" panose="02020502040506020403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403152" y="3629774"/>
            <a:ext cx="6167073" cy="28800"/>
          </a:xfrm>
          <a:prstGeom prst="rect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AB8D8A-EEBB-40AA-9FFA-D775DFDC4BAD}"/>
              </a:ext>
            </a:extLst>
          </p:cNvPr>
          <p:cNvSpPr txBox="1"/>
          <p:nvPr userDrawn="1"/>
        </p:nvSpPr>
        <p:spPr>
          <a:xfrm>
            <a:off x="1636959" y="3918567"/>
            <a:ext cx="2286000" cy="109728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YARSI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</a:t>
            </a: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Jl. Let.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Suprapto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Cempaka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Putih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Jakarta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DKI Jakarta. Indonesia 10510</a:t>
            </a:r>
            <a:endParaRPr lang="id-ID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AF193D-26CF-431A-A67E-B1B78CE2E224}"/>
              </a:ext>
            </a:extLst>
          </p:cNvPr>
          <p:cNvSpPr txBox="1"/>
          <p:nvPr userDrawn="1"/>
        </p:nvSpPr>
        <p:spPr>
          <a:xfrm>
            <a:off x="2002719" y="5294880"/>
            <a:ext cx="328442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https://www.facebook.com/universitas.yarsi.1/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903E46-AD51-4CFE-948C-7FFD939CDE87}"/>
              </a:ext>
            </a:extLst>
          </p:cNvPr>
          <p:cNvSpPr txBox="1"/>
          <p:nvPr userDrawn="1"/>
        </p:nvSpPr>
        <p:spPr>
          <a:xfrm>
            <a:off x="4471599" y="4563360"/>
            <a:ext cx="1439817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@universitasyarsi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E5D49E-2C28-4CC4-837C-F216A116EBCD}"/>
              </a:ext>
            </a:extLst>
          </p:cNvPr>
          <p:cNvSpPr txBox="1"/>
          <p:nvPr userDrawn="1"/>
        </p:nvSpPr>
        <p:spPr>
          <a:xfrm>
            <a:off x="4471599" y="4243320"/>
            <a:ext cx="159370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registrar@yarsi.ac.id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A78137-F9B2-479D-83C2-548830ED75DF}"/>
              </a:ext>
            </a:extLst>
          </p:cNvPr>
          <p:cNvSpPr txBox="1"/>
          <p:nvPr userDrawn="1"/>
        </p:nvSpPr>
        <p:spPr>
          <a:xfrm>
            <a:off x="4471599" y="3923280"/>
            <a:ext cx="174874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https://www.yarsi.ac.id/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356B3B-55F3-4697-9C39-B6E7A15807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99" y="5294880"/>
            <a:ext cx="276431" cy="274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58550-CD83-410F-9981-BAB257651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79" y="4563360"/>
            <a:ext cx="278573" cy="274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2D55E7-47B4-4FC9-8D19-C69BF7A7EE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79" y="4243320"/>
            <a:ext cx="275524" cy="274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36975B-E3DE-4B42-A9DF-2BFE4B1841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79" y="3923280"/>
            <a:ext cx="274320" cy="2743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5C95BDA-9FB0-4AE9-B972-E85AB5C39BDE}"/>
              </a:ext>
            </a:extLst>
          </p:cNvPr>
          <p:cNvSpPr txBox="1"/>
          <p:nvPr userDrawn="1"/>
        </p:nvSpPr>
        <p:spPr>
          <a:xfrm>
            <a:off x="4471599" y="4883400"/>
            <a:ext cx="87261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YARSI TV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0A624C-EC49-4E82-9816-8CD7BECA5F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405" y="4883400"/>
            <a:ext cx="274320" cy="274320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D2E2C724-7E38-4DDB-84B0-94528C54EF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2743200" cy="7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 animBg="1"/>
      <p:bldP spid="24" grpId="0"/>
      <p:bldP spid="25" grpId="0"/>
      <p:bldP spid="26" grpId="0"/>
      <p:bldP spid="27" grpId="0"/>
      <p:bldP spid="28" grpId="0"/>
      <p:bldP spid="3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-BY-NC-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F1498-70EA-4E7D-8748-DA421BAC7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24836"/>
          <a:stretch/>
        </p:blipFill>
        <p:spPr>
          <a:xfrm>
            <a:off x="0" y="0"/>
            <a:ext cx="5717136" cy="685800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F3B27CE-259F-4CDA-95F9-1F09C6AE5E34}"/>
              </a:ext>
            </a:extLst>
          </p:cNvPr>
          <p:cNvSpPr/>
          <p:nvPr userDrawn="1"/>
        </p:nvSpPr>
        <p:spPr>
          <a:xfrm>
            <a:off x="6471254" y="5421083"/>
            <a:ext cx="794142" cy="794142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CD1BA46-07D9-4B47-8B06-635D859BC87F}"/>
              </a:ext>
            </a:extLst>
          </p:cNvPr>
          <p:cNvSpPr/>
          <p:nvPr userDrawn="1"/>
        </p:nvSpPr>
        <p:spPr>
          <a:xfrm>
            <a:off x="7861499" y="5442293"/>
            <a:ext cx="794142" cy="794142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FBA59BF-1791-4221-BC27-03111F0070D0}"/>
              </a:ext>
            </a:extLst>
          </p:cNvPr>
          <p:cNvSpPr/>
          <p:nvPr userDrawn="1"/>
        </p:nvSpPr>
        <p:spPr>
          <a:xfrm rot="5400000">
            <a:off x="10641989" y="5442293"/>
            <a:ext cx="794142" cy="794142"/>
          </a:xfrm>
          <a:prstGeom prst="flowChartConnector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E2FF4E0-117F-43DA-95A8-F32595AE1B37}"/>
              </a:ext>
            </a:extLst>
          </p:cNvPr>
          <p:cNvSpPr/>
          <p:nvPr userDrawn="1"/>
        </p:nvSpPr>
        <p:spPr>
          <a:xfrm>
            <a:off x="9251744" y="5442293"/>
            <a:ext cx="794142" cy="794142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AC60-DC2A-4878-996F-CE2F0F4ED892}"/>
              </a:ext>
            </a:extLst>
          </p:cNvPr>
          <p:cNvSpPr txBox="1"/>
          <p:nvPr userDrawn="1"/>
        </p:nvSpPr>
        <p:spPr>
          <a:xfrm>
            <a:off x="6247782" y="1142835"/>
            <a:ext cx="506548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>
                <a:solidFill>
                  <a:schemeClr val="tx1"/>
                </a:solidFill>
                <a:cs typeface="Arial"/>
              </a:rPr>
              <a:t>Konten ini berlisensi CC BY-NC-ND hanya dapat diunduh dan dibagikan dengan ketentuan mencantumkan kredit  pemilik lisensi. Anda dilarang memodifikasi konten dengan cara apapun, baik itu untuk keperluan komersial maupun non-komersial.</a:t>
            </a:r>
            <a:endParaRPr lang="id-ID" sz="2800" dirty="0">
              <a:solidFill>
                <a:schemeClr val="tx1"/>
              </a:solidFill>
            </a:endParaRPr>
          </a:p>
        </p:txBody>
      </p:sp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4D9F5601-01B9-4E7C-8FB8-5CBDD0D682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232914"/>
            <a:ext cx="2363638" cy="6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-BY-NC-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517B91-5F0F-4BCE-BAF9-F9030991C49E}"/>
              </a:ext>
            </a:extLst>
          </p:cNvPr>
          <p:cNvSpPr/>
          <p:nvPr userDrawn="1"/>
        </p:nvSpPr>
        <p:spPr>
          <a:xfrm>
            <a:off x="457200" y="457200"/>
            <a:ext cx="11247120" cy="5943600"/>
          </a:xfrm>
          <a:prstGeom prst="roundRect">
            <a:avLst>
              <a:gd name="adj" fmla="val 4720"/>
            </a:avLst>
          </a:prstGeom>
          <a:noFill/>
          <a:ln w="38100"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D8A426-581A-44E4-A818-9B268CAD6C3B}"/>
              </a:ext>
            </a:extLst>
          </p:cNvPr>
          <p:cNvSpPr/>
          <p:nvPr userDrawn="1"/>
        </p:nvSpPr>
        <p:spPr>
          <a:xfrm>
            <a:off x="731520" y="1737360"/>
            <a:ext cx="1371600" cy="1371600"/>
          </a:xfrm>
          <a:prstGeom prst="rect">
            <a:avLst/>
          </a:prstGeom>
          <a:noFill/>
          <a:ln w="28575"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endParaRPr lang="en-ID" sz="6000">
              <a:solidFill>
                <a:srgbClr val="1E51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7A93A-5E3E-4104-9DCB-564671757DC8}"/>
              </a:ext>
            </a:extLst>
          </p:cNvPr>
          <p:cNvSpPr txBox="1"/>
          <p:nvPr userDrawn="1"/>
        </p:nvSpPr>
        <p:spPr>
          <a:xfrm>
            <a:off x="3931920" y="640080"/>
            <a:ext cx="450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1E511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Lisensi Penggunaan</a:t>
            </a:r>
            <a:endParaRPr lang="en-ID" sz="3600">
              <a:solidFill>
                <a:srgbClr val="1E511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ABF65-623E-4B07-BECC-99B95ACBFE69}"/>
              </a:ext>
            </a:extLst>
          </p:cNvPr>
          <p:cNvSpPr txBox="1"/>
          <p:nvPr userDrawn="1"/>
        </p:nvSpPr>
        <p:spPr>
          <a:xfrm>
            <a:off x="2286000" y="1554480"/>
            <a:ext cx="9235440" cy="27938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d-ID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Konten </a:t>
            </a:r>
            <a:r>
              <a:rPr lang="en-US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400" b="0" baseline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 lisensi </a:t>
            </a:r>
            <a:r>
              <a:rPr lang="id-ID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reative </a:t>
            </a:r>
            <a:r>
              <a:rPr lang="id-ID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</a:t>
            </a:r>
            <a:r>
              <a:rPr lang="id-ID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BY-NC-</a:t>
            </a:r>
            <a:r>
              <a:rPr lang="en-US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SA.</a:t>
            </a:r>
          </a:p>
          <a:p>
            <a:pPr algn="l">
              <a:lnSpc>
                <a:spcPct val="150000"/>
              </a:lnSpc>
              <a:tabLst>
                <a:tab pos="2686050" algn="l"/>
              </a:tabLst>
            </a:pPr>
            <a:r>
              <a:rPr lang="en-US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Distribusi</a:t>
            </a:r>
            <a:r>
              <a:rPr lang="en-US" sz="2400" b="0" baseline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Ulang	: Diizinkan dengan mencantumkan kredit</a:t>
            </a:r>
          </a:p>
          <a:p>
            <a:pPr algn="l">
              <a:lnSpc>
                <a:spcPct val="150000"/>
              </a:lnSpc>
              <a:tabLst>
                <a:tab pos="2686050" algn="l"/>
              </a:tabLst>
            </a:pPr>
            <a:r>
              <a:rPr lang="en-US" sz="2400" b="0" baseline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Komersialisasi	: Tidak Diizinkan</a:t>
            </a:r>
          </a:p>
          <a:p>
            <a:pPr algn="l">
              <a:lnSpc>
                <a:spcPct val="150000"/>
              </a:lnSpc>
              <a:tabLst>
                <a:tab pos="2686050" algn="l"/>
              </a:tabLst>
            </a:pPr>
            <a:r>
              <a:rPr lang="en-US" sz="2400" b="0" baseline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Modifikasi	: Diizinkan</a:t>
            </a:r>
          </a:p>
          <a:p>
            <a:pPr algn="l">
              <a:lnSpc>
                <a:spcPct val="150000"/>
              </a:lnSpc>
              <a:tabLst>
                <a:tab pos="2686050" algn="l"/>
              </a:tabLst>
            </a:pPr>
            <a:r>
              <a:rPr lang="en-US" sz="2400" b="0" baseline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Lisensi Modifikasi	: Creative Common BY-NC-NA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BC6FD-FCE1-45CF-B959-640AA3DBF123}"/>
              </a:ext>
            </a:extLst>
          </p:cNvPr>
          <p:cNvSpPr txBox="1"/>
          <p:nvPr userDrawn="1"/>
        </p:nvSpPr>
        <p:spPr>
          <a:xfrm>
            <a:off x="731520" y="3108960"/>
            <a:ext cx="1371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1800" b="1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BY-NC-</a:t>
            </a:r>
            <a:r>
              <a:rPr lang="en-US" sz="1800" b="1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sz="1800" b="1" baseline="0">
              <a:solidFill>
                <a:srgbClr val="1E51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A81EF-00AD-44E5-B4CD-714B6AF2C0C5}"/>
              </a:ext>
            </a:extLst>
          </p:cNvPr>
          <p:cNvSpPr txBox="1"/>
          <p:nvPr userDrawn="1"/>
        </p:nvSpPr>
        <p:spPr>
          <a:xfrm>
            <a:off x="2286000" y="4262219"/>
            <a:ext cx="3017520" cy="5778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tabLst>
                <a:tab pos="2686050" algn="l"/>
              </a:tabLst>
            </a:pPr>
            <a:r>
              <a:rPr lang="en-US" sz="2400" b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Pemilik</a:t>
            </a:r>
            <a:r>
              <a:rPr lang="en-US" sz="2400" b="0" baseline="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5F817F-2D6D-4AD0-B0F9-C76D91B5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2863" y="4418281"/>
            <a:ext cx="6035040" cy="1645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51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Pemilik Lisensi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02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7724-F0DD-475A-A76A-699C615D0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47120" cy="822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Acknowledgement</a:t>
            </a:r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F759C-28E3-438E-9340-D8FB1096CC9C}"/>
              </a:ext>
            </a:extLst>
          </p:cNvPr>
          <p:cNvSpPr txBox="1"/>
          <p:nvPr userDrawn="1"/>
        </p:nvSpPr>
        <p:spPr>
          <a:xfrm>
            <a:off x="914400" y="3383280"/>
            <a:ext cx="3285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Slide Template Designers</a:t>
            </a:r>
            <a:endParaRPr lang="en-ID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3F841-977C-414C-AB38-98604DC35013}"/>
              </a:ext>
            </a:extLst>
          </p:cNvPr>
          <p:cNvSpPr txBox="1"/>
          <p:nvPr userDrawn="1"/>
        </p:nvSpPr>
        <p:spPr>
          <a:xfrm>
            <a:off x="914400" y="1463040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Content Creators</a:t>
            </a:r>
            <a:endParaRPr lang="en-ID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D6C46-2C9A-42EA-BBCA-32119479EB7A}"/>
              </a:ext>
            </a:extLst>
          </p:cNvPr>
          <p:cNvSpPr txBox="1"/>
          <p:nvPr userDrawn="1"/>
        </p:nvSpPr>
        <p:spPr>
          <a:xfrm>
            <a:off x="914400" y="5120640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Slide Modificators</a:t>
            </a:r>
            <a:endParaRPr lang="en-ID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06D7A-0528-4E7F-9779-78CD3EB27FC8}"/>
              </a:ext>
            </a:extLst>
          </p:cNvPr>
          <p:cNvSpPr txBox="1"/>
          <p:nvPr userDrawn="1"/>
        </p:nvSpPr>
        <p:spPr>
          <a:xfrm>
            <a:off x="1371600" y="3749040"/>
            <a:ext cx="96012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ID" sz="2000">
                <a:latin typeface="Arial" panose="020B0604020202020204" pitchFamily="34" charset="0"/>
                <a:cs typeface="Arial" panose="020B0604020202020204" pitchFamily="34" charset="0"/>
              </a:rPr>
              <a:t>Andreas Febrian, Cesario Auditya Pratama, Raihan Ramadhan Yusuf, Reynaldi Pratama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D1857C-653B-4F3C-BDF1-1CA7B2DDC4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599" y="1828800"/>
            <a:ext cx="9601200" cy="1371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ID"/>
            </a:lvl5pPr>
          </a:lstStyle>
          <a:p>
            <a:pPr lvl="0"/>
            <a:r>
              <a:rPr lang="en-US"/>
              <a:t>Tuliskan nama pembuat content disini</a:t>
            </a:r>
            <a:endParaRPr lang="en-ID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68F4FB1-272D-435E-93FA-5470981D7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577840"/>
            <a:ext cx="9601200" cy="9144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</a:lstStyle>
          <a:p>
            <a:pPr lvl="0"/>
            <a:r>
              <a:rPr lang="en-US"/>
              <a:t>Tuliskan nama pemodifikasi disini</a:t>
            </a:r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74CDFC-617D-4759-AB67-2D47AD7ABC50}"/>
              </a:ext>
            </a:extLst>
          </p:cNvPr>
          <p:cNvSpPr/>
          <p:nvPr userDrawn="1"/>
        </p:nvSpPr>
        <p:spPr>
          <a:xfrm>
            <a:off x="457200" y="1245443"/>
            <a:ext cx="4428000" cy="360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2361834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at Pembelajaran Jarak Jau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40C8-0ECB-4CEE-B943-0BF885FAD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404CF-1A9A-4047-9CE3-828B91DD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C9E8-AB19-4A9C-9F0D-5CA03D7ABC78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3D142-A757-4E43-9920-AE6C7F5D72FE}"/>
              </a:ext>
            </a:extLst>
          </p:cNvPr>
          <p:cNvSpPr txBox="1"/>
          <p:nvPr userDrawn="1"/>
        </p:nvSpPr>
        <p:spPr>
          <a:xfrm>
            <a:off x="4876800" y="2286000"/>
            <a:ext cx="6766560" cy="548640"/>
          </a:xfrm>
          <a:prstGeom prst="rect">
            <a:avLst/>
          </a:prstGeom>
          <a:noFill/>
        </p:spPr>
        <p:txBody>
          <a:bodyPr wrap="square" rtlCol="0" anchor="ctr">
            <a:normAutofit fontScale="92500" lnSpcReduction="10000"/>
          </a:bodyPr>
          <a:lstStyle/>
          <a:p>
            <a:pPr algn="r">
              <a:lnSpc>
                <a:spcPct val="13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Pusat Pembelajaran Jarak Jauh</a:t>
            </a:r>
            <a:endParaRPr lang="id-ID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eas Febr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40C8-0ECB-4CEE-B943-0BF885FAD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404CF-1A9A-4047-9CE3-828B91DD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09760" y="3566160"/>
            <a:ext cx="2103120" cy="365125"/>
          </a:xfrm>
        </p:spPr>
        <p:txBody>
          <a:bodyPr/>
          <a:lstStyle/>
          <a:p>
            <a:fld id="{88AEEEC2-8CBD-4149-B7C1-F549D83D950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3D142-A757-4E43-9920-AE6C7F5D72FE}"/>
              </a:ext>
            </a:extLst>
          </p:cNvPr>
          <p:cNvSpPr txBox="1"/>
          <p:nvPr userDrawn="1"/>
        </p:nvSpPr>
        <p:spPr>
          <a:xfrm>
            <a:off x="4876800" y="2286000"/>
            <a:ext cx="6766560" cy="548640"/>
          </a:xfrm>
          <a:prstGeom prst="rect">
            <a:avLst/>
          </a:prstGeom>
          <a:noFill/>
        </p:spPr>
        <p:txBody>
          <a:bodyPr wrap="square" rtlCol="0" anchor="ctr">
            <a:normAutofit fontScale="92500" lnSpcReduction="10000"/>
          </a:bodyPr>
          <a:lstStyle/>
          <a:p>
            <a:pPr algn="r">
              <a:lnSpc>
                <a:spcPct val="13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Andreas Febrian</a:t>
            </a:r>
            <a:endParaRPr lang="id-ID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7C611-DB31-433E-A9B8-E41DBAFAAC87}"/>
              </a:ext>
            </a:extLst>
          </p:cNvPr>
          <p:cNvSpPr txBox="1"/>
          <p:nvPr userDrawn="1"/>
        </p:nvSpPr>
        <p:spPr>
          <a:xfrm>
            <a:off x="4907280" y="2834640"/>
            <a:ext cx="6766560" cy="54864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r">
              <a:lnSpc>
                <a:spcPct val="13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Direktur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Pendidikan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Jarak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Jauh</a:t>
            </a:r>
            <a:endParaRPr lang="id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8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6ECE-C961-4203-8AB5-04D537354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1FB1B-4DCE-401E-BB8E-6552AD81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09760" y="3566160"/>
            <a:ext cx="2103120" cy="365125"/>
          </a:xfrm>
        </p:spPr>
        <p:txBody>
          <a:bodyPr/>
          <a:lstStyle/>
          <a:p>
            <a:fld id="{36F66030-55C0-498C-9C3A-D7AC235002EF}" type="datetime1">
              <a:rPr lang="id-ID" smtClean="0"/>
              <a:t>28/07/2020</a:t>
            </a:fld>
            <a:endParaRPr lang="id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F3A538-628E-4429-901E-6F649268F3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2286000"/>
            <a:ext cx="6126480" cy="5486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</a:t>
            </a:r>
            <a:endParaRPr lang="id-ID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918638-A93F-4EB3-9F74-1A8EB10E1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2834640"/>
            <a:ext cx="6126480" cy="54864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Job Title or Institution</a:t>
            </a:r>
          </a:p>
        </p:txBody>
      </p:sp>
    </p:spTree>
    <p:extLst>
      <p:ext uri="{BB962C8B-B14F-4D97-AF65-F5344CB8AC3E}">
        <p14:creationId xmlns:p14="http://schemas.microsoft.com/office/powerpoint/2010/main" val="164121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at Pembelajaran Jarak Jau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40C8-0ECB-4CEE-B943-0BF885FAD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404CF-1A9A-4047-9CE3-828B91DD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0160-C853-482D-9C2C-41A8FE7E6C94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3D142-A757-4E43-9920-AE6C7F5D72FE}"/>
              </a:ext>
            </a:extLst>
          </p:cNvPr>
          <p:cNvSpPr txBox="1"/>
          <p:nvPr userDrawn="1"/>
        </p:nvSpPr>
        <p:spPr>
          <a:xfrm>
            <a:off x="4876800" y="2286000"/>
            <a:ext cx="6766560" cy="548640"/>
          </a:xfrm>
          <a:prstGeom prst="rect">
            <a:avLst/>
          </a:prstGeom>
          <a:noFill/>
        </p:spPr>
        <p:txBody>
          <a:bodyPr wrap="square" rtlCol="0" anchor="ctr">
            <a:normAutofit fontScale="92500" lnSpcReduction="10000"/>
          </a:bodyPr>
          <a:lstStyle/>
          <a:p>
            <a:pPr algn="r">
              <a:lnSpc>
                <a:spcPct val="13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Pusat Pembelajaran Jarak Jauh</a:t>
            </a:r>
            <a:endParaRPr lang="id-ID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eas Febr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40C8-0ECB-4CEE-B943-0BF885FAD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404CF-1A9A-4047-9CE3-828B91DD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09760" y="3566160"/>
            <a:ext cx="2103120" cy="365125"/>
          </a:xfrm>
        </p:spPr>
        <p:txBody>
          <a:bodyPr/>
          <a:lstStyle/>
          <a:p>
            <a:fld id="{29404582-FE08-4104-BEC7-AB2899B10BC0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3D142-A757-4E43-9920-AE6C7F5D72FE}"/>
              </a:ext>
            </a:extLst>
          </p:cNvPr>
          <p:cNvSpPr txBox="1"/>
          <p:nvPr userDrawn="1"/>
        </p:nvSpPr>
        <p:spPr>
          <a:xfrm>
            <a:off x="4876800" y="2286000"/>
            <a:ext cx="6766560" cy="548640"/>
          </a:xfrm>
          <a:prstGeom prst="rect">
            <a:avLst/>
          </a:prstGeom>
          <a:noFill/>
        </p:spPr>
        <p:txBody>
          <a:bodyPr wrap="square" rtlCol="0" anchor="ctr">
            <a:normAutofit fontScale="92500" lnSpcReduction="10000"/>
          </a:bodyPr>
          <a:lstStyle/>
          <a:p>
            <a:pPr algn="r">
              <a:lnSpc>
                <a:spcPct val="13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Andreas Febrian</a:t>
            </a:r>
            <a:endParaRPr lang="id-ID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7C611-DB31-433E-A9B8-E41DBAFAAC87}"/>
              </a:ext>
            </a:extLst>
          </p:cNvPr>
          <p:cNvSpPr txBox="1"/>
          <p:nvPr userDrawn="1"/>
        </p:nvSpPr>
        <p:spPr>
          <a:xfrm>
            <a:off x="4907280" y="2834640"/>
            <a:ext cx="6766560" cy="54864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r"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(Plt) Direktur Pusat Pendidikan Jarak Jauh</a:t>
            </a:r>
            <a:endParaRPr lang="id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73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theme" Target="../theme/theme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B0E526D-E779-42A7-88CB-2D847D0A4036}"/>
              </a:ext>
            </a:extLst>
          </p:cNvPr>
          <p:cNvSpPr/>
          <p:nvPr userDrawn="1"/>
        </p:nvSpPr>
        <p:spPr>
          <a:xfrm>
            <a:off x="4297680" y="914400"/>
            <a:ext cx="7955280" cy="914400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EB353DA5-6035-4534-8F9D-8E9C2DDF3EA2}"/>
              </a:ext>
            </a:extLst>
          </p:cNvPr>
          <p:cNvSpPr/>
          <p:nvPr userDrawn="1"/>
        </p:nvSpPr>
        <p:spPr>
          <a:xfrm>
            <a:off x="0" y="4480560"/>
            <a:ext cx="8412480" cy="914400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397A91-A1CF-492D-B460-67EE3A3EE359}"/>
              </a:ext>
            </a:extLst>
          </p:cNvPr>
          <p:cNvSpPr/>
          <p:nvPr userDrawn="1"/>
        </p:nvSpPr>
        <p:spPr>
          <a:xfrm>
            <a:off x="0" y="1426234"/>
            <a:ext cx="12252960" cy="356616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CAE0F-8E54-444F-A9EF-5BC75401101E}"/>
              </a:ext>
            </a:extLst>
          </p:cNvPr>
          <p:cNvSpPr txBox="1"/>
          <p:nvPr userDrawn="1"/>
        </p:nvSpPr>
        <p:spPr>
          <a:xfrm>
            <a:off x="1554480" y="5577842"/>
            <a:ext cx="2653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Menara YARSI Kavling 13</a:t>
            </a:r>
          </a:p>
          <a:p>
            <a:pPr algn="l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Jl. Let. Jend. Suprapto</a:t>
            </a:r>
          </a:p>
          <a:p>
            <a:pPr algn="l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Cempaka Putih, Jakarta Pusat</a:t>
            </a:r>
          </a:p>
          <a:p>
            <a:pPr algn="l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DKI Jakarta, Indonesia 10510</a:t>
            </a:r>
            <a:endParaRPr lang="id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4DEBE5-4FC7-41D3-BD2F-683259009D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577840"/>
            <a:ext cx="627771" cy="822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B3AD42-6038-4EE3-84E0-1E58C5AF9B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6309360"/>
            <a:ext cx="276431" cy="274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4ED1A2-9476-42C7-A415-F3F73B8A4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5669280"/>
            <a:ext cx="278573" cy="274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17B8C7-A2BF-46B6-AC10-C7C813F3256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5349240"/>
            <a:ext cx="275524" cy="2743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B6D2DE-A512-491F-9666-CB0C50AEF971}"/>
              </a:ext>
            </a:extLst>
          </p:cNvPr>
          <p:cNvSpPr txBox="1"/>
          <p:nvPr userDrawn="1"/>
        </p:nvSpPr>
        <p:spPr>
          <a:xfrm>
            <a:off x="7780927" y="6309360"/>
            <a:ext cx="328442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https://www.facebook.com/universitas.yarsi.1/</a:t>
            </a:r>
            <a:endParaRPr lang="id-ID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0C6300-3F10-4D13-A4FE-5A28B87E814C}"/>
              </a:ext>
            </a:extLst>
          </p:cNvPr>
          <p:cNvSpPr txBox="1"/>
          <p:nvPr userDrawn="1"/>
        </p:nvSpPr>
        <p:spPr>
          <a:xfrm>
            <a:off x="9626182" y="5669280"/>
            <a:ext cx="143981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@universitasyarsi</a:t>
            </a:r>
            <a:endParaRPr lang="id-ID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8ABC48-7E3D-45B7-A29E-C8A760610F46}"/>
              </a:ext>
            </a:extLst>
          </p:cNvPr>
          <p:cNvSpPr txBox="1"/>
          <p:nvPr userDrawn="1"/>
        </p:nvSpPr>
        <p:spPr>
          <a:xfrm>
            <a:off x="9471624" y="5349240"/>
            <a:ext cx="159370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registrar@yarsi.ac.id</a:t>
            </a:r>
            <a:endParaRPr lang="id-ID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52CB890-03DB-419C-B639-626D5B30CEB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5029200"/>
            <a:ext cx="274320" cy="2743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09ED3B-E56B-485F-8506-85BF46C84DE5}"/>
              </a:ext>
            </a:extLst>
          </p:cNvPr>
          <p:cNvSpPr txBox="1"/>
          <p:nvPr userDrawn="1"/>
        </p:nvSpPr>
        <p:spPr>
          <a:xfrm>
            <a:off x="9308408" y="5029200"/>
            <a:ext cx="175721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https://www.yarsi.ac.id/</a:t>
            </a:r>
            <a:endParaRPr lang="id-ID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D749D2-4625-4CC8-8E98-FD309C6C1819}"/>
              </a:ext>
            </a:extLst>
          </p:cNvPr>
          <p:cNvSpPr/>
          <p:nvPr userDrawn="1"/>
        </p:nvSpPr>
        <p:spPr>
          <a:xfrm>
            <a:off x="1737360" y="3840480"/>
            <a:ext cx="10515600" cy="36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B96B21-0BBD-4C96-9463-886190AC3370}"/>
              </a:ext>
            </a:extLst>
          </p:cNvPr>
          <p:cNvSpPr/>
          <p:nvPr userDrawn="1"/>
        </p:nvSpPr>
        <p:spPr>
          <a:xfrm>
            <a:off x="1280160" y="3749040"/>
            <a:ext cx="10515600" cy="36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1" name="Title Placeholder 30">
            <a:extLst>
              <a:ext uri="{FF2B5EF4-FFF2-40B4-BE49-F238E27FC236}">
                <a16:creationId xmlns:a16="http://schemas.microsoft.com/office/drawing/2014/main" id="{B14B2E28-49A2-4D5C-BDA5-6785BD45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645919"/>
            <a:ext cx="11155680" cy="201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D816428D-C17F-4E5C-80F1-E198BC58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52560" y="45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A5E635-D77B-413B-9A4D-EFC75A291B9D}" type="datetime1">
              <a:rPr lang="id-ID" smtClean="0"/>
              <a:t>28/07/2020</a:t>
            </a:fld>
            <a:endParaRPr lang="id-ID"/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51B78D52-5B72-442B-84DE-7BDB19466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7360" y="3931920"/>
            <a:ext cx="10058400" cy="548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/>
              <a:t>Presenter </a:t>
            </a:r>
            <a:endParaRPr lang="id-ID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78714B-AB29-43A1-9CF8-29E71F6351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3184" y="5989320"/>
            <a:ext cx="274320" cy="2743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8B533F8-1AAD-4BF5-94F5-7C6CB050062D}"/>
              </a:ext>
            </a:extLst>
          </p:cNvPr>
          <p:cNvSpPr txBox="1"/>
          <p:nvPr userDrawn="1"/>
        </p:nvSpPr>
        <p:spPr>
          <a:xfrm>
            <a:off x="10191629" y="5989320"/>
            <a:ext cx="87261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YARSI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 TV</a:t>
            </a:r>
            <a:endParaRPr lang="id-ID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1501A789-4936-4B5B-BBD6-1167B3CC381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457200"/>
            <a:ext cx="2752830" cy="7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5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9" grpId="0"/>
      <p:bldP spid="19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34" grpId="0"/>
      <p:bldP spid="34" grpId="1"/>
    </p:bldLst>
  </p:timing>
  <p:hf hdr="0"/>
  <p:txStyles>
    <p:titleStyle>
      <a:lvl1pPr algn="ctr" defTabSz="914400" rtl="0" eaLnBrk="1" latinLnBrk="0" hangingPunct="1">
        <a:lnSpc>
          <a:spcPct val="130000"/>
        </a:lnSpc>
        <a:spcBef>
          <a:spcPct val="0"/>
        </a:spcBef>
        <a:buNone/>
        <a:defRPr sz="40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8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6162D-923C-414A-BBCA-1F7F64B8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52EF3-4C44-4B5E-8C95-8094D0E96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F0F695CB-61C7-48BB-9B95-29A1B6AC8D85}"/>
              </a:ext>
            </a:extLst>
          </p:cNvPr>
          <p:cNvSpPr/>
          <p:nvPr userDrawn="1"/>
        </p:nvSpPr>
        <p:spPr>
          <a:xfrm>
            <a:off x="-1" y="5226424"/>
            <a:ext cx="2139193" cy="1624404"/>
          </a:xfrm>
          <a:prstGeom prst="rtTriangle">
            <a:avLst/>
          </a:prstGeom>
          <a:solidFill>
            <a:srgbClr val="1E511F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35DF6BC-804E-4DC3-A62A-1FA1FEAB486D}"/>
              </a:ext>
            </a:extLst>
          </p:cNvPr>
          <p:cNvSpPr/>
          <p:nvPr userDrawn="1"/>
        </p:nvSpPr>
        <p:spPr>
          <a:xfrm>
            <a:off x="0" y="5219252"/>
            <a:ext cx="1577788" cy="1631576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736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E5781-9223-4149-BFE7-CC5939A6E3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1457232"/>
            <a:ext cx="7481807" cy="5275258"/>
          </a:xfrm>
          <a:prstGeom prst="rect">
            <a:avLst/>
          </a:prstGeom>
        </p:spPr>
      </p:pic>
      <p:sp>
        <p:nvSpPr>
          <p:cNvPr id="40" name="Title Placeholder 39">
            <a:extLst>
              <a:ext uri="{FF2B5EF4-FFF2-40B4-BE49-F238E27FC236}">
                <a16:creationId xmlns:a16="http://schemas.microsoft.com/office/drawing/2014/main" id="{50D0C406-30A9-4F13-83C0-947BF90D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06424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7D2F580-570E-4505-91F7-CEE569892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0" y="2286000"/>
            <a:ext cx="612648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Presenter</a:t>
            </a:r>
            <a:endParaRPr lang="id-ID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E6094D88-9CAB-4238-8959-ECAB3F43C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09760" y="2926080"/>
            <a:ext cx="210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37F985-4796-49A8-8974-26EB12BB7236}" type="datetime1">
              <a:rPr lang="id-ID" smtClean="0"/>
              <a:pPr/>
              <a:t>28/07/2020</a:t>
            </a:fld>
            <a:endParaRPr lang="id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CA3A8F4-C97B-48BE-8BE1-61C5ADEA6D6A}"/>
              </a:ext>
            </a:extLst>
          </p:cNvPr>
          <p:cNvSpPr/>
          <p:nvPr userDrawn="1"/>
        </p:nvSpPr>
        <p:spPr>
          <a:xfrm>
            <a:off x="0" y="0"/>
            <a:ext cx="12252960" cy="18288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5F2BB39-F6F1-4477-8403-7440173DA9D2}"/>
              </a:ext>
            </a:extLst>
          </p:cNvPr>
          <p:cNvSpPr/>
          <p:nvPr userDrawn="1"/>
        </p:nvSpPr>
        <p:spPr>
          <a:xfrm>
            <a:off x="3200400" y="2103120"/>
            <a:ext cx="8412480" cy="50598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851804-922D-464B-ADC9-82FA447457A0}"/>
              </a:ext>
            </a:extLst>
          </p:cNvPr>
          <p:cNvSpPr/>
          <p:nvPr userDrawn="1"/>
        </p:nvSpPr>
        <p:spPr>
          <a:xfrm>
            <a:off x="0" y="6675120"/>
            <a:ext cx="12252960" cy="18288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20A279-F817-4D4A-AFBB-BE68521FDD96}"/>
              </a:ext>
            </a:extLst>
          </p:cNvPr>
          <p:cNvSpPr txBox="1"/>
          <p:nvPr userDrawn="1"/>
        </p:nvSpPr>
        <p:spPr>
          <a:xfrm>
            <a:off x="6766560" y="4572000"/>
            <a:ext cx="2286000" cy="109728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YARSI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</a:t>
            </a: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Jl. Let.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Suprapto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Cempaka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Putih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Jakarta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DKI Jakarta. Indonesia 10510</a:t>
            </a:r>
            <a:endParaRPr lang="id-ID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BAF9D8-999F-4B8D-94C0-AA1FAF9DC3D4}"/>
              </a:ext>
            </a:extLst>
          </p:cNvPr>
          <p:cNvSpPr txBox="1"/>
          <p:nvPr userDrawn="1"/>
        </p:nvSpPr>
        <p:spPr>
          <a:xfrm>
            <a:off x="7132320" y="6035040"/>
            <a:ext cx="328442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https://www.facebook.com/universitas.yarsi.1/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D894EC-5827-4400-857C-8B59A4BFFC78}"/>
              </a:ext>
            </a:extLst>
          </p:cNvPr>
          <p:cNvSpPr txBox="1"/>
          <p:nvPr userDrawn="1"/>
        </p:nvSpPr>
        <p:spPr>
          <a:xfrm>
            <a:off x="9601200" y="5303520"/>
            <a:ext cx="1439817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@universitasyarsi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ADDA37-B9E1-4ED5-B4AB-6C9AC73599DF}"/>
              </a:ext>
            </a:extLst>
          </p:cNvPr>
          <p:cNvSpPr txBox="1"/>
          <p:nvPr userDrawn="1"/>
        </p:nvSpPr>
        <p:spPr>
          <a:xfrm>
            <a:off x="9601200" y="4983480"/>
            <a:ext cx="159370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registrar@yarsi.ac.id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57ABD-6FB4-463D-88B2-158E4DF96944}"/>
              </a:ext>
            </a:extLst>
          </p:cNvPr>
          <p:cNvSpPr txBox="1"/>
          <p:nvPr userDrawn="1"/>
        </p:nvSpPr>
        <p:spPr>
          <a:xfrm>
            <a:off x="9601200" y="4663440"/>
            <a:ext cx="174874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https://www.yarsi.ac.id/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76D28F-D622-480D-BD18-2DD52D7204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035040"/>
            <a:ext cx="276431" cy="2743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2927CD-5B7A-4B8A-8FB8-5190102B8D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5303520"/>
            <a:ext cx="278573" cy="2743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61AFE7-20C6-47B2-8C7A-304A0BB78C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4983480"/>
            <a:ext cx="275524" cy="2743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A85FEF-BC00-4303-AAB6-EAF5C932B7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4663440"/>
            <a:ext cx="274320" cy="27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CE6D75-74F1-47ED-B033-C035175AE70F}"/>
              </a:ext>
            </a:extLst>
          </p:cNvPr>
          <p:cNvSpPr txBox="1"/>
          <p:nvPr userDrawn="1"/>
        </p:nvSpPr>
        <p:spPr>
          <a:xfrm>
            <a:off x="9601200" y="5623560"/>
            <a:ext cx="87261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YARSI TV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40D49F-D6C5-4D6E-9CAD-B5009201E9C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006" y="56235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18" grpId="0" animBg="1"/>
      <p:bldP spid="18" grpId="1" animBg="1"/>
      <p:bldP spid="24" grpId="0"/>
      <p:bldP spid="24" grpId="1"/>
      <p:bldP spid="29" grpId="0"/>
      <p:bldP spid="29" grpId="1"/>
      <p:bldP spid="35" grpId="0"/>
      <p:bldP spid="35" grpId="1"/>
      <p:bldP spid="36" grpId="0"/>
      <p:bldP spid="36" grpId="1"/>
      <p:bldP spid="37" grpId="0"/>
      <p:bldP spid="37" grpId="1"/>
      <p:bldP spid="19" grpId="0"/>
      <p:bldP spid="19" grpId="1"/>
    </p:bldLst>
  </p:timing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E5781-9223-4149-BFE7-CC5939A6E3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548640"/>
            <a:ext cx="8785396" cy="61943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4F62B95-AE37-4F5B-B606-186AEF66FC6E}"/>
              </a:ext>
            </a:extLst>
          </p:cNvPr>
          <p:cNvSpPr/>
          <p:nvPr userDrawn="1"/>
        </p:nvSpPr>
        <p:spPr>
          <a:xfrm>
            <a:off x="6587727" y="4480560"/>
            <a:ext cx="5029200" cy="2194560"/>
          </a:xfrm>
          <a:prstGeom prst="rect">
            <a:avLst/>
          </a:prstGeom>
          <a:solidFill>
            <a:srgbClr val="E0E0E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40" name="Title Placeholder 39">
            <a:extLst>
              <a:ext uri="{FF2B5EF4-FFF2-40B4-BE49-F238E27FC236}">
                <a16:creationId xmlns:a16="http://schemas.microsoft.com/office/drawing/2014/main" id="{50D0C406-30A9-4F13-83C0-947BF90D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0" y="548640"/>
            <a:ext cx="758952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</a:t>
            </a:r>
            <a:endParaRPr lang="id-ID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7D2F580-570E-4505-91F7-CEE569892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0" y="2286000"/>
            <a:ext cx="612648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Presenter</a:t>
            </a:r>
            <a:endParaRPr lang="id-ID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E6094D88-9CAB-4238-8959-ECAB3F43C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09760" y="2926080"/>
            <a:ext cx="210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FB2166-621D-47E4-99FE-0C1261102C01}" type="datetime1">
              <a:rPr lang="id-ID" smtClean="0"/>
              <a:pPr/>
              <a:t>28/07/2020</a:t>
            </a:fld>
            <a:endParaRPr lang="id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CA3A8F4-C97B-48BE-8BE1-61C5ADEA6D6A}"/>
              </a:ext>
            </a:extLst>
          </p:cNvPr>
          <p:cNvSpPr/>
          <p:nvPr userDrawn="1"/>
        </p:nvSpPr>
        <p:spPr>
          <a:xfrm>
            <a:off x="0" y="0"/>
            <a:ext cx="12252960" cy="18288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5F2BB39-F6F1-4477-8403-7440173DA9D2}"/>
              </a:ext>
            </a:extLst>
          </p:cNvPr>
          <p:cNvSpPr/>
          <p:nvPr userDrawn="1"/>
        </p:nvSpPr>
        <p:spPr>
          <a:xfrm>
            <a:off x="4023360" y="2103120"/>
            <a:ext cx="7589520" cy="50598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851804-922D-464B-ADC9-82FA447457A0}"/>
              </a:ext>
            </a:extLst>
          </p:cNvPr>
          <p:cNvSpPr/>
          <p:nvPr userDrawn="1"/>
        </p:nvSpPr>
        <p:spPr>
          <a:xfrm>
            <a:off x="0" y="6675120"/>
            <a:ext cx="12252960" cy="18288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20A279-F817-4D4A-AFBB-BE68521FDD96}"/>
              </a:ext>
            </a:extLst>
          </p:cNvPr>
          <p:cNvSpPr txBox="1"/>
          <p:nvPr userDrawn="1"/>
        </p:nvSpPr>
        <p:spPr>
          <a:xfrm>
            <a:off x="6766560" y="4572000"/>
            <a:ext cx="2286000" cy="109728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Menara YARSI Kav. 13</a:t>
            </a:r>
          </a:p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Jl. Let. Jend. Suprapto</a:t>
            </a:r>
          </a:p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Cempaka Putih, Jakarta Pusat</a:t>
            </a:r>
          </a:p>
          <a:p>
            <a:pPr algn="l">
              <a:lnSpc>
                <a:spcPct val="130000"/>
              </a:lnSpc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DKI Jakarta. Indonesia 10510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BAF9D8-999F-4B8D-94C0-AA1FAF9DC3D4}"/>
              </a:ext>
            </a:extLst>
          </p:cNvPr>
          <p:cNvSpPr txBox="1"/>
          <p:nvPr userDrawn="1"/>
        </p:nvSpPr>
        <p:spPr>
          <a:xfrm>
            <a:off x="7132320" y="5943600"/>
            <a:ext cx="328442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https://www.facebook.com/universitas.yarsi.1/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D894EC-5827-4400-857C-8B59A4BFFC78}"/>
              </a:ext>
            </a:extLst>
          </p:cNvPr>
          <p:cNvSpPr txBox="1"/>
          <p:nvPr userDrawn="1"/>
        </p:nvSpPr>
        <p:spPr>
          <a:xfrm>
            <a:off x="9601200" y="5303520"/>
            <a:ext cx="1439817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@universitasyarsi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ADDA37-B9E1-4ED5-B4AB-6C9AC73599DF}"/>
              </a:ext>
            </a:extLst>
          </p:cNvPr>
          <p:cNvSpPr txBox="1"/>
          <p:nvPr userDrawn="1"/>
        </p:nvSpPr>
        <p:spPr>
          <a:xfrm>
            <a:off x="9601200" y="4983480"/>
            <a:ext cx="159370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registrar@yarsi.ac.id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57ABD-6FB4-463D-88B2-158E4DF96944}"/>
              </a:ext>
            </a:extLst>
          </p:cNvPr>
          <p:cNvSpPr txBox="1"/>
          <p:nvPr userDrawn="1"/>
        </p:nvSpPr>
        <p:spPr>
          <a:xfrm>
            <a:off x="9601200" y="4663440"/>
            <a:ext cx="174874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https://www.yarsi.ac.id/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76D28F-D622-480D-BD18-2DD52D7204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943600"/>
            <a:ext cx="276431" cy="2743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2927CD-5B7A-4B8A-8FB8-5190102B8D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5303520"/>
            <a:ext cx="278573" cy="2743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61AFE7-20C6-47B2-8C7A-304A0BB78C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4983480"/>
            <a:ext cx="275524" cy="2743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A85FEF-BC00-4303-AAB6-EAF5C932B7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4663440"/>
            <a:ext cx="274320" cy="27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5DB7C5-3EB7-45D7-80F2-B26A57C899C0}"/>
              </a:ext>
            </a:extLst>
          </p:cNvPr>
          <p:cNvSpPr txBox="1"/>
          <p:nvPr userDrawn="1"/>
        </p:nvSpPr>
        <p:spPr>
          <a:xfrm>
            <a:off x="9601200" y="5623560"/>
            <a:ext cx="87261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YARSI TV</a:t>
            </a:r>
            <a:endParaRPr lang="id-ID" sz="1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76A115-4800-40A6-BB9E-78531F0EDA3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006" y="56235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3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18" grpId="0" animBg="1"/>
      <p:bldP spid="24" grpId="0"/>
      <p:bldP spid="29" grpId="0"/>
      <p:bldP spid="35" grpId="0"/>
      <p:bldP spid="36" grpId="0"/>
      <p:bldP spid="37" grpId="0"/>
      <p:bldP spid="19" grpId="0"/>
    </p:bldLst>
  </p:timing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345528-3F9F-4B04-B2B2-940EF6B91C9A}"/>
              </a:ext>
            </a:extLst>
          </p:cNvPr>
          <p:cNvSpPr/>
          <p:nvPr userDrawn="1"/>
        </p:nvSpPr>
        <p:spPr>
          <a:xfrm>
            <a:off x="8138160" y="0"/>
            <a:ext cx="274320" cy="6858000"/>
          </a:xfrm>
          <a:prstGeom prst="rect">
            <a:avLst/>
          </a:prstGeom>
          <a:solidFill>
            <a:srgbClr val="010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877138-C40E-418E-AF6E-664AFC6F54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09" y="0"/>
            <a:ext cx="3843053" cy="6858000"/>
          </a:xfrm>
          <a:prstGeom prst="rect">
            <a:avLst/>
          </a:prstGeom>
        </p:spPr>
      </p:pic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4584490B-90BE-435D-B160-A4D37CF1D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722376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  <a:endParaRPr lang="id-ID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2771BE-BEB2-4179-A042-596AC127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722376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303304-0D9E-4F4A-B288-6D7EA275C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008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D4091D-F9A1-4358-9D51-258FEA37593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383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5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158E56-FE4E-40D2-971E-4896895EADDA}"/>
              </a:ext>
            </a:extLst>
          </p:cNvPr>
          <p:cNvSpPr/>
          <p:nvPr userDrawn="1"/>
        </p:nvSpPr>
        <p:spPr>
          <a:xfrm>
            <a:off x="6675120" y="0"/>
            <a:ext cx="274320" cy="6858000"/>
          </a:xfrm>
          <a:prstGeom prst="rect">
            <a:avLst/>
          </a:prstGeom>
          <a:solidFill>
            <a:srgbClr val="104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615CC0-AF57-4B20-AF14-292B7D85E011}"/>
              </a:ext>
            </a:extLst>
          </p:cNvPr>
          <p:cNvSpPr/>
          <p:nvPr userDrawn="1"/>
        </p:nvSpPr>
        <p:spPr>
          <a:xfrm>
            <a:off x="6858000" y="0"/>
            <a:ext cx="274320" cy="6858000"/>
          </a:xfrm>
          <a:prstGeom prst="rect">
            <a:avLst/>
          </a:prstGeom>
          <a:solidFill>
            <a:srgbClr val="0E4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73A19-A212-4AA5-8719-766375E0E53C}"/>
              </a:ext>
            </a:extLst>
          </p:cNvPr>
          <p:cNvSpPr/>
          <p:nvPr userDrawn="1"/>
        </p:nvSpPr>
        <p:spPr>
          <a:xfrm>
            <a:off x="7040880" y="0"/>
            <a:ext cx="274320" cy="6858000"/>
          </a:xfrm>
          <a:prstGeom prst="rect">
            <a:avLst/>
          </a:prstGeom>
          <a:solidFill>
            <a:srgbClr val="0C3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5DCF9-79A1-443B-ADDF-F7424CBBB161}"/>
              </a:ext>
            </a:extLst>
          </p:cNvPr>
          <p:cNvSpPr/>
          <p:nvPr userDrawn="1"/>
        </p:nvSpPr>
        <p:spPr>
          <a:xfrm>
            <a:off x="7223760" y="0"/>
            <a:ext cx="274320" cy="6858000"/>
          </a:xfrm>
          <a:prstGeom prst="rect">
            <a:avLst/>
          </a:prstGeom>
          <a:solidFill>
            <a:srgbClr val="0A32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2D269-92F6-4CBE-9752-F5CA396D7B30}"/>
              </a:ext>
            </a:extLst>
          </p:cNvPr>
          <p:cNvSpPr/>
          <p:nvPr userDrawn="1"/>
        </p:nvSpPr>
        <p:spPr>
          <a:xfrm>
            <a:off x="7406640" y="0"/>
            <a:ext cx="274320" cy="6858000"/>
          </a:xfrm>
          <a:prstGeom prst="rect">
            <a:avLst/>
          </a:prstGeom>
          <a:solidFill>
            <a:srgbClr val="092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ADE3EE-1787-4369-BBB5-F5848F63541F}"/>
              </a:ext>
            </a:extLst>
          </p:cNvPr>
          <p:cNvSpPr/>
          <p:nvPr userDrawn="1"/>
        </p:nvSpPr>
        <p:spPr>
          <a:xfrm>
            <a:off x="7589520" y="0"/>
            <a:ext cx="274320" cy="6858000"/>
          </a:xfrm>
          <a:prstGeom prst="rect">
            <a:avLst/>
          </a:prstGeom>
          <a:solidFill>
            <a:srgbClr val="072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7F72E6-4AFA-47BA-A1E0-2455549956FF}"/>
              </a:ext>
            </a:extLst>
          </p:cNvPr>
          <p:cNvSpPr/>
          <p:nvPr userDrawn="1"/>
        </p:nvSpPr>
        <p:spPr>
          <a:xfrm>
            <a:off x="7772400" y="0"/>
            <a:ext cx="274320" cy="6858000"/>
          </a:xfrm>
          <a:prstGeom prst="rect">
            <a:avLst/>
          </a:prstGeom>
          <a:solidFill>
            <a:srgbClr val="0519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E7D7C8-C7AD-41A8-AE0F-214C0E8F8565}"/>
              </a:ext>
            </a:extLst>
          </p:cNvPr>
          <p:cNvSpPr/>
          <p:nvPr userDrawn="1"/>
        </p:nvSpPr>
        <p:spPr>
          <a:xfrm>
            <a:off x="7955280" y="0"/>
            <a:ext cx="274320" cy="6858000"/>
          </a:xfrm>
          <a:prstGeom prst="rect">
            <a:avLst/>
          </a:prstGeom>
          <a:solidFill>
            <a:srgbClr val="031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45528-3F9F-4B04-B2B2-940EF6B91C9A}"/>
              </a:ext>
            </a:extLst>
          </p:cNvPr>
          <p:cNvSpPr/>
          <p:nvPr userDrawn="1"/>
        </p:nvSpPr>
        <p:spPr>
          <a:xfrm>
            <a:off x="8138160" y="0"/>
            <a:ext cx="274320" cy="6858000"/>
          </a:xfrm>
          <a:prstGeom prst="rect">
            <a:avLst/>
          </a:prstGeom>
          <a:solidFill>
            <a:srgbClr val="010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877138-C40E-418E-AF6E-664AFC6F54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09" y="0"/>
            <a:ext cx="3843053" cy="6858000"/>
          </a:xfrm>
          <a:prstGeom prst="rect">
            <a:avLst/>
          </a:prstGeom>
        </p:spPr>
      </p:pic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4584490B-90BE-435D-B160-A4D37CF1D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852160" cy="73152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/>
              <a:t>Slide Title</a:t>
            </a:r>
            <a:endParaRPr lang="id-ID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2771BE-BEB2-4179-A042-596AC127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585216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50E1A7-2AE3-46D3-9A63-25C2ED231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008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081D93-A518-4F3C-BD42-6FE861F79D2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34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EA468C-B1A1-4D76-90F4-BE3BD798F358}"/>
              </a:ext>
            </a:extLst>
          </p:cNvPr>
          <p:cNvSpPr/>
          <p:nvPr userDrawn="1"/>
        </p:nvSpPr>
        <p:spPr>
          <a:xfrm>
            <a:off x="0" y="6400800"/>
            <a:ext cx="12207240" cy="4572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240285-5293-45AC-99CD-7641EF990643}"/>
              </a:ext>
            </a:extLst>
          </p:cNvPr>
          <p:cNvSpPr/>
          <p:nvPr userDrawn="1"/>
        </p:nvSpPr>
        <p:spPr>
          <a:xfrm>
            <a:off x="11704320" y="6400800"/>
            <a:ext cx="502920" cy="4572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9B9F2-263D-42BC-9404-551D6E35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0" y="9144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78357-04CE-4CD5-B943-787DE4E1A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0160"/>
            <a:ext cx="1124712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BB794-CD40-4651-A004-182133C71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92240"/>
            <a:ext cx="228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0B5221-1ADB-4DF0-A506-D025699AC120}" type="datetime1">
              <a:rPr lang="id-ID" smtClean="0"/>
              <a:t>28/07/2020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5FA15-31FB-464D-802A-4F6B73497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6492240"/>
            <a:ext cx="7589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Universitas YARSI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8AB3A-3CB3-4598-8A96-521B0BA52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00800"/>
            <a:ext cx="487680" cy="457200"/>
          </a:xfrm>
          <a:prstGeom prst="rect">
            <a:avLst/>
          </a:prstGeom>
          <a:solidFill>
            <a:srgbClr val="E0E0E0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A51F4B6-BB93-4B92-B55A-A936B02C432D}"/>
              </a:ext>
            </a:extLst>
          </p:cNvPr>
          <p:cNvSpPr/>
          <p:nvPr userDrawn="1"/>
        </p:nvSpPr>
        <p:spPr>
          <a:xfrm rot="16200000">
            <a:off x="11247120" y="6400800"/>
            <a:ext cx="457200" cy="457200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54712A57-9AAD-4C21-B1F2-25751FEB68B4}"/>
              </a:ext>
            </a:extLst>
          </p:cNvPr>
          <p:cNvSpPr/>
          <p:nvPr userDrawn="1"/>
        </p:nvSpPr>
        <p:spPr>
          <a:xfrm rot="10800000">
            <a:off x="11750040" y="0"/>
            <a:ext cx="457200" cy="365760"/>
          </a:xfrm>
          <a:prstGeom prst="rtTriangle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EABAEF-7473-4D08-9931-DF2285B59BEE}"/>
              </a:ext>
            </a:extLst>
          </p:cNvPr>
          <p:cNvSpPr/>
          <p:nvPr userDrawn="1"/>
        </p:nvSpPr>
        <p:spPr>
          <a:xfrm>
            <a:off x="457200" y="1097280"/>
            <a:ext cx="11247120" cy="46634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73C85FD0-44BB-48F9-8D71-63C4ED12C27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"/>
            <a:ext cx="2743200" cy="7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14" grpId="8" animBg="1"/>
      <p:bldP spid="14" grpId="9" animBg="1"/>
      <p:bldP spid="14" grpId="10" animBg="1"/>
      <p:bldP spid="14" grpId="11" animBg="1"/>
    </p:bld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9B9F2-263D-42BC-9404-551D6E35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097280"/>
            <a:ext cx="640080" cy="5120640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id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78357-04CE-4CD5-B943-787DE4E1A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60" y="274320"/>
            <a:ext cx="1042416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pic>
        <p:nvPicPr>
          <p:cNvPr id="18" name="Picture 2" descr="Image result for LOGO YARSI">
            <a:extLst>
              <a:ext uri="{FF2B5EF4-FFF2-40B4-BE49-F238E27FC236}">
                <a16:creationId xmlns:a16="http://schemas.microsoft.com/office/drawing/2014/main" id="{ABBB2F05-923A-41D1-AFC7-40C48E2280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28600"/>
            <a:ext cx="811727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3A85C03-F563-4015-B480-1DE719A60F8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72BEDF-9C8D-40D0-A19D-FCAEFE791E88}"/>
              </a:ext>
            </a:extLst>
          </p:cNvPr>
          <p:cNvSpPr/>
          <p:nvPr userDrawn="1"/>
        </p:nvSpPr>
        <p:spPr>
          <a:xfrm>
            <a:off x="11704320" y="6400800"/>
            <a:ext cx="487680" cy="4572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F9E74E1D-767B-4CA8-A46C-2A1587595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92240"/>
            <a:ext cx="228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EB7AEF-79DF-462B-8C0F-9427C7869467}" type="datetime1">
              <a:rPr lang="id-ID" smtClean="0"/>
              <a:t>28/07/2020</a:t>
            </a:fld>
            <a:endParaRPr lang="id-ID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16CEE67A-F551-43D2-A5C5-9403228B1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6492240"/>
            <a:ext cx="7589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Universitas YARSI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A7D3A4E-FD84-44D6-9E69-DEBDFAC06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00800"/>
            <a:ext cx="48768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BAFE0-FE59-4FFD-BDCE-8E002A4DA796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1A46EAB5-05C9-441B-AD5E-77EC2070F260}"/>
              </a:ext>
            </a:extLst>
          </p:cNvPr>
          <p:cNvSpPr/>
          <p:nvPr userDrawn="1"/>
        </p:nvSpPr>
        <p:spPr>
          <a:xfrm rot="16200000">
            <a:off x="11247120" y="6400800"/>
            <a:ext cx="457200" cy="457200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077F48-DB7F-4CD8-8547-9117343A80AF}"/>
              </a:ext>
            </a:extLst>
          </p:cNvPr>
          <p:cNvSpPr/>
          <p:nvPr userDrawn="1"/>
        </p:nvSpPr>
        <p:spPr>
          <a:xfrm>
            <a:off x="1005840" y="274320"/>
            <a:ext cx="45720" cy="5943600"/>
          </a:xfrm>
          <a:prstGeom prst="rect">
            <a:avLst/>
          </a:prstGeom>
          <a:solidFill>
            <a:srgbClr val="12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80096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82" r:id="rId3"/>
    <p:sldLayoutId id="2147483683" r:id="rId4"/>
    <p:sldLayoutId id="2147483681" r:id="rId5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0B75-6577-4939-81EB-37F752DC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A004C-A74D-47F3-8AA4-9B4891472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15047-1DAC-4E91-840A-DDDC6DCC9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A95DF-F934-40F6-A7BA-3C6560BFE587}" type="datetime1">
              <a:rPr lang="id-ID" smtClean="0"/>
              <a:t>28/07/2020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A361D-080F-4703-8F27-DBB4DC34A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d-ID"/>
              <a:t>Universitas YARSI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3D483-B41F-4CFF-A572-FC44789CB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E75A2-1413-4C20-A82F-13244DBE41E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240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1" r:id="rId2"/>
    <p:sldLayoutId id="2147483692" r:id="rId3"/>
    <p:sldLayoutId id="2147483696" r:id="rId4"/>
    <p:sldLayoutId id="2147483697" r:id="rId5"/>
    <p:sldLayoutId id="2147483698" r:id="rId6"/>
    <p:sldLayoutId id="2147483709" r:id="rId7"/>
    <p:sldLayoutId id="2147483705" r:id="rId8"/>
    <p:sldLayoutId id="2147483704" r:id="rId9"/>
    <p:sldLayoutId id="2147483706" r:id="rId10"/>
    <p:sldLayoutId id="2147483713" r:id="rId11"/>
    <p:sldLayoutId id="2147483707" r:id="rId12"/>
    <p:sldLayoutId id="2147483708" r:id="rId13"/>
    <p:sldLayoutId id="2147483693" r:id="rId14"/>
    <p:sldLayoutId id="2147483694" r:id="rId15"/>
    <p:sldLayoutId id="214748369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50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ts.org/gre/revised_general/prepare/" TargetMode="Externa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ets.org/gre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re.economist.com/gre-advice/gre-vocabulary/which-words-study/most-common-gre-vocabulary-list-organized-difficulty" TargetMode="Externa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6E9759-F532-4CFC-9D28-718DBDD7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Standardized Test untuk Admission di US</a:t>
            </a:r>
            <a:endParaRPr lang="id-ID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77BB1-47E2-45B7-B2DD-3D423546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A60A-B939-4200-90C8-69027D1F15EE}" type="datetime1">
              <a:rPr lang="id-ID" smtClean="0"/>
              <a:t>28/07/2020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518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1AFEB3-17F1-43D8-89B9-6FE2B240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D1BF16-506B-4CE9-9A0F-4CDF9A9F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/>
              <a:t>Graduate Record </a:t>
            </a:r>
            <a:br>
              <a:rPr lang="en-ID"/>
            </a:br>
            <a:r>
              <a:rPr lang="en-ID"/>
              <a:t>Examination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B6704-1F65-4880-94A2-27F7EE6A8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0" y="4297680"/>
            <a:ext cx="5303520" cy="1005840"/>
          </a:xfrm>
        </p:spPr>
        <p:txBody>
          <a:bodyPr>
            <a:normAutofit/>
          </a:bodyPr>
          <a:lstStyle/>
          <a:p>
            <a:r>
              <a:rPr lang="en-US"/>
              <a:t>The GRE is owned and administered by Educational Testing Service.</a:t>
            </a:r>
            <a:br>
              <a:rPr lang="en-US"/>
            </a:br>
            <a:r>
              <a:rPr lang="en-ID" sz="1700">
                <a:hlinkClick r:id="rId2"/>
              </a:rPr>
              <a:t>https://www.ets.org/gre/revised_general/prepare/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999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6833-6251-4728-8637-37BA443E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Prosedur Tes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F4E622-2EA6-45A7-8441-913655EC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0A16-CD6C-4D28-9559-7679A9479447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081C0-521E-4DA2-902C-28F72CD3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11</a:t>
            </a:fld>
            <a:endParaRPr lang="id-ID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1AFFB0-98AA-454A-8D05-C36A56B2AB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22586" y="1280160"/>
            <a:ext cx="6081733" cy="4937760"/>
          </a:xfrm>
        </p:spPr>
        <p:txBody>
          <a:bodyPr/>
          <a:lstStyle/>
          <a:p>
            <a:r>
              <a:rPr lang="en-US"/>
              <a:t>Mendaftar secara online di </a:t>
            </a:r>
            <a:r>
              <a:rPr lang="en-ID">
                <a:hlinkClick r:id="rId2"/>
              </a:rPr>
              <a:t>https://www.ets.org/gre</a:t>
            </a:r>
            <a:endParaRPr lang="en-ID"/>
          </a:p>
          <a:p>
            <a:r>
              <a:rPr lang="en-ID"/>
              <a:t>Bayar $205</a:t>
            </a:r>
          </a:p>
          <a:p>
            <a:r>
              <a:rPr lang="en-ID"/>
              <a:t>Datang ke tempat tes; contoh: </a:t>
            </a:r>
            <a:br>
              <a:rPr lang="en-ID"/>
            </a:br>
            <a:r>
              <a:rPr lang="en-ID"/>
              <a:t>Menara Imperium, Jakarta</a:t>
            </a:r>
          </a:p>
          <a:p>
            <a:r>
              <a:rPr lang="en-ID"/>
              <a:t>Kerjakan ujian</a:t>
            </a:r>
          </a:p>
          <a:p>
            <a:r>
              <a:rPr lang="en-ID"/>
              <a:t>Hasil ujian akan dikirimkan langsung ke Lembaga/Institusi yang kamu pilih</a:t>
            </a:r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E866B-F676-45B5-8231-8BA05A55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D7382-5E4C-4CD4-989B-8FD51337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0160"/>
            <a:ext cx="5007086" cy="38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6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4B0D-F6D5-43FE-945F-11236B13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 Tests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D6C50-D8C1-4C4E-851B-5E3F93F26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71B-5040-4FE6-8B05-FACBB29836D0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17FE3-D699-467D-81EA-AC4B69BBB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43BB-D9A9-436E-B83B-C3FAC562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12</a:t>
            </a:fld>
            <a:endParaRPr lang="id-ID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2606E5-37FB-44B2-95CB-D30994BCC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Ada dua jenis tes GRE:</a:t>
            </a:r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6B8E50-C2B5-44CE-9CF5-58116ADF72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C7450D-E0C2-4C2A-883C-C310CCBC0B8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/>
              <a:t>Analytical Writing</a:t>
            </a:r>
          </a:p>
          <a:p>
            <a:r>
              <a:rPr lang="en-US"/>
              <a:t>Verbal Reasoning</a:t>
            </a:r>
          </a:p>
          <a:p>
            <a:r>
              <a:rPr lang="en-US"/>
              <a:t>Quantitative Reasoning</a:t>
            </a:r>
            <a:endParaRPr lang="en-ID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C9F95E-0D9D-43C0-BEDA-4F46A940F5B9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/>
              <a:t>Biology</a:t>
            </a:r>
          </a:p>
          <a:p>
            <a:r>
              <a:rPr lang="en-US"/>
              <a:t>Chemistry</a:t>
            </a:r>
          </a:p>
          <a:p>
            <a:r>
              <a:rPr lang="en-US"/>
              <a:t>Literature in English</a:t>
            </a:r>
          </a:p>
          <a:p>
            <a:r>
              <a:rPr lang="en-US"/>
              <a:t>Mathematics</a:t>
            </a:r>
          </a:p>
          <a:p>
            <a:r>
              <a:rPr lang="en-US"/>
              <a:t>Physics</a:t>
            </a:r>
          </a:p>
          <a:p>
            <a:r>
              <a:rPr lang="en-US"/>
              <a:t>Psychology</a:t>
            </a:r>
            <a:endParaRPr lang="en-ID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5E4025-2CEC-42DF-B2DB-A1D8F8423B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General</a:t>
            </a:r>
            <a:endParaRPr lang="en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BF1F5-0098-4454-BFC6-2F5F9C37B2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Subject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29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CF06-F1F2-48A7-9917-4D269C53F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 Tests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A0035-CB92-4D10-B050-927AE7334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C552-B377-4394-8C5C-8ECFDC8BA315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EB8AD0-6138-4FFF-98BA-54BD6208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C7280-B30B-4B72-9B3D-3B09D329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13</a:t>
            </a:fld>
            <a:endParaRPr lang="id-ID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709846-531B-4370-AF03-CCBBDD05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6C2D97-03A0-4154-AA0B-B95174EE9A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E00603-7B21-4B1F-8776-C18A5A0FFA3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D" sz="1800"/>
              <a:t>Menguji kemampuan untuk mengemukakan dan mendukung sebuah ide kompleks, membuat dan mengevaluasi argumen, dan membuat pembahasan yang fokus dan koheren.</a:t>
            </a:r>
          </a:p>
          <a:p>
            <a:pPr marL="0" indent="0">
              <a:buNone/>
            </a:pPr>
            <a:endParaRPr lang="en-ID" sz="18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CD2EBB-5773-4B1E-AE3D-1D7A16D616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Analytical Writing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844BE0-C38F-4C6D-A204-67F82874AFA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/>
              <a:t>Menguji kemampuan analisa dan evaluasi materi tertulis, sintesa informasi yang diperoleh, dan menganalisis hubungan antar komponen, konsep, dan kata dalam tulisan.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2EA89F-A0CB-4837-9012-F0499DD1A5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Verbal Reasoning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BBB139D-1FFC-43A4-BB80-B0275A12642A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/>
              <a:t>Menguji kemampuan dan konsep dasar matematika, dan membangun argumen, memodelkan, dan menyelesaikan masalah dengan menggunakan pendekatan kuantitatif.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7DAB088-F723-4390-B5E1-7706C173B7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Quantitative Reasoning</a:t>
            </a:r>
          </a:p>
        </p:txBody>
      </p:sp>
    </p:spTree>
    <p:extLst>
      <p:ext uri="{BB962C8B-B14F-4D97-AF65-F5344CB8AC3E}">
        <p14:creationId xmlns:p14="http://schemas.microsoft.com/office/powerpoint/2010/main" val="326103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808B-7121-4827-9DB6-A5FFB808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Analytical Writing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95147-A049-4F52-AD3A-2580996F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4F48C-89DE-4B50-B977-183E79E0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8DB23-F495-4866-9184-333BC13E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14</a:t>
            </a:fld>
            <a:endParaRPr lang="id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59CC4-3493-423C-8074-08E6E774015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Evaluasi isu yang diberikan dan kompleksitasnya, ambil posisi terhadap isu (i.e., setuju atau tidak setuju), dan tuliskan argumen, alasan, dan contoh untuk mendukung posisi tersebut.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Waktu: 30 menit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E4F1F2-1450-4A73-9F41-2217844EBB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Analyze an Issue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902422-2F3E-44BD-8090-EA45D372A86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Evaluasi argumen yang diberikan, kemudian analisis </a:t>
            </a:r>
            <a:r>
              <a:rPr lang="en-US" i="1"/>
              <a:t>logical soundness </a:t>
            </a:r>
            <a:r>
              <a:rPr lang="en-US"/>
              <a:t>(premis memiliki nilai kebenaran dan kesimpulannya valid) dari argumen tersebut, dan tuliskan. Ini bukan mengenai posisi yang kita pilih. </a:t>
            </a:r>
            <a:endParaRPr lang="en-ID" i="1"/>
          </a:p>
          <a:p>
            <a:pPr marL="0" indent="0">
              <a:buNone/>
            </a:pPr>
            <a:endParaRPr lang="en-ID"/>
          </a:p>
          <a:p>
            <a:pPr marL="0" indent="0">
              <a:buNone/>
            </a:pPr>
            <a:r>
              <a:rPr lang="en-US"/>
              <a:t>Waktu: 30 menit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BE2300-3264-49F3-A1AF-681CA1DFA3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Analyze an Argument</a:t>
            </a:r>
          </a:p>
        </p:txBody>
      </p:sp>
    </p:spTree>
    <p:extLst>
      <p:ext uri="{BB962C8B-B14F-4D97-AF65-F5344CB8AC3E}">
        <p14:creationId xmlns:p14="http://schemas.microsoft.com/office/powerpoint/2010/main" val="959159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0B3C-E3DD-4163-80D7-47E8F4E1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/>
              <a:t>Verbal Reasoning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2B780-86F5-46DB-A38B-0F29898A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C552-B377-4394-8C5C-8ECFDC8BA315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E3734-733B-44CC-B2C6-BBCEB0DB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DDD4A-9EB9-4049-A5A2-8A593F4A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15</a:t>
            </a:fld>
            <a:endParaRPr lang="id-ID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9E5562-A853-4F4E-88AA-37B3A9C07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C2E63C-A664-47FC-82AE-99B4887D2C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BCBCD7-F44C-44B7-A6E2-E1EBBBDB283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Designed to test a wide range of abilities that are required in order to read and understand the kinds of prose commonly encountered in graduate school.</a:t>
            </a:r>
            <a:endParaRPr lang="en-ID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18CE8A-80F9-408F-B87C-7CFD8D63A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Reading Comprehension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866519-B070-49AE-9741-122C52171307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Skilled readers maintain a constant attitude of interpretation and evaluation, reasoning from what they have read so far to create a picture of the whole and revising that picture as they go.</a:t>
            </a:r>
            <a:endParaRPr lang="en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30A6A9-C79D-44D6-9A67-5E30276215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Text Completion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8163B1-CA6B-45E8-B058-00719B792079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test the ability to reach a conclusion about how a passage should be completed on the basis of partial information, but to a greater extent they focus on the meaning of the completed whole.</a:t>
            </a:r>
            <a:endParaRPr lang="en-ID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6302A1-A464-41B5-9FA6-327969DF9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Sentence Equivalence</a:t>
            </a:r>
          </a:p>
        </p:txBody>
      </p:sp>
    </p:spTree>
    <p:extLst>
      <p:ext uri="{BB962C8B-B14F-4D97-AF65-F5344CB8AC3E}">
        <p14:creationId xmlns:p14="http://schemas.microsoft.com/office/powerpoint/2010/main" val="183736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D9D80-0FF3-4C93-9C79-2AE546ED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/>
              <a:t>Quantitative Reasoning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3A392-7425-4FB0-A675-AD35474A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78A1-3452-42B1-962D-CD00AA7321E6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B2C70-C33D-433B-A4CC-D4DE8CF06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A7CC2-B300-4026-AC50-0A06DB2F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16</a:t>
            </a:fld>
            <a:endParaRPr lang="id-ID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40765-82AC-43D8-B0E4-DF09B978550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Topics include properties and types of integers, such as divisibility, factorization, prime numbers, remainders and odd and even integers; arithmetic operations, exponents and roots; and concepts such as estimation, percent, ratio, rate, absolute value, the number line, decimal representation and sequences of numbers.</a:t>
            </a:r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26438C-CFA6-452A-B8D2-25CDE390A7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Arithmetic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BADCE4-17BF-4019-B95F-E955D3F4033C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ID"/>
              <a:t>Topics include parallel and perpendicular lines, circles, triangles — including isosceles, equilateral and 30°-60°-90° triangles — quadrilaterals, other polygons, congruent and similar figures, three-dimensional figures, area, perimeter, volume, the Pythagorean theorem and angle measurement in degrees. The ability to construct proofs is not tested.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BD9B74-505F-4844-A851-7A952AFE99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Geometry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9C2E39-A7D7-4575-AEEE-41429253C5BB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/>
              <a:t>Topics include operations with exponents; factoring and simplifying algebraic expressions; relations, functions, equations and inequalities; solving linear and quadratic equations and inequalities; solving simultaneous equations and inequalities; setting up equations to solve word problems; and coordinate geometry, including graphs of functions, equations and inequalities, intercepts and slopes of lines.</a:t>
            </a:r>
            <a:endParaRPr lang="en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1B8B54-06DA-4E6D-849D-076F08F456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Algebra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685F94B-9D1F-43B4-ACB1-B388F9B3B4D9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/>
              <a:t>topics include basic descriptive statistics, such as mean, median, mode, range, standard deviation, interquartile range, quartiles and percentiles; interpretation of data in tables and graphs, such as line graphs, bar graphs, circle graphs, boxplots, scatterplots and frequency distributions; elementary probability, such as probabilities of compound events and independent events; conditional probability; random variables and probability distributions, including normal distributions; and counting methods, such as combinations, permutations and Venn diagrams. </a:t>
            </a:r>
            <a:endParaRPr lang="en-ID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DC27BD-6DF1-4B40-9545-51D23F6340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/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362933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5C95-3FB4-41ED-BD24-8D85C131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Vocabulary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0808A-F54F-48B9-97F3-941A85EB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AF75C-D6B6-4367-9B42-1BA3D6DF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5F609-479C-4A25-AA33-FCBA2180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17</a:t>
            </a:fld>
            <a:endParaRPr lang="id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3C752-D4EA-40E4-82AC-9439134749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/>
              <a:t>Vocabulary yang digunakan dalam GRE jauh lebih banyak dan lebih tidak umum jika dibandingkan dengan yang digunakan pada TOEFL dan IELTS; contoh:</a:t>
            </a:r>
          </a:p>
          <a:p>
            <a:pPr marL="0" indent="0">
              <a:buNone/>
            </a:pPr>
            <a:endParaRPr lang="en-US"/>
          </a:p>
          <a:p>
            <a:pPr marL="339725" indent="0">
              <a:buNone/>
            </a:pPr>
            <a:r>
              <a:rPr lang="en-US" sz="2000" b="1"/>
              <a:t>Vitiate: </a:t>
            </a:r>
            <a:r>
              <a:rPr lang="en-US" sz="2000"/>
              <a:t>verb, Destroy or impair the legal validity of</a:t>
            </a:r>
          </a:p>
          <a:p>
            <a:pPr marL="339725" indent="0">
              <a:buNone/>
            </a:pPr>
            <a:r>
              <a:rPr lang="en-US" sz="2000"/>
              <a:t>Synonyms: put an end to, do away with, scrap</a:t>
            </a:r>
          </a:p>
          <a:p>
            <a:pPr marL="339725" indent="0">
              <a:buNone/>
            </a:pPr>
            <a:r>
              <a:rPr lang="en-US" sz="2000"/>
              <a:t>“The firm admitted that it vitiated its stated standards for evaluating securities in an area where those standards put in question its ability to win business.”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1400"/>
              <a:t>Source: </a:t>
            </a:r>
            <a:r>
              <a:rPr lang="en-US" sz="1400">
                <a:hlinkClick r:id="rId2"/>
              </a:rPr>
              <a:t>https://gre.economist.com/gre-advice/gre-vocabulary/which-words-study/most-common-gre-vocabulary-list-organized-difficulty</a:t>
            </a:r>
            <a:r>
              <a:rPr lang="en-US" sz="1400"/>
              <a:t> </a:t>
            </a:r>
            <a:endParaRPr lang="en-ID" sz="1400"/>
          </a:p>
        </p:txBody>
      </p:sp>
    </p:spTree>
    <p:extLst>
      <p:ext uri="{BB962C8B-B14F-4D97-AF65-F5344CB8AC3E}">
        <p14:creationId xmlns:p14="http://schemas.microsoft.com/office/powerpoint/2010/main" val="621907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60E9F1-66A8-44BC-9105-4A8412D3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6E94E-65BF-48F1-9221-9F9F3497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 Sukses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C57CE-DCF0-49D6-B60C-EB92A7030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Lakukan hal berikut agar kamu bisa bernyanyi bahagia ketika mengambil tes!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206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807589-8D68-4628-9903-38210903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Luruskan Niat</a:t>
            </a:r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46780-624B-4CD4-98C3-EC6A19B1A1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19</a:t>
            </a:fld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4B6D7-1EF6-42D9-921A-3B6C2F16386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FC783-8DED-47C6-B984-97658F44CB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pic>
        <p:nvPicPr>
          <p:cNvPr id="10" name="Picture 9" descr="A picture containing basketball, game&#10;&#10;Description automatically generated">
            <a:extLst>
              <a:ext uri="{FF2B5EF4-FFF2-40B4-BE49-F238E27FC236}">
                <a16:creationId xmlns:a16="http://schemas.microsoft.com/office/drawing/2014/main" id="{23A4C78D-9ED1-4F79-B7D0-0D2204F15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49" y="499109"/>
            <a:ext cx="6832319" cy="54768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20B69B-5601-4181-9ABE-5C6C3BB0F0EE}"/>
              </a:ext>
            </a:extLst>
          </p:cNvPr>
          <p:cNvSpPr/>
          <p:nvPr/>
        </p:nvSpPr>
        <p:spPr>
          <a:xfrm>
            <a:off x="7810822" y="257175"/>
            <a:ext cx="4106857" cy="5960745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yang kamu inginkan?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Kenapa kamu ingin itu?</a:t>
            </a:r>
          </a:p>
          <a:p>
            <a:pPr algn="ctr">
              <a:lnSpc>
                <a:spcPct val="150000"/>
              </a:lnSpc>
            </a:pPr>
            <a:r>
              <a:rPr lang="en-ID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 apa kondisi saat ini?</a:t>
            </a:r>
            <a:endParaRPr lang="en-US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 mimpi itu layak dikejar?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saja kekurangnya kamu?</a:t>
            </a:r>
          </a:p>
          <a:p>
            <a:pPr algn="ctr">
              <a:lnSpc>
                <a:spcPct val="150000"/>
              </a:lnSpc>
            </a:pPr>
            <a:r>
              <a:rPr lang="en-ID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 siap kerja keras?</a:t>
            </a:r>
          </a:p>
          <a:p>
            <a:pPr algn="ctr">
              <a:lnSpc>
                <a:spcPct val="150000"/>
              </a:lnSpc>
            </a:pPr>
            <a:r>
              <a:rPr lang="en-ID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 support system ada?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D94CD-76AD-41F2-B6F5-2F6FA221AE7C}"/>
              </a:ext>
            </a:extLst>
          </p:cNvPr>
          <p:cNvSpPr/>
          <p:nvPr/>
        </p:nvSpPr>
        <p:spPr>
          <a:xfrm>
            <a:off x="1022111" y="5940861"/>
            <a:ext cx="36487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>
                <a:latin typeface="Arial" panose="020B0604020202020204" pitchFamily="34" charset="0"/>
                <a:cs typeface="Arial" panose="020B0604020202020204" pitchFamily="34" charset="0"/>
              </a:rPr>
              <a:t>Image: https://yogapermanawijaya.wordpress.com/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425994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8192D0-37AC-4439-AB65-0D6F9F27A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Andreas Febrian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214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6145-3EC2-4A0C-872C-2E06AEFC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Believe in Yourself</a:t>
            </a:r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BC6E4-B4F6-4FB3-AC28-720E43DB31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20</a:t>
            </a:fld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BDCB0-BD27-4890-9E13-C4F79F52EB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D36B2-F55F-4AA2-91C2-A9A5E87980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pic>
        <p:nvPicPr>
          <p:cNvPr id="8" name="Picture 7" descr="A picture containing photo&#10;&#10;Description automatically generated">
            <a:extLst>
              <a:ext uri="{FF2B5EF4-FFF2-40B4-BE49-F238E27FC236}">
                <a16:creationId xmlns:a16="http://schemas.microsoft.com/office/drawing/2014/main" id="{D4524A8C-A203-44F2-8734-B2793E9F7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59" y="276265"/>
            <a:ext cx="8823958" cy="55966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BB9834-C57D-438D-9360-9154879AD6E2}"/>
              </a:ext>
            </a:extLst>
          </p:cNvPr>
          <p:cNvSpPr/>
          <p:nvPr/>
        </p:nvSpPr>
        <p:spPr>
          <a:xfrm>
            <a:off x="1022111" y="5940861"/>
            <a:ext cx="2201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>
                <a:latin typeface="Arial" panose="020B0604020202020204" pitchFamily="34" charset="0"/>
                <a:cs typeface="Arial" panose="020B0604020202020204" pitchFamily="34" charset="0"/>
              </a:rPr>
              <a:t>Image: https://www.komar.de/</a:t>
            </a:r>
          </a:p>
        </p:txBody>
      </p:sp>
    </p:spTree>
    <p:extLst>
      <p:ext uri="{BB962C8B-B14F-4D97-AF65-F5344CB8AC3E}">
        <p14:creationId xmlns:p14="http://schemas.microsoft.com/office/powerpoint/2010/main" val="1742232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nda Harus Tahu, Ini Tiga Manfaat Membaca Buku">
            <a:extLst>
              <a:ext uri="{FF2B5EF4-FFF2-40B4-BE49-F238E27FC236}">
                <a16:creationId xmlns:a16="http://schemas.microsoft.com/office/drawing/2014/main" id="{45663FA4-0FF2-42C3-B0D7-F1550D2D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290398"/>
            <a:ext cx="10575607" cy="59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C5A232-0DE6-4ED4-A4FD-A3C13F93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Rajin Membaca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437C9-1FA4-4318-AC14-E04B0045114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0" y="1535430"/>
            <a:ext cx="5647656" cy="636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/>
              <a:t>read… read… and read…</a:t>
            </a:r>
            <a:endParaRPr lang="en-ID" sz="28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8BFF8-1F85-4815-AB51-50EF96EEB5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21</a:t>
            </a:fld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C5876-6243-4FB8-B1EE-BF84AB48634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7AD00-39B1-4460-8907-FD614B37FD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EE8E76-353D-4282-84E0-4B2B9F43389B}"/>
              </a:ext>
            </a:extLst>
          </p:cNvPr>
          <p:cNvSpPr/>
          <p:nvPr/>
        </p:nvSpPr>
        <p:spPr>
          <a:xfrm rot="16200000">
            <a:off x="-86337" y="1559361"/>
            <a:ext cx="27329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>
                <a:latin typeface="Arial" panose="020B0604020202020204" pitchFamily="34" charset="0"/>
                <a:cs typeface="Arial" panose="020B0604020202020204" pitchFamily="34" charset="0"/>
              </a:rPr>
              <a:t>Image: https://www.shutterstock.com/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6E0474-5F30-4CE9-B031-33BD61276CB8}"/>
              </a:ext>
            </a:extLst>
          </p:cNvPr>
          <p:cNvSpPr txBox="1">
            <a:spLocks/>
          </p:cNvSpPr>
          <p:nvPr/>
        </p:nvSpPr>
        <p:spPr>
          <a:xfrm>
            <a:off x="3981450" y="2211705"/>
            <a:ext cx="5647656" cy="636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/>
              <a:t>read… read… and read…</a:t>
            </a:r>
            <a:endParaRPr lang="en-ID" sz="2000" b="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D4D45B-AFEC-4C53-B561-615D65EC8C92}"/>
              </a:ext>
            </a:extLst>
          </p:cNvPr>
          <p:cNvSpPr txBox="1">
            <a:spLocks/>
          </p:cNvSpPr>
          <p:nvPr/>
        </p:nvSpPr>
        <p:spPr>
          <a:xfrm>
            <a:off x="4886325" y="2792730"/>
            <a:ext cx="5647656" cy="636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/>
              <a:t>read… read… and read…</a:t>
            </a:r>
            <a:endParaRPr lang="en-ID" sz="1400" b="1"/>
          </a:p>
        </p:txBody>
      </p:sp>
    </p:spTree>
    <p:extLst>
      <p:ext uri="{BB962C8B-B14F-4D97-AF65-F5344CB8AC3E}">
        <p14:creationId xmlns:p14="http://schemas.microsoft.com/office/powerpoint/2010/main" val="726485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5804B37-69F3-401F-A2B9-5F4EA0227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Tambah Konteks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149B3-8F57-4B58-B7FC-26EBFBADA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878E1-18CC-415C-ADE2-9F87733C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A8F29-13E6-4D41-9396-2F051203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22</a:t>
            </a:fld>
            <a:endParaRPr lang="id-ID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8B77A33-9954-4915-8C81-5B29EDE29F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39838" y="1280160"/>
            <a:ext cx="8164481" cy="493776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Pertanyaan yang diberikan akan mengangkat isu umum, termasuk isu di dunia, isu di Amerika, dan budaya di Amerika.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ID">
                <a:sym typeface="Wingdings" panose="05000000000000000000" pitchFamily="2" charset="2"/>
              </a:rPr>
              <a:t>Banyak mengekspose diri sendiri terhadap budaya lain, melalui berita, film, buku, video, dan lainnya. </a:t>
            </a:r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845B8F-3DF2-4D77-AFAD-1899C9BAB343}"/>
              </a:ext>
            </a:extLst>
          </p:cNvPr>
          <p:cNvSpPr/>
          <p:nvPr/>
        </p:nvSpPr>
        <p:spPr>
          <a:xfrm>
            <a:off x="487681" y="1280160"/>
            <a:ext cx="2881746" cy="3583709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Bank</a:t>
            </a:r>
            <a:endParaRPr lang="en-ID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8331C5-B676-4658-8998-8D97AD8C19E4}"/>
              </a:ext>
            </a:extLst>
          </p:cNvPr>
          <p:cNvSpPr/>
          <p:nvPr/>
        </p:nvSpPr>
        <p:spPr>
          <a:xfrm>
            <a:off x="629919" y="1968962"/>
            <a:ext cx="1188720" cy="118872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Test</a:t>
            </a:r>
            <a:endParaRPr lang="en-ID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761DED-6A63-4B6E-BF92-36B5825B960F}"/>
              </a:ext>
            </a:extLst>
          </p:cNvPr>
          <p:cNvSpPr/>
          <p:nvPr/>
        </p:nvSpPr>
        <p:spPr>
          <a:xfrm>
            <a:off x="1588193" y="2391525"/>
            <a:ext cx="1188720" cy="118872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ID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F3EF5E-770B-4135-BBDC-78ADE9AB23D0}"/>
              </a:ext>
            </a:extLst>
          </p:cNvPr>
          <p:cNvSpPr/>
          <p:nvPr/>
        </p:nvSpPr>
        <p:spPr>
          <a:xfrm>
            <a:off x="1392844" y="3432002"/>
            <a:ext cx="1188720" cy="118872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ID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50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B6D5A-FA7A-4EA3-9566-A0BAB6D44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Tambah Vocabulary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F9352-5749-4422-BC9F-DEE0604B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7D547-3749-4245-8833-547A9D2C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BF117-9726-45D9-B357-6309D103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23</a:t>
            </a:fld>
            <a:endParaRPr lang="id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31A29-2185-4806-B864-9A9E3F110E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/>
              <a:t>Flash card!!!</a:t>
            </a:r>
          </a:p>
          <a:p>
            <a:pPr marL="0" indent="0">
              <a:buNone/>
            </a:pPr>
            <a:r>
              <a:rPr lang="en-ID"/>
              <a:t>Menulis dan berbicara dengan Bahasa Inggris!</a:t>
            </a:r>
          </a:p>
          <a:p>
            <a:pPr marL="0" indent="0">
              <a:buNone/>
            </a:pPr>
            <a:endParaRPr lang="en-ID"/>
          </a:p>
          <a:p>
            <a:pPr marL="0" indent="0">
              <a:buNone/>
            </a:pPr>
            <a:r>
              <a:rPr lang="en-ID"/>
              <a:t>Anything that you think will work! </a:t>
            </a:r>
          </a:p>
        </p:txBody>
      </p:sp>
      <p:pic>
        <p:nvPicPr>
          <p:cNvPr id="1026" name="Picture 2" descr="First Words Flashcards | My Little Learner">
            <a:extLst>
              <a:ext uri="{FF2B5EF4-FFF2-40B4-BE49-F238E27FC236}">
                <a16:creationId xmlns:a16="http://schemas.microsoft.com/office/drawing/2014/main" id="{28A60A00-968D-4970-B933-48125EF0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485">
            <a:off x="7601073" y="1871375"/>
            <a:ext cx="3972506" cy="397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74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8DCD-9595-4D1D-83A7-F9AAF1A6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Budaya Eksplisit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DCD73-AEFC-41C9-BED5-CBE8D9FC7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45EA1C-4320-4BA5-BD60-A646E451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A2E48-C081-40B8-9BBB-7DE8DEF1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24</a:t>
            </a:fld>
            <a:endParaRPr lang="id-ID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A2EC14-FB2A-4F5F-94E5-1935EE516C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0" y="2998219"/>
            <a:ext cx="4899961" cy="259516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9567E-748F-4FF6-8D04-A6101D56F433}"/>
              </a:ext>
            </a:extLst>
          </p:cNvPr>
          <p:cNvSpPr txBox="1"/>
          <p:nvPr/>
        </p:nvSpPr>
        <p:spPr>
          <a:xfrm>
            <a:off x="3323303" y="1710814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Implisit</a:t>
            </a:r>
            <a:endParaRPr lang="id-ID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39D19FC-24CD-4095-9535-007DE0748268}"/>
              </a:ext>
            </a:extLst>
          </p:cNvPr>
          <p:cNvSpPr/>
          <p:nvPr/>
        </p:nvSpPr>
        <p:spPr>
          <a:xfrm>
            <a:off x="5171768" y="1709642"/>
            <a:ext cx="462116" cy="5847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ABA97-0438-40DC-BEE5-A2D6C3031C4D}"/>
              </a:ext>
            </a:extLst>
          </p:cNvPr>
          <p:cNvSpPr txBox="1"/>
          <p:nvPr/>
        </p:nvSpPr>
        <p:spPr>
          <a:xfrm>
            <a:off x="6021693" y="1714039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Eksplisit</a:t>
            </a:r>
            <a:endParaRPr lang="id-ID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E00462-EE4F-4D6E-9A30-92D60B1C883A}"/>
              </a:ext>
            </a:extLst>
          </p:cNvPr>
          <p:cNvSpPr/>
          <p:nvPr/>
        </p:nvSpPr>
        <p:spPr>
          <a:xfrm>
            <a:off x="6021694" y="2890684"/>
            <a:ext cx="4361171" cy="2458064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kesal | marah | sedih | kecewa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benci | bosan | jenuh</a:t>
            </a:r>
            <a:b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 | dengki | cemburu</a:t>
            </a:r>
            <a:endParaRPr lang="en-ID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8F8197-FEC3-477A-8615-46BDBCEB6CBA}"/>
              </a:ext>
            </a:extLst>
          </p:cNvPr>
          <p:cNvSpPr/>
          <p:nvPr/>
        </p:nvSpPr>
        <p:spPr>
          <a:xfrm>
            <a:off x="1022111" y="5940861"/>
            <a:ext cx="3563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>
                <a:latin typeface="Arial" panose="020B0604020202020204" pitchFamily="34" charset="0"/>
                <a:cs typeface="Arial" panose="020B0604020202020204" pitchFamily="34" charset="0"/>
              </a:rPr>
              <a:t>Image: https://bundafaizfathilabib.wordpress.com/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449916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B5F7-455F-4CAC-8210-5F8F29B7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Merapihkan Ide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41728-FD06-4416-B363-EBE1A675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F7914-0FCF-49D2-82FD-B275A378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5DFA7-6148-4F58-B616-7758D5B5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25</a:t>
            </a:fld>
            <a:endParaRPr lang="id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CABA6-7A38-4FAD-9492-E1E28938BB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4233334"/>
            <a:ext cx="11247120" cy="198458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Menggabungkan agar alurnya jelas, tepat sasaran, dan tidak membingungkan tidaklah mudah, khususnya karena kurang dilatih. </a:t>
            </a:r>
            <a:endParaRPr lang="id-ID"/>
          </a:p>
        </p:txBody>
      </p:sp>
      <p:pic>
        <p:nvPicPr>
          <p:cNvPr id="2054" name="Picture 6" descr="Idea Icons - Free Download, PNG and SVG">
            <a:extLst>
              <a:ext uri="{FF2B5EF4-FFF2-40B4-BE49-F238E27FC236}">
                <a16:creationId xmlns:a16="http://schemas.microsoft.com/office/drawing/2014/main" id="{B750DA9E-BD2E-4DDB-BD7D-B43F4C5B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34" y="1636722"/>
            <a:ext cx="1329560" cy="13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0C2A2-6FC7-4FD2-8C5D-EE33A99FE22E}"/>
              </a:ext>
            </a:extLst>
          </p:cNvPr>
          <p:cNvSpPr txBox="1"/>
          <p:nvPr/>
        </p:nvSpPr>
        <p:spPr>
          <a:xfrm>
            <a:off x="2476237" y="1978336"/>
            <a:ext cx="2001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Grammar</a:t>
            </a:r>
            <a:endParaRPr lang="id-ID" sz="3600" b="1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AF5BF6-6B7E-4145-81F6-8E172DC12FAF}"/>
              </a:ext>
            </a:extLst>
          </p:cNvPr>
          <p:cNvCxnSpPr>
            <a:cxnSpLocks/>
          </p:cNvCxnSpPr>
          <p:nvPr/>
        </p:nvCxnSpPr>
        <p:spPr>
          <a:xfrm flipV="1">
            <a:off x="2660168" y="1636722"/>
            <a:ext cx="1555531" cy="147407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892197-2D0C-40AD-B95B-CF3C0DB5DDAD}"/>
              </a:ext>
            </a:extLst>
          </p:cNvPr>
          <p:cNvCxnSpPr>
            <a:cxnSpLocks/>
          </p:cNvCxnSpPr>
          <p:nvPr/>
        </p:nvCxnSpPr>
        <p:spPr>
          <a:xfrm>
            <a:off x="2733741" y="1789122"/>
            <a:ext cx="1481958" cy="11771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E89577C-2358-493D-B5CA-270B1BE2E4CF}"/>
              </a:ext>
            </a:extLst>
          </p:cNvPr>
          <p:cNvSpPr/>
          <p:nvPr/>
        </p:nvSpPr>
        <p:spPr>
          <a:xfrm>
            <a:off x="5081883" y="1939160"/>
            <a:ext cx="789063" cy="914400"/>
          </a:xfrm>
          <a:prstGeom prst="rightArrow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6" descr="Idea Icons - Free Download, PNG and SVG">
            <a:extLst>
              <a:ext uri="{FF2B5EF4-FFF2-40B4-BE49-F238E27FC236}">
                <a16:creationId xmlns:a16="http://schemas.microsoft.com/office/drawing/2014/main" id="{94790FA5-D29C-40FC-9F6B-07A163EA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19" y="1429141"/>
            <a:ext cx="1329560" cy="13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dea Icons - Free Download, PNG and SVG">
            <a:extLst>
              <a:ext uri="{FF2B5EF4-FFF2-40B4-BE49-F238E27FC236}">
                <a16:creationId xmlns:a16="http://schemas.microsoft.com/office/drawing/2014/main" id="{133D629C-D380-4A7A-9183-48D815B7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787" y="1594036"/>
            <a:ext cx="1329560" cy="13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dea Icons - Free Download, PNG and SVG">
            <a:extLst>
              <a:ext uri="{FF2B5EF4-FFF2-40B4-BE49-F238E27FC236}">
                <a16:creationId xmlns:a16="http://schemas.microsoft.com/office/drawing/2014/main" id="{4AF9D5FF-BCBB-424C-8078-B4D50EBC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40" y="2017337"/>
            <a:ext cx="1329560" cy="13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dea Icons - Free Download, PNG and SVG">
            <a:extLst>
              <a:ext uri="{FF2B5EF4-FFF2-40B4-BE49-F238E27FC236}">
                <a16:creationId xmlns:a16="http://schemas.microsoft.com/office/drawing/2014/main" id="{F520A9DF-6CED-4E70-9986-EC4EDAB01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51" y="2451274"/>
            <a:ext cx="1329560" cy="13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F8344C-FB27-43AD-BF3D-E01C347A6BFE}"/>
              </a:ext>
            </a:extLst>
          </p:cNvPr>
          <p:cNvSpPr/>
          <p:nvPr/>
        </p:nvSpPr>
        <p:spPr>
          <a:xfrm>
            <a:off x="1022111" y="5940861"/>
            <a:ext cx="1980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>
                <a:latin typeface="Arial" panose="020B0604020202020204" pitchFamily="34" charset="0"/>
                <a:cs typeface="Arial" panose="020B0604020202020204" pitchFamily="34" charset="0"/>
              </a:rPr>
              <a:t>Image: https://icons8.com/</a:t>
            </a:r>
          </a:p>
        </p:txBody>
      </p:sp>
    </p:spTree>
    <p:extLst>
      <p:ext uri="{BB962C8B-B14F-4D97-AF65-F5344CB8AC3E}">
        <p14:creationId xmlns:p14="http://schemas.microsoft.com/office/powerpoint/2010/main" val="2494707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5CC20-E2E9-4393-A37D-ED7F79FB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a Mentor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2A560-B31E-4687-A3EF-E60D9680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9184B-15EF-4951-A000-6DD4C5E4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27411-9ADD-4410-BA00-11BE817B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26</a:t>
            </a:fld>
            <a:endParaRPr lang="id-ID" dirty="0"/>
          </a:p>
        </p:txBody>
      </p:sp>
      <p:pic>
        <p:nvPicPr>
          <p:cNvPr id="4100" name="Picture 4" descr="I Can Call Myself A Mentor - Aidan Kenealy - Medium">
            <a:extLst>
              <a:ext uri="{FF2B5EF4-FFF2-40B4-BE49-F238E27FC236}">
                <a16:creationId xmlns:a16="http://schemas.microsoft.com/office/drawing/2014/main" id="{236E6164-9573-4B46-8A0D-C188FC27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132" y="1121093"/>
            <a:ext cx="14070975" cy="52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07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DEAD-9790-4C15-8773-C95343FB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2E47B-4EBF-486D-AF15-1106205B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EB13-8AC8-4F3F-A5D4-291449F1000E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5E4AD-3FAB-4C21-A500-A173AC3B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3A68C-BE7E-40E6-90F5-6B3195E8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27</a:t>
            </a:fld>
            <a:endParaRPr lang="id-ID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823EC5-4574-4000-A7FF-1365D8C13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35774" y="1463040"/>
            <a:ext cx="7219905" cy="2743200"/>
          </a:xfrm>
        </p:spPr>
        <p:txBody>
          <a:bodyPr/>
          <a:lstStyle/>
          <a:p>
            <a:r>
              <a:rPr lang="en-US"/>
              <a:t>Enjoy the process!</a:t>
            </a:r>
          </a:p>
          <a:p>
            <a:r>
              <a:rPr lang="en-US"/>
              <a:t>The result will follow!</a:t>
            </a:r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A4D989-F84F-4B62-A520-22341F35A3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57326-5DD8-4023-96DE-C261AC561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69" y="2148492"/>
            <a:ext cx="4301887" cy="28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5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434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D578-AA3C-4E3A-83CC-D4403F94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03F59-3093-412B-985B-9276A2E2B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Andreas Febrian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37795-19CC-4B9A-8E8B-14AB7BBAC4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Andreas Febrian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4285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03371F-72B0-4C03-9BD8-9188881B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Pameran</a:t>
            </a:r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7051E-04B3-45D0-BCD4-C0EC7B70EA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4313" y="6400800"/>
            <a:ext cx="547687" cy="457200"/>
          </a:xfrm>
        </p:spPr>
        <p:txBody>
          <a:bodyPr/>
          <a:lstStyle/>
          <a:p>
            <a:fld id="{8B1BAFE0-FE59-4FFD-BDCE-8E002A4DA796}" type="slidenum">
              <a:rPr lang="id-ID" smtClean="0"/>
              <a:pPr/>
              <a:t>3</a:t>
            </a:fld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74325-8C3F-49CC-937C-727E4E295E1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286000" cy="273050"/>
          </a:xfrm>
        </p:spPr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FC68D-C37E-4413-8CFD-B61E50EDC8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602163" y="6492875"/>
            <a:ext cx="7589837" cy="273050"/>
          </a:xfrm>
        </p:spPr>
        <p:txBody>
          <a:bodyPr/>
          <a:lstStyle/>
          <a:p>
            <a:r>
              <a:rPr lang="id-ID"/>
              <a:t>Universitas YARSI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778B5-727C-48E3-96C9-04FABE6A7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21766"/>
            <a:ext cx="5905763" cy="393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53BA3-27B1-4033-BB26-526FDA836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36040"/>
            <a:ext cx="5905763" cy="3937176"/>
          </a:xfrm>
          <a:prstGeom prst="rect">
            <a:avLst/>
          </a:prstGeom>
        </p:spPr>
      </p:pic>
      <p:sp>
        <p:nvSpPr>
          <p:cNvPr id="11" name="AutoShape 2" descr="2014 REU Student group outside">
            <a:extLst>
              <a:ext uri="{FF2B5EF4-FFF2-40B4-BE49-F238E27FC236}">
                <a16:creationId xmlns:a16="http://schemas.microsoft.com/office/drawing/2014/main" id="{C4C36B83-08C4-4DA1-A8DD-E70552895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76258-1B37-419E-B646-AA71C4001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798" y="3239813"/>
            <a:ext cx="4434359" cy="33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03371F-72B0-4C03-9BD8-9188881B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Pameran</a:t>
            </a:r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7051E-04B3-45D0-BCD4-C0EC7B70EA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4313" y="6400800"/>
            <a:ext cx="547687" cy="457200"/>
          </a:xfrm>
        </p:spPr>
        <p:txBody>
          <a:bodyPr/>
          <a:lstStyle/>
          <a:p>
            <a:fld id="{8B1BAFE0-FE59-4FFD-BDCE-8E002A4DA796}" type="slidenum">
              <a:rPr lang="id-ID" smtClean="0"/>
              <a:pPr/>
              <a:t>4</a:t>
            </a:fld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74325-8C3F-49CC-937C-727E4E295E1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286000" cy="273050"/>
          </a:xfrm>
        </p:spPr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FC68D-C37E-4413-8CFD-B61E50EDC8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602163" y="6492875"/>
            <a:ext cx="7589837" cy="273050"/>
          </a:xfrm>
        </p:spPr>
        <p:txBody>
          <a:bodyPr/>
          <a:lstStyle/>
          <a:p>
            <a:r>
              <a:rPr lang="id-ID"/>
              <a:t>Universitas YARSI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C04DDE-BCDB-4E43-8B6F-7541E8457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73269"/>
            <a:ext cx="7553434" cy="5002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118B6-81CE-46DB-B966-D350349EF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11" y="2060955"/>
            <a:ext cx="6482808" cy="42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03371F-72B0-4C03-9BD8-9188881B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Pameran</a:t>
            </a:r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7051E-04B3-45D0-BCD4-C0EC7B70EA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4313" y="6400800"/>
            <a:ext cx="547687" cy="457200"/>
          </a:xfrm>
        </p:spPr>
        <p:txBody>
          <a:bodyPr/>
          <a:lstStyle/>
          <a:p>
            <a:fld id="{8B1BAFE0-FE59-4FFD-BDCE-8E002A4DA796}" type="slidenum">
              <a:rPr lang="id-ID" smtClean="0"/>
              <a:pPr/>
              <a:t>5</a:t>
            </a:fld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74325-8C3F-49CC-937C-727E4E295E1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286000" cy="273050"/>
          </a:xfrm>
        </p:spPr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FC68D-C37E-4413-8CFD-B61E50EDC8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602163" y="6492875"/>
            <a:ext cx="7589837" cy="273050"/>
          </a:xfrm>
        </p:spPr>
        <p:txBody>
          <a:bodyPr/>
          <a:lstStyle/>
          <a:p>
            <a:r>
              <a:rPr lang="id-ID"/>
              <a:t>Universitas YARSI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29AA43-DEB2-4296-9A30-E5B4FA6D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294289"/>
            <a:ext cx="2202565" cy="39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1CDA19-D28E-4E58-945A-94FC9410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19" y="294288"/>
            <a:ext cx="3313239" cy="58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BD530BA-017E-4EDF-A9DE-80597176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89" y="4403835"/>
            <a:ext cx="2971799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3AEC883-55AE-4916-95F3-12504086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81" y="294288"/>
            <a:ext cx="4869796" cy="29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7E9CDF-2981-4F0D-BCFE-523B016249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3" t="18084" r="30281"/>
          <a:stretch/>
        </p:blipFill>
        <p:spPr>
          <a:xfrm>
            <a:off x="7674981" y="2860970"/>
            <a:ext cx="3546795" cy="34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0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1EE118-77E6-40EA-9031-35648C3A183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d-ID"/>
              <a:t>Standardized Test</a:t>
            </a:r>
            <a:endParaRPr lang="en-US"/>
          </a:p>
          <a:p>
            <a:r>
              <a:rPr lang="en-US"/>
              <a:t>Tentang GRE</a:t>
            </a:r>
          </a:p>
          <a:p>
            <a:r>
              <a:rPr lang="en-US"/>
              <a:t>Strategi Sukses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67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944DE-149A-46AD-B34F-E81F4C97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Universitas YARSI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0E072-4F20-4F7E-AE34-5D186387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Standardized </a:t>
            </a:r>
            <a:r>
              <a:rPr lang="en-US"/>
              <a:t>T</a:t>
            </a:r>
            <a:r>
              <a:rPr lang="id-ID"/>
              <a:t>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F0BD1-7A72-4C36-9E54-B900D49BC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800"/>
              <a:t>Ujian yang dilakukan dengan (1) komposisi dan tingkat kesulitan soal yang sama; dan (2) prosedur pengerjaan, pengawasan, dan penilaian yang sama.</a:t>
            </a:r>
            <a:endParaRPr lang="en-ID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8A36F2-4E86-4F4B-9C21-85D717016D7E}"/>
              </a:ext>
            </a:extLst>
          </p:cNvPr>
          <p:cNvSpPr/>
          <p:nvPr/>
        </p:nvSpPr>
        <p:spPr>
          <a:xfrm>
            <a:off x="0" y="6126080"/>
            <a:ext cx="21900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000">
                <a:latin typeface="Arial" panose="020B0604020202020204" pitchFamily="34" charset="0"/>
                <a:cs typeface="Arial" panose="020B0604020202020204" pitchFamily="34" charset="0"/>
              </a:rPr>
              <a:t>Image: https://solo.tribunnews.com/</a:t>
            </a:r>
          </a:p>
        </p:txBody>
      </p:sp>
    </p:spTree>
    <p:extLst>
      <p:ext uri="{BB962C8B-B14F-4D97-AF65-F5344CB8AC3E}">
        <p14:creationId xmlns:p14="http://schemas.microsoft.com/office/powerpoint/2010/main" val="109267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5CAC0B0-2004-4EEE-B520-5800C9D5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Aplikasi</a:t>
            </a:r>
            <a:endParaRPr lang="en-ID"/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4D2918-B043-4089-B3EC-4C95A3A8C22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5" y="423154"/>
            <a:ext cx="5293493" cy="21109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276E9-D67D-44BA-B1A8-BEB6A9D525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4313" y="6400800"/>
            <a:ext cx="547687" cy="457200"/>
          </a:xfrm>
        </p:spPr>
        <p:txBody>
          <a:bodyPr/>
          <a:lstStyle/>
          <a:p>
            <a:fld id="{8B1BAFE0-FE59-4FFD-BDCE-8E002A4DA796}" type="slidenum">
              <a:rPr lang="id-ID" smtClean="0"/>
              <a:pPr/>
              <a:t>8</a:t>
            </a:fld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89DF1-3A93-489D-BA2E-A44117522E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286000" cy="273050"/>
          </a:xfrm>
        </p:spPr>
        <p:txBody>
          <a:bodyPr/>
          <a:lstStyle/>
          <a:p>
            <a:fld id="{7115C8E7-FADD-4852-B9B5-6D07DB7ADF20}" type="datetime1">
              <a:rPr lang="id-ID" smtClean="0"/>
              <a:t>28/07/2020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9FF24-DD0F-4B89-B26E-0B815CC3EAE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602163" y="6492875"/>
            <a:ext cx="7589837" cy="273050"/>
          </a:xfrm>
        </p:spPr>
        <p:txBody>
          <a:bodyPr/>
          <a:lstStyle/>
          <a:p>
            <a:r>
              <a:rPr lang="id-ID"/>
              <a:t>Universitas YARSI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DBBBC-0623-44D9-A3E2-CBC02E57F48C}"/>
              </a:ext>
            </a:extLst>
          </p:cNvPr>
          <p:cNvSpPr/>
          <p:nvPr/>
        </p:nvSpPr>
        <p:spPr>
          <a:xfrm>
            <a:off x="1352585" y="1289258"/>
            <a:ext cx="4539673" cy="378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268E53-6525-44F3-8AD1-CC398C831A50}"/>
              </a:ext>
            </a:extLst>
          </p:cNvPr>
          <p:cNvSpPr/>
          <p:nvPr/>
        </p:nvSpPr>
        <p:spPr>
          <a:xfrm>
            <a:off x="2181548" y="2902321"/>
            <a:ext cx="2881746" cy="1767417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Verbal Reasoning Measure</a:t>
            </a:r>
          </a:p>
          <a:p>
            <a:pPr algn="ctr"/>
            <a:endParaRPr lang="en-US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7034CE-DA63-4199-AED4-16C0AF7C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144" y="181988"/>
            <a:ext cx="4323828" cy="64940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8DA81C-ED0C-433A-8ADF-F7C22C7CB911}"/>
              </a:ext>
            </a:extLst>
          </p:cNvPr>
          <p:cNvSpPr/>
          <p:nvPr/>
        </p:nvSpPr>
        <p:spPr>
          <a:xfrm>
            <a:off x="6924144" y="3937491"/>
            <a:ext cx="2706239" cy="378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0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B1FCEF7-32E6-4EDD-81BB-BCABD0C3F729}"/>
              </a:ext>
            </a:extLst>
          </p:cNvPr>
          <p:cNvSpPr/>
          <p:nvPr/>
        </p:nvSpPr>
        <p:spPr>
          <a:xfrm>
            <a:off x="3151761" y="4062595"/>
            <a:ext cx="2208763" cy="1767417"/>
          </a:xfrm>
          <a:prstGeom prst="rect">
            <a:avLst/>
          </a:prstGeom>
          <a:solidFill>
            <a:schemeClr val="bg1"/>
          </a:solidFill>
          <a:ln>
            <a:solidFill>
              <a:srgbClr val="1E5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ID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D2FE2-3C61-4BDE-BC2C-E32BA694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Beberapa Tes Standar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F4CC53-996D-49B4-B866-FC94984CD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CD79-0462-46EA-BE74-A89F653779AB}" type="datetime1">
              <a:rPr lang="id-ID" smtClean="0"/>
              <a:t>28/07/2020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08310-1E26-43A1-A3A0-E2E43F59A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Universitas YARSI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4B23D-9A21-40E1-8954-A3ADBA92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AFE0-FE59-4FFD-BDCE-8E002A4DA796}" type="slidenum">
              <a:rPr lang="id-ID" smtClean="0"/>
              <a:pPr/>
              <a:t>9</a:t>
            </a:fld>
            <a:endParaRPr lang="id-ID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4A0472-C0F6-490E-A2BF-3964CB6F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95" y="1596655"/>
            <a:ext cx="1893154" cy="1283494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6F26F2-F820-4D06-AB71-05E0C385C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24" y="1924257"/>
            <a:ext cx="2076190" cy="1028571"/>
          </a:xfrm>
          <a:prstGeom prst="rect">
            <a:avLst/>
          </a:prstGeom>
        </p:spPr>
      </p:pic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2923921E-1370-4323-84F6-D58411B65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83" y="4105809"/>
            <a:ext cx="1814448" cy="952380"/>
          </a:xfrm>
          <a:prstGeom prst="rect">
            <a:avLst/>
          </a:prstGeom>
        </p:spPr>
      </p:pic>
      <p:pic>
        <p:nvPicPr>
          <p:cNvPr id="2050" name="Picture 2" descr="Graduate Management Admission Test - Wikipedia">
            <a:extLst>
              <a:ext uri="{FF2B5EF4-FFF2-40B4-BE49-F238E27FC236}">
                <a16:creationId xmlns:a16="http://schemas.microsoft.com/office/drawing/2014/main" id="{EE25EA94-97FB-4DDE-A3C0-CAD8FD93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90" y="4080695"/>
            <a:ext cx="2286000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E86F26E-FAB1-44B2-A85F-B302B6123D07}"/>
              </a:ext>
            </a:extLst>
          </p:cNvPr>
          <p:cNvSpPr/>
          <p:nvPr/>
        </p:nvSpPr>
        <p:spPr>
          <a:xfrm>
            <a:off x="3200400" y="5058189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Graduate Record </a:t>
            </a:r>
          </a:p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endParaRPr lang="en-ID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BA0E0B-DDAD-41B4-969F-6CCB9AEEB9FC}"/>
              </a:ext>
            </a:extLst>
          </p:cNvPr>
          <p:cNvSpPr/>
          <p:nvPr/>
        </p:nvSpPr>
        <p:spPr>
          <a:xfrm>
            <a:off x="6496175" y="5041298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Graduate Management </a:t>
            </a:r>
          </a:p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Admissions Test </a:t>
            </a:r>
            <a:endParaRPr lang="en-ID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7950A6-6294-415E-A804-A6A310F09136}"/>
              </a:ext>
            </a:extLst>
          </p:cNvPr>
          <p:cNvSpPr/>
          <p:nvPr/>
        </p:nvSpPr>
        <p:spPr>
          <a:xfrm>
            <a:off x="8721866" y="2932653"/>
            <a:ext cx="1732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Law School </a:t>
            </a:r>
          </a:p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Admission Test</a:t>
            </a:r>
            <a:endParaRPr lang="en-ID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SAC Announces the Digital LSAT Launch Schedule for 2019 - LSAT ...">
            <a:extLst>
              <a:ext uri="{FF2B5EF4-FFF2-40B4-BE49-F238E27FC236}">
                <a16:creationId xmlns:a16="http://schemas.microsoft.com/office/drawing/2014/main" id="{583AA2A9-8522-4907-B05C-83677CC4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41" y="1176971"/>
            <a:ext cx="1885118" cy="18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47D474F-197E-440C-BDB2-428282B0C4C7}"/>
              </a:ext>
            </a:extLst>
          </p:cNvPr>
          <p:cNvSpPr/>
          <p:nvPr/>
        </p:nvSpPr>
        <p:spPr>
          <a:xfrm>
            <a:off x="4952712" y="2911674"/>
            <a:ext cx="2796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American College Testing</a:t>
            </a:r>
            <a:endParaRPr lang="en-ID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78BAB5-988D-44D2-89EA-A4AF09E114EC}"/>
              </a:ext>
            </a:extLst>
          </p:cNvPr>
          <p:cNvSpPr/>
          <p:nvPr/>
        </p:nvSpPr>
        <p:spPr>
          <a:xfrm>
            <a:off x="1438965" y="2920817"/>
            <a:ext cx="2608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Scholastic Assessment </a:t>
            </a:r>
            <a:br>
              <a:rPr lang="en-ID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D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ID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204E52-5B64-4D83-A16E-0A1F83C871FB}"/>
              </a:ext>
            </a:extLst>
          </p:cNvPr>
          <p:cNvSpPr/>
          <p:nvPr/>
        </p:nvSpPr>
        <p:spPr>
          <a:xfrm>
            <a:off x="527062" y="3741519"/>
            <a:ext cx="11301772" cy="91010"/>
          </a:xfrm>
          <a:prstGeom prst="rect">
            <a:avLst/>
          </a:prstGeom>
          <a:solidFill>
            <a:srgbClr val="1E5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656966-C21F-47DC-96AC-2A736EC4EB40}"/>
              </a:ext>
            </a:extLst>
          </p:cNvPr>
          <p:cNvSpPr txBox="1">
            <a:spLocks/>
          </p:cNvSpPr>
          <p:nvPr/>
        </p:nvSpPr>
        <p:spPr>
          <a:xfrm rot="16200000">
            <a:off x="163184" y="2191310"/>
            <a:ext cx="1516432" cy="49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solidFill>
                  <a:schemeClr val="accent2">
                    <a:lumMod val="75000"/>
                  </a:schemeClr>
                </a:solidFill>
              </a:rPr>
              <a:t>undergraduate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FF3DB8A-D6CA-48FF-AB32-7C67B090A4A4}"/>
              </a:ext>
            </a:extLst>
          </p:cNvPr>
          <p:cNvSpPr txBox="1">
            <a:spLocks/>
          </p:cNvSpPr>
          <p:nvPr/>
        </p:nvSpPr>
        <p:spPr>
          <a:xfrm rot="16200000">
            <a:off x="163183" y="4697729"/>
            <a:ext cx="1516432" cy="49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solidFill>
                  <a:schemeClr val="accent2">
                    <a:lumMod val="75000"/>
                  </a:schemeClr>
                </a:solidFill>
              </a:rPr>
              <a:t>graduate</a:t>
            </a:r>
          </a:p>
        </p:txBody>
      </p:sp>
    </p:spTree>
    <p:extLst>
      <p:ext uri="{BB962C8B-B14F-4D97-AF65-F5344CB8AC3E}">
        <p14:creationId xmlns:p14="http://schemas.microsoft.com/office/powerpoint/2010/main" val="33529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8" grpId="0" animBg="1"/>
      <p:bldP spid="25" grpId="0"/>
      <p:bldP spid="27" grpId="0"/>
    </p:bldLst>
  </p:timing>
</p:sld>
</file>

<file path=ppt/theme/theme1.xml><?xml version="1.0" encoding="utf-8"?>
<a:theme xmlns:a="http://schemas.openxmlformats.org/drawingml/2006/main" name="Title Slide in Green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Acknowledg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with Buil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hort Title Slide with Buil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amb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amble in Green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ig Are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ction Ma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icen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3954</TotalTime>
  <Words>1173</Words>
  <Application>Microsoft Office PowerPoint</Application>
  <PresentationFormat>Widescreen</PresentationFormat>
  <Paragraphs>206</Paragraphs>
  <Slides>29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Aharoni</vt:lpstr>
      <vt:lpstr>Arial</vt:lpstr>
      <vt:lpstr>Arno Pro</vt:lpstr>
      <vt:lpstr>Berlin Sans FB</vt:lpstr>
      <vt:lpstr>Calibri</vt:lpstr>
      <vt:lpstr>Mathline</vt:lpstr>
      <vt:lpstr>Title Slide in Green-Theme</vt:lpstr>
      <vt:lpstr>Title Slide with Building</vt:lpstr>
      <vt:lpstr>Short Title Slide with Building</vt:lpstr>
      <vt:lpstr>Preamble</vt:lpstr>
      <vt:lpstr>Preamble in Green-Theme</vt:lpstr>
      <vt:lpstr>Contents</vt:lpstr>
      <vt:lpstr>Big Area</vt:lpstr>
      <vt:lpstr>Section Markers</vt:lpstr>
      <vt:lpstr>License</vt:lpstr>
      <vt:lpstr>Acknowledgement</vt:lpstr>
      <vt:lpstr>Standardized Test untuk Admission di US</vt:lpstr>
      <vt:lpstr>PowerPoint Presentation</vt:lpstr>
      <vt:lpstr>Pameran</vt:lpstr>
      <vt:lpstr>Pameran</vt:lpstr>
      <vt:lpstr>Pameran</vt:lpstr>
      <vt:lpstr>PowerPoint Presentation</vt:lpstr>
      <vt:lpstr>Standardized Test</vt:lpstr>
      <vt:lpstr>Aplikasi</vt:lpstr>
      <vt:lpstr>Beberapa Tes Standar</vt:lpstr>
      <vt:lpstr>Graduate Record  Examination</vt:lpstr>
      <vt:lpstr>Prosedur Tes</vt:lpstr>
      <vt:lpstr>GRE Tests</vt:lpstr>
      <vt:lpstr>GRE Tests</vt:lpstr>
      <vt:lpstr>Analytical Writing</vt:lpstr>
      <vt:lpstr>Verbal Reasoning</vt:lpstr>
      <vt:lpstr>Quantitative Reasoning</vt:lpstr>
      <vt:lpstr>Vocabulary</vt:lpstr>
      <vt:lpstr>Strategi Sukses</vt:lpstr>
      <vt:lpstr>Luruskan Niat</vt:lpstr>
      <vt:lpstr>Believe in Yourself</vt:lpstr>
      <vt:lpstr>Rajin Membaca</vt:lpstr>
      <vt:lpstr>Tambah Konteks</vt:lpstr>
      <vt:lpstr>Tambah Vocabulary</vt:lpstr>
      <vt:lpstr>Budaya Eksplisit</vt:lpstr>
      <vt:lpstr>Merapihkan Ide</vt:lpstr>
      <vt:lpstr>Find a Mentor</vt:lpstr>
      <vt:lpstr>PowerPoint Presentation</vt:lpstr>
      <vt:lpstr>PowerPoint Presentation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Febrian</dc:creator>
  <cp:lastModifiedBy>Andreas Febrian</cp:lastModifiedBy>
  <cp:revision>426</cp:revision>
  <dcterms:created xsi:type="dcterms:W3CDTF">2020-05-02T02:10:04Z</dcterms:created>
  <dcterms:modified xsi:type="dcterms:W3CDTF">2020-07-28T10:20:49Z</dcterms:modified>
</cp:coreProperties>
</file>