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36"/>
  </p:notesMasterIdLst>
  <p:handoutMasterIdLst>
    <p:handoutMasterId r:id="rId37"/>
  </p:handoutMasterIdLst>
  <p:sldIdLst>
    <p:sldId id="302" r:id="rId7"/>
    <p:sldId id="332" r:id="rId8"/>
    <p:sldId id="312" r:id="rId9"/>
    <p:sldId id="370" r:id="rId10"/>
    <p:sldId id="314" r:id="rId11"/>
    <p:sldId id="345" r:id="rId12"/>
    <p:sldId id="371" r:id="rId13"/>
    <p:sldId id="372" r:id="rId14"/>
    <p:sldId id="374" r:id="rId15"/>
    <p:sldId id="375" r:id="rId16"/>
    <p:sldId id="349" r:id="rId17"/>
    <p:sldId id="350" r:id="rId18"/>
    <p:sldId id="376" r:id="rId19"/>
    <p:sldId id="351" r:id="rId20"/>
    <p:sldId id="378" r:id="rId21"/>
    <p:sldId id="379" r:id="rId22"/>
    <p:sldId id="353" r:id="rId23"/>
    <p:sldId id="380" r:id="rId24"/>
    <p:sldId id="355" r:id="rId25"/>
    <p:sldId id="382" r:id="rId26"/>
    <p:sldId id="383" r:id="rId27"/>
    <p:sldId id="381" r:id="rId28"/>
    <p:sldId id="360" r:id="rId29"/>
    <p:sldId id="361" r:id="rId30"/>
    <p:sldId id="384" r:id="rId31"/>
    <p:sldId id="385" r:id="rId32"/>
    <p:sldId id="364" r:id="rId33"/>
    <p:sldId id="386" r:id="rId34"/>
    <p:sldId id="388" r:id="rId35"/>
  </p:sldIdLst>
  <p:sldSz cx="9144000" cy="6858000" type="screen4x3"/>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Review" id="{2DD6B6B6-B594-4874-A390-C860400A7677}">
          <p14:sldIdLst/>
        </p14:section>
        <p14:section name="Reflection Responses" id="{9E85FC53-D4BE-4C24-A09B-DCA6403A5926}">
          <p14:sldIdLst/>
        </p14:section>
        <p14:section name="Announcements" id="{E3843D76-D85F-4E75-8D17-E756A7F4C525}">
          <p14:sldIdLst/>
        </p14:section>
        <p14:section name="Administrative" id="{43E0264C-A015-480A-9287-F522A59ED7D5}">
          <p14:sldIdLst/>
        </p14:section>
        <p14:section name="HashMap Introduction" id="{07783908-CB53-486E-B9F0-695397B7B819}">
          <p14:sldIdLst>
            <p14:sldId id="312"/>
            <p14:sldId id="370"/>
          </p14:sldIdLst>
        </p14:section>
        <p14:section name="Hash" id="{DEA2E464-E9D8-4B0C-8C53-B4FE99C497DC}">
          <p14:sldIdLst>
            <p14:sldId id="314"/>
            <p14:sldId id="345"/>
            <p14:sldId id="371"/>
            <p14:sldId id="372"/>
            <p14:sldId id="374"/>
            <p14:sldId id="375"/>
          </p14:sldIdLst>
        </p14:section>
        <p14:section name="Map" id="{70CCC09E-C66F-45B6-AEF8-E4424E365F39}">
          <p14:sldIdLst>
            <p14:sldId id="349"/>
            <p14:sldId id="350"/>
            <p14:sldId id="376"/>
          </p14:sldIdLst>
        </p14:section>
        <p14:section name="HashMap" id="{DC38B786-C3E8-4159-BD2A-5857AC850773}">
          <p14:sldIdLst>
            <p14:sldId id="351"/>
            <p14:sldId id="378"/>
            <p14:sldId id="379"/>
            <p14:sldId id="353"/>
            <p14:sldId id="380"/>
            <p14:sldId id="355"/>
            <p14:sldId id="382"/>
            <p14:sldId id="383"/>
            <p14:sldId id="381"/>
          </p14:sldIdLst>
        </p14:section>
        <p14:section name="Iterator" id="{E6D41DA4-D7FA-4C3C-A42B-2CBBA7D9918A}">
          <p14:sldIdLst>
            <p14:sldId id="360"/>
            <p14:sldId id="361"/>
            <p14:sldId id="384"/>
            <p14:sldId id="385"/>
            <p14:sldId id="364"/>
            <p14:sldId id="386"/>
            <p14:sldId id="388"/>
          </p14:sldIdLst>
        </p14:section>
        <p14:section name="Conclusion" id="{B35C159B-FB67-436F-83E6-5716D2988A63}">
          <p14:sldIdLst/>
        </p14:section>
        <p14:section name="Closing" id="{266FCD05-97BA-4BB5-8A2E-13A3464CB63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83" d="100"/>
          <a:sy n="83" d="100"/>
        </p:scale>
        <p:origin x="1421"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HashMap &amp; Iterator</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4F31-9D2E-4ADF-8E14-E6F3CCC67D96}"/>
              </a:ext>
            </a:extLst>
          </p:cNvPr>
          <p:cNvSpPr>
            <a:spLocks noGrp="1"/>
          </p:cNvSpPr>
          <p:nvPr>
            <p:ph type="title"/>
          </p:nvPr>
        </p:nvSpPr>
        <p:spPr/>
        <p:txBody>
          <a:bodyPr/>
          <a:lstStyle/>
          <a:p>
            <a:r>
              <a:rPr lang="en-US"/>
              <a:t>Panjang Hash</a:t>
            </a:r>
            <a:endParaRPr lang="id-ID"/>
          </a:p>
        </p:txBody>
      </p:sp>
      <p:sp>
        <p:nvSpPr>
          <p:cNvPr id="3" name="Text Placeholder 2">
            <a:extLst>
              <a:ext uri="{FF2B5EF4-FFF2-40B4-BE49-F238E27FC236}">
                <a16:creationId xmlns:a16="http://schemas.microsoft.com/office/drawing/2014/main" id="{A42AD795-DF77-428A-825E-571C724E48F5}"/>
              </a:ext>
            </a:extLst>
          </p:cNvPr>
          <p:cNvSpPr>
            <a:spLocks noGrp="1"/>
          </p:cNvSpPr>
          <p:nvPr>
            <p:ph type="body" sz="quarter" idx="10"/>
          </p:nvPr>
        </p:nvSpPr>
        <p:spPr/>
        <p:txBody>
          <a:bodyPr/>
          <a:lstStyle/>
          <a:p>
            <a:r>
              <a:rPr lang="en-US"/>
              <a:t>Panjang hash tidak selalu 32 karakter, namun bisa diubah-ubah sesuai dengan kebutuhan, selama fungsi hash bisa mengakomodir dan memberikan hasil yang konsisten. </a:t>
            </a:r>
            <a:endParaRPr lang="id-ID"/>
          </a:p>
        </p:txBody>
      </p:sp>
    </p:spTree>
    <p:extLst>
      <p:ext uri="{BB962C8B-B14F-4D97-AF65-F5344CB8AC3E}">
        <p14:creationId xmlns:p14="http://schemas.microsoft.com/office/powerpoint/2010/main" val="356181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CA40-9FD3-4A9B-A8AE-1741476E21AA}"/>
              </a:ext>
            </a:extLst>
          </p:cNvPr>
          <p:cNvSpPr>
            <a:spLocks noGrp="1"/>
          </p:cNvSpPr>
          <p:nvPr>
            <p:ph type="title"/>
          </p:nvPr>
        </p:nvSpPr>
        <p:spPr/>
        <p:txBody>
          <a:bodyPr/>
          <a:lstStyle/>
          <a:p>
            <a:r>
              <a:rPr lang="en-US"/>
              <a:t>Map</a:t>
            </a:r>
            <a:endParaRPr lang="id-ID"/>
          </a:p>
        </p:txBody>
      </p:sp>
      <p:sp>
        <p:nvSpPr>
          <p:cNvPr id="3" name="Text Placeholder 2">
            <a:extLst>
              <a:ext uri="{FF2B5EF4-FFF2-40B4-BE49-F238E27FC236}">
                <a16:creationId xmlns:a16="http://schemas.microsoft.com/office/drawing/2014/main" id="{640CA1D3-EA54-48B6-B4B3-6EC3525AC753}"/>
              </a:ext>
            </a:extLst>
          </p:cNvPr>
          <p:cNvSpPr>
            <a:spLocks noGrp="1"/>
          </p:cNvSpPr>
          <p:nvPr>
            <p:ph type="body" sz="quarter" idx="10"/>
          </p:nvPr>
        </p:nvSpPr>
        <p:spPr/>
        <p:txBody>
          <a:bodyPr/>
          <a:lstStyle/>
          <a:p>
            <a:r>
              <a:rPr lang="id-ID"/>
              <a:t>Map</a:t>
            </a:r>
            <a:r>
              <a:rPr lang="en-US"/>
              <a:t> atau kamus </a:t>
            </a:r>
            <a:r>
              <a:rPr lang="id-ID"/>
              <a:t>adalah sebuah objek yang memetakan kunci (</a:t>
            </a:r>
            <a:r>
              <a:rPr lang="id-ID" i="1"/>
              <a:t>keys</a:t>
            </a:r>
            <a:r>
              <a:rPr lang="id-ID"/>
              <a:t>) ke </a:t>
            </a:r>
            <a:r>
              <a:rPr lang="en-US"/>
              <a:t>datum</a:t>
            </a:r>
            <a:r>
              <a:rPr lang="id-ID"/>
              <a:t> (</a:t>
            </a:r>
            <a:r>
              <a:rPr lang="en-US"/>
              <a:t>satu data atau </a:t>
            </a:r>
            <a:r>
              <a:rPr lang="id-ID" i="1"/>
              <a:t>value</a:t>
            </a:r>
            <a:r>
              <a:rPr lang="id-ID"/>
              <a:t>)</a:t>
            </a:r>
            <a:r>
              <a:rPr lang="en-US"/>
              <a:t>, seperti hasil </a:t>
            </a:r>
            <a:r>
              <a:rPr lang="en-US" i="1"/>
              <a:t>query</a:t>
            </a:r>
            <a:r>
              <a:rPr lang="en-US"/>
              <a:t> ke basis data. </a:t>
            </a:r>
            <a:r>
              <a:rPr lang="id-ID"/>
              <a:t>Sebuah kunci tidak dapat digunakan untuk merujuk dua data berbeda.</a:t>
            </a:r>
            <a:r>
              <a:rPr lang="en-US"/>
              <a:t> </a:t>
            </a:r>
            <a:endParaRPr lang="id-ID"/>
          </a:p>
        </p:txBody>
      </p:sp>
      <p:sp>
        <p:nvSpPr>
          <p:cNvPr id="4" name="Text Placeholder 3">
            <a:extLst>
              <a:ext uri="{FF2B5EF4-FFF2-40B4-BE49-F238E27FC236}">
                <a16:creationId xmlns:a16="http://schemas.microsoft.com/office/drawing/2014/main" id="{17B60D44-1693-4E8B-B401-7F870CF1E9FE}"/>
              </a:ext>
            </a:extLst>
          </p:cNvPr>
          <p:cNvSpPr>
            <a:spLocks noGrp="1"/>
          </p:cNvSpPr>
          <p:nvPr>
            <p:ph type="body" sz="quarter" idx="11"/>
          </p:nvPr>
        </p:nvSpPr>
        <p:spPr/>
        <p:txBody>
          <a:bodyPr/>
          <a:lstStyle/>
          <a:p>
            <a:r>
              <a:rPr lang="id-ID"/>
              <a:t>https://docs.oracle.com/en/java/javase/11/docs/api/java.base/java/util/Map.html</a:t>
            </a:r>
          </a:p>
        </p:txBody>
      </p:sp>
    </p:spTree>
    <p:extLst>
      <p:ext uri="{BB962C8B-B14F-4D97-AF65-F5344CB8AC3E}">
        <p14:creationId xmlns:p14="http://schemas.microsoft.com/office/powerpoint/2010/main" val="55857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A1B5F-E1F9-4AA4-BA91-F0A213431596}"/>
              </a:ext>
            </a:extLst>
          </p:cNvPr>
          <p:cNvSpPr>
            <a:spLocks noGrp="1"/>
          </p:cNvSpPr>
          <p:nvPr>
            <p:ph type="title"/>
          </p:nvPr>
        </p:nvSpPr>
        <p:spPr/>
        <p:txBody>
          <a:bodyPr/>
          <a:lstStyle/>
          <a:p>
            <a:r>
              <a:rPr lang="id-ID"/>
              <a:t>Contoh</a:t>
            </a:r>
            <a:r>
              <a:rPr lang="en-US"/>
              <a:t>: Map Poin Bonus</a:t>
            </a:r>
            <a:endParaRPr lang="id-ID"/>
          </a:p>
        </p:txBody>
      </p:sp>
      <p:sp>
        <p:nvSpPr>
          <p:cNvPr id="4" name="Text Placeholder 4">
            <a:extLst>
              <a:ext uri="{FF2B5EF4-FFF2-40B4-BE49-F238E27FC236}">
                <a16:creationId xmlns:a16="http://schemas.microsoft.com/office/drawing/2014/main" id="{56D3DB16-F297-4A5D-A500-A03DA8762158}"/>
              </a:ext>
            </a:extLst>
          </p:cNvPr>
          <p:cNvSpPr>
            <a:spLocks noGrp="1"/>
          </p:cNvSpPr>
          <p:nvPr>
            <p:ph type="body" sz="quarter" idx="10"/>
          </p:nvPr>
        </p:nvSpPr>
        <p:spPr>
          <a:xfrm>
            <a:off x="2926080" y="1371600"/>
            <a:ext cx="3108960" cy="3566160"/>
          </a:xfrm>
        </p:spPr>
        <p:txBody>
          <a:bodyPr>
            <a:noAutofit/>
          </a:bodyPr>
          <a:lstStyle/>
          <a:p>
            <a:pPr marL="0" indent="0">
              <a:buNone/>
              <a:tabLst>
                <a:tab pos="231775" algn="l"/>
                <a:tab pos="2114550" algn="l"/>
              </a:tabLst>
            </a:pPr>
            <a:r>
              <a:rPr lang="en-US"/>
              <a:t>{	"Mayrizka" 	: 8.0,</a:t>
            </a:r>
          </a:p>
          <a:p>
            <a:pPr marL="0" indent="0">
              <a:buNone/>
              <a:tabLst>
                <a:tab pos="231775" algn="l"/>
                <a:tab pos="2114550" algn="l"/>
              </a:tabLst>
            </a:pPr>
            <a:r>
              <a:rPr lang="en-US"/>
              <a:t>	"Farhah" 	: 6.0,</a:t>
            </a:r>
          </a:p>
          <a:p>
            <a:pPr marL="0" indent="0">
              <a:buNone/>
              <a:tabLst>
                <a:tab pos="231775" algn="l"/>
                <a:tab pos="2114550" algn="l"/>
              </a:tabLst>
            </a:pPr>
            <a:r>
              <a:rPr lang="en-US"/>
              <a:t>	"Fajar" 	: 6.0,</a:t>
            </a:r>
          </a:p>
          <a:p>
            <a:pPr marL="0" indent="0">
              <a:buNone/>
              <a:tabLst>
                <a:tab pos="231775" algn="l"/>
                <a:tab pos="2114550" algn="l"/>
              </a:tabLst>
            </a:pPr>
            <a:r>
              <a:rPr lang="en-US"/>
              <a:t>	"Alief" 	: 6.0,</a:t>
            </a:r>
          </a:p>
          <a:p>
            <a:pPr marL="0" indent="0">
              <a:buNone/>
              <a:tabLst>
                <a:tab pos="231775" algn="l"/>
                <a:tab pos="2114550" algn="l"/>
              </a:tabLst>
            </a:pPr>
            <a:r>
              <a:rPr lang="en-US"/>
              <a:t>	"Fuady" 	: 5.5,</a:t>
            </a:r>
          </a:p>
          <a:p>
            <a:pPr marL="0" indent="0">
              <a:buNone/>
              <a:tabLst>
                <a:tab pos="231775" algn="l"/>
                <a:tab pos="2114550" algn="l"/>
              </a:tabLst>
            </a:pPr>
            <a:r>
              <a:rPr lang="en-US"/>
              <a:t>	"Farah" 	: 5.5,</a:t>
            </a:r>
          </a:p>
          <a:p>
            <a:pPr marL="0" indent="0">
              <a:buNone/>
              <a:tabLst>
                <a:tab pos="231775" algn="l"/>
                <a:tab pos="2114550" algn="l"/>
              </a:tabLst>
            </a:pPr>
            <a:r>
              <a:rPr lang="en-US"/>
              <a:t>	"Bob" 	: 5.5,</a:t>
            </a:r>
          </a:p>
          <a:p>
            <a:pPr marL="0" indent="0">
              <a:buNone/>
              <a:tabLst>
                <a:tab pos="231775" algn="l"/>
                <a:tab pos="2114550" algn="l"/>
              </a:tabLst>
            </a:pPr>
            <a:r>
              <a:rPr lang="en-US"/>
              <a:t>	"Mustikasari" 	: 5.5 }</a:t>
            </a:r>
          </a:p>
        </p:txBody>
      </p:sp>
      <p:sp>
        <p:nvSpPr>
          <p:cNvPr id="6" name="Rectangle 5">
            <a:extLst>
              <a:ext uri="{FF2B5EF4-FFF2-40B4-BE49-F238E27FC236}">
                <a16:creationId xmlns:a16="http://schemas.microsoft.com/office/drawing/2014/main" id="{A2FA11D0-FFE8-4C06-B806-704AB4F7E61B}"/>
              </a:ext>
            </a:extLst>
          </p:cNvPr>
          <p:cNvSpPr/>
          <p:nvPr/>
        </p:nvSpPr>
        <p:spPr>
          <a:xfrm>
            <a:off x="3200400" y="1371600"/>
            <a:ext cx="1828800" cy="356616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4">
            <a:extLst>
              <a:ext uri="{FF2B5EF4-FFF2-40B4-BE49-F238E27FC236}">
                <a16:creationId xmlns:a16="http://schemas.microsoft.com/office/drawing/2014/main" id="{83AAD81E-F268-4936-8CEF-C41C14072411}"/>
              </a:ext>
            </a:extLst>
          </p:cNvPr>
          <p:cNvSpPr txBox="1">
            <a:spLocks/>
          </p:cNvSpPr>
          <p:nvPr/>
        </p:nvSpPr>
        <p:spPr>
          <a:xfrm>
            <a:off x="3749040" y="4937760"/>
            <a:ext cx="731520" cy="457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231775" algn="l"/>
                <a:tab pos="2170113" algn="l"/>
              </a:tabLst>
            </a:pPr>
            <a:r>
              <a:rPr lang="en-US" sz="1800">
                <a:solidFill>
                  <a:schemeClr val="accent2">
                    <a:lumMod val="75000"/>
                  </a:schemeClr>
                </a:solidFill>
              </a:rPr>
              <a:t>keys</a:t>
            </a:r>
          </a:p>
        </p:txBody>
      </p:sp>
      <p:sp>
        <p:nvSpPr>
          <p:cNvPr id="9" name="Rectangle 8">
            <a:extLst>
              <a:ext uri="{FF2B5EF4-FFF2-40B4-BE49-F238E27FC236}">
                <a16:creationId xmlns:a16="http://schemas.microsoft.com/office/drawing/2014/main" id="{3B70398E-147B-46F3-9086-D44CDF797661}"/>
              </a:ext>
            </a:extLst>
          </p:cNvPr>
          <p:cNvSpPr/>
          <p:nvPr/>
        </p:nvSpPr>
        <p:spPr>
          <a:xfrm>
            <a:off x="5212080" y="1371600"/>
            <a:ext cx="548640" cy="3566160"/>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4">
            <a:extLst>
              <a:ext uri="{FF2B5EF4-FFF2-40B4-BE49-F238E27FC236}">
                <a16:creationId xmlns:a16="http://schemas.microsoft.com/office/drawing/2014/main" id="{8EF6FDBD-133A-427D-86F3-B0BCD673F50B}"/>
              </a:ext>
            </a:extLst>
          </p:cNvPr>
          <p:cNvSpPr txBox="1">
            <a:spLocks/>
          </p:cNvSpPr>
          <p:nvPr/>
        </p:nvSpPr>
        <p:spPr>
          <a:xfrm>
            <a:off x="5029200" y="4937760"/>
            <a:ext cx="914400" cy="457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231775" algn="l"/>
                <a:tab pos="2170113" algn="l"/>
              </a:tabLst>
            </a:pPr>
            <a:r>
              <a:rPr lang="en-US" sz="1800">
                <a:solidFill>
                  <a:schemeClr val="accent2">
                    <a:lumMod val="75000"/>
                  </a:schemeClr>
                </a:solidFill>
              </a:rPr>
              <a:t>values</a:t>
            </a:r>
          </a:p>
        </p:txBody>
      </p:sp>
      <p:sp>
        <p:nvSpPr>
          <p:cNvPr id="11" name="Oval 10">
            <a:extLst>
              <a:ext uri="{FF2B5EF4-FFF2-40B4-BE49-F238E27FC236}">
                <a16:creationId xmlns:a16="http://schemas.microsoft.com/office/drawing/2014/main" id="{FFC5FD5C-B964-4F54-9ED3-32F390ED8575}"/>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4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4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Horizontal)">
                                      <p:cBhvr>
                                        <p:cTn id="15" dur="500"/>
                                        <p:tgtEl>
                                          <p:spTgt spid="9"/>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6092-81DF-42E7-B8AA-5DED3F5EDDB3}"/>
              </a:ext>
            </a:extLst>
          </p:cNvPr>
          <p:cNvSpPr>
            <a:spLocks noGrp="1"/>
          </p:cNvSpPr>
          <p:nvPr>
            <p:ph type="title"/>
          </p:nvPr>
        </p:nvSpPr>
        <p:spPr/>
        <p:txBody>
          <a:bodyPr/>
          <a:lstStyle/>
          <a:p>
            <a:r>
              <a:rPr lang="en-US"/>
              <a:t>2</a:t>
            </a:r>
            <a:endParaRPr lang="id-ID"/>
          </a:p>
        </p:txBody>
      </p:sp>
      <p:sp>
        <p:nvSpPr>
          <p:cNvPr id="3" name="Text Placeholder 2">
            <a:extLst>
              <a:ext uri="{FF2B5EF4-FFF2-40B4-BE49-F238E27FC236}">
                <a16:creationId xmlns:a16="http://schemas.microsoft.com/office/drawing/2014/main" id="{F314668B-D348-4AA7-983A-56E24EB6BD5A}"/>
              </a:ext>
            </a:extLst>
          </p:cNvPr>
          <p:cNvSpPr>
            <a:spLocks noGrp="1"/>
          </p:cNvSpPr>
          <p:nvPr>
            <p:ph type="body" sz="quarter" idx="11"/>
          </p:nvPr>
        </p:nvSpPr>
        <p:spPr/>
        <p:txBody>
          <a:bodyPr/>
          <a:lstStyle/>
          <a:p>
            <a:r>
              <a:rPr lang="en-US"/>
              <a:t>Berikan empat contoh penggunaan map dalam dunia nyata!</a:t>
            </a:r>
            <a:endParaRPr lang="id-ID"/>
          </a:p>
        </p:txBody>
      </p:sp>
      <p:sp>
        <p:nvSpPr>
          <p:cNvPr id="4" name="Oval 3">
            <a:extLst>
              <a:ext uri="{FF2B5EF4-FFF2-40B4-BE49-F238E27FC236}">
                <a16:creationId xmlns:a16="http://schemas.microsoft.com/office/drawing/2014/main" id="{1BEDC6C3-F363-4341-AD06-68126155958D}"/>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60888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39DB5-2C06-4DA6-98E3-0415A7FE59F1}"/>
              </a:ext>
            </a:extLst>
          </p:cNvPr>
          <p:cNvSpPr>
            <a:spLocks noGrp="1"/>
          </p:cNvSpPr>
          <p:nvPr>
            <p:ph type="title"/>
          </p:nvPr>
        </p:nvSpPr>
        <p:spPr/>
        <p:txBody>
          <a:bodyPr/>
          <a:lstStyle/>
          <a:p>
            <a:r>
              <a:rPr lang="en-US"/>
              <a:t>HashMap</a:t>
            </a:r>
            <a:endParaRPr lang="id-ID"/>
          </a:p>
        </p:txBody>
      </p:sp>
      <p:sp>
        <p:nvSpPr>
          <p:cNvPr id="3" name="Text Placeholder 2">
            <a:extLst>
              <a:ext uri="{FF2B5EF4-FFF2-40B4-BE49-F238E27FC236}">
                <a16:creationId xmlns:a16="http://schemas.microsoft.com/office/drawing/2014/main" id="{7C7311C9-78DB-44FF-B0AA-9191DA535D10}"/>
              </a:ext>
            </a:extLst>
          </p:cNvPr>
          <p:cNvSpPr>
            <a:spLocks noGrp="1"/>
          </p:cNvSpPr>
          <p:nvPr>
            <p:ph type="body" sz="quarter" idx="10"/>
          </p:nvPr>
        </p:nvSpPr>
        <p:spPr/>
        <p:txBody>
          <a:bodyPr>
            <a:normAutofit/>
          </a:bodyPr>
          <a:lstStyle/>
          <a:p>
            <a:r>
              <a:rPr lang="en-US"/>
              <a:t>HashMap merupakan struktur yang memetakan data menggunakan identifier (ID) yang diperoleh dengan mengeksekusi fungsi hash terhadap setiap kunci dari data. HashMap tidak menyimpan data dalam urutan tertentu. </a:t>
            </a:r>
          </a:p>
        </p:txBody>
      </p:sp>
      <p:sp>
        <p:nvSpPr>
          <p:cNvPr id="4" name="Text Placeholder 3">
            <a:extLst>
              <a:ext uri="{FF2B5EF4-FFF2-40B4-BE49-F238E27FC236}">
                <a16:creationId xmlns:a16="http://schemas.microsoft.com/office/drawing/2014/main" id="{C8DAAE59-19C9-4578-8F98-8D381CD0366F}"/>
              </a:ext>
            </a:extLst>
          </p:cNvPr>
          <p:cNvSpPr>
            <a:spLocks noGrp="1"/>
          </p:cNvSpPr>
          <p:nvPr>
            <p:ph type="body" sz="quarter" idx="11"/>
          </p:nvPr>
        </p:nvSpPr>
        <p:spPr/>
        <p:txBody>
          <a:bodyPr/>
          <a:lstStyle/>
          <a:p>
            <a:r>
              <a:rPr lang="en-US"/>
              <a:t>https://javatutoring.com/java-hashmap-guide/</a:t>
            </a:r>
          </a:p>
        </p:txBody>
      </p:sp>
    </p:spTree>
    <p:extLst>
      <p:ext uri="{BB962C8B-B14F-4D97-AF65-F5344CB8AC3E}">
        <p14:creationId xmlns:p14="http://schemas.microsoft.com/office/powerpoint/2010/main" val="256234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D816-5472-4E18-99F2-4CEE10421139}"/>
              </a:ext>
            </a:extLst>
          </p:cNvPr>
          <p:cNvSpPr>
            <a:spLocks noGrp="1"/>
          </p:cNvSpPr>
          <p:nvPr>
            <p:ph type="title"/>
          </p:nvPr>
        </p:nvSpPr>
        <p:spPr/>
        <p:txBody>
          <a:bodyPr/>
          <a:lstStyle/>
          <a:p>
            <a:r>
              <a:rPr lang="en-US"/>
              <a:t>Contoh HashMap</a:t>
            </a:r>
            <a:endParaRPr lang="id-ID" i="1"/>
          </a:p>
        </p:txBody>
      </p:sp>
      <p:graphicFrame>
        <p:nvGraphicFramePr>
          <p:cNvPr id="4" name="Table 3">
            <a:extLst>
              <a:ext uri="{FF2B5EF4-FFF2-40B4-BE49-F238E27FC236}">
                <a16:creationId xmlns:a16="http://schemas.microsoft.com/office/drawing/2014/main" id="{BED0AFBB-8AEE-4BF4-A53F-B4B2DC461CB1}"/>
              </a:ext>
            </a:extLst>
          </p:cNvPr>
          <p:cNvGraphicFramePr>
            <a:graphicFrameLocks noGrp="1"/>
          </p:cNvGraphicFramePr>
          <p:nvPr>
            <p:extLst>
              <p:ext uri="{D42A27DB-BD31-4B8C-83A1-F6EECF244321}">
                <p14:modId xmlns:p14="http://schemas.microsoft.com/office/powerpoint/2010/main" val="3193088258"/>
              </p:ext>
            </p:extLst>
          </p:nvPr>
        </p:nvGraphicFramePr>
        <p:xfrm>
          <a:off x="457200" y="1554480"/>
          <a:ext cx="1280160" cy="3337560"/>
        </p:xfrm>
        <a:graphic>
          <a:graphicData uri="http://schemas.openxmlformats.org/drawingml/2006/table">
            <a:tbl>
              <a:tblPr firstRow="1" bandRow="1">
                <a:tableStyleId>{073A0DAA-6AF3-43AB-8588-CEC1D06C72B9}</a:tableStyleId>
              </a:tblPr>
              <a:tblGrid>
                <a:gridCol w="1280160">
                  <a:extLst>
                    <a:ext uri="{9D8B030D-6E8A-4147-A177-3AD203B41FA5}">
                      <a16:colId xmlns:a16="http://schemas.microsoft.com/office/drawing/2014/main" val="20000"/>
                    </a:ext>
                  </a:extLst>
                </a:gridCol>
              </a:tblGrid>
              <a:tr h="370840">
                <a:tc>
                  <a:txBody>
                    <a:bodyPr/>
                    <a:lstStyle/>
                    <a:p>
                      <a:pPr algn="ctr"/>
                      <a:r>
                        <a:rPr lang="en-US" sz="1600" i="0">
                          <a:latin typeface="Arial" panose="020B0604020202020204" pitchFamily="34" charset="0"/>
                          <a:cs typeface="Arial" panose="020B0604020202020204" pitchFamily="34" charset="0"/>
                        </a:rPr>
                        <a:t>Kunci</a:t>
                      </a:r>
                    </a:p>
                  </a:txBody>
                  <a:tcPr>
                    <a:solidFill>
                      <a:srgbClr val="2F424F"/>
                    </a:solidFill>
                  </a:tcPr>
                </a:tc>
                <a:extLst>
                  <a:ext uri="{0D108BD9-81ED-4DB2-BD59-A6C34878D82A}">
                    <a16:rowId xmlns:a16="http://schemas.microsoft.com/office/drawing/2014/main" val="10000"/>
                  </a:ext>
                </a:extLst>
              </a:tr>
              <a:tr h="370840">
                <a:tc>
                  <a:txBody>
                    <a:bodyPr/>
                    <a:lstStyle/>
                    <a:p>
                      <a:pPr algn="ctr"/>
                      <a:r>
                        <a:rPr lang="en-US" sz="1600">
                          <a:latin typeface="Arial" panose="020B0604020202020204" pitchFamily="34" charset="0"/>
                          <a:cs typeface="Arial" panose="020B0604020202020204" pitchFamily="34" charset="0"/>
                        </a:rPr>
                        <a:t>Mayrizka</a:t>
                      </a:r>
                    </a:p>
                  </a:txBody>
                  <a:tcPr/>
                </a:tc>
                <a:extLst>
                  <a:ext uri="{0D108BD9-81ED-4DB2-BD59-A6C34878D82A}">
                    <a16:rowId xmlns:a16="http://schemas.microsoft.com/office/drawing/2014/main" val="10001"/>
                  </a:ext>
                </a:extLst>
              </a:tr>
              <a:tr h="370840">
                <a:tc>
                  <a:txBody>
                    <a:bodyPr/>
                    <a:lstStyle/>
                    <a:p>
                      <a:pPr algn="ctr"/>
                      <a:r>
                        <a:rPr lang="en-US" sz="1600">
                          <a:latin typeface="Arial" panose="020B0604020202020204" pitchFamily="34" charset="0"/>
                          <a:cs typeface="Arial" panose="020B0604020202020204" pitchFamily="34" charset="0"/>
                        </a:rPr>
                        <a:t>Farhah</a:t>
                      </a:r>
                    </a:p>
                  </a:txBody>
                  <a:tcPr/>
                </a:tc>
                <a:extLst>
                  <a:ext uri="{0D108BD9-81ED-4DB2-BD59-A6C34878D82A}">
                    <a16:rowId xmlns:a16="http://schemas.microsoft.com/office/drawing/2014/main" val="10002"/>
                  </a:ext>
                </a:extLst>
              </a:tr>
              <a:tr h="370840">
                <a:tc>
                  <a:txBody>
                    <a:bodyPr/>
                    <a:lstStyle/>
                    <a:p>
                      <a:pPr algn="ctr"/>
                      <a:r>
                        <a:rPr lang="en-US" sz="1600">
                          <a:latin typeface="Arial" panose="020B0604020202020204" pitchFamily="34" charset="0"/>
                          <a:cs typeface="Arial" panose="020B0604020202020204" pitchFamily="34" charset="0"/>
                        </a:rPr>
                        <a:t>Fajar</a:t>
                      </a:r>
                    </a:p>
                  </a:txBody>
                  <a:tcPr/>
                </a:tc>
                <a:extLst>
                  <a:ext uri="{0D108BD9-81ED-4DB2-BD59-A6C34878D82A}">
                    <a16:rowId xmlns:a16="http://schemas.microsoft.com/office/drawing/2014/main" val="10003"/>
                  </a:ext>
                </a:extLst>
              </a:tr>
              <a:tr h="370840">
                <a:tc>
                  <a:txBody>
                    <a:bodyPr/>
                    <a:lstStyle/>
                    <a:p>
                      <a:pPr algn="ctr"/>
                      <a:r>
                        <a:rPr lang="en-US" sz="1600">
                          <a:latin typeface="Arial" panose="020B0604020202020204" pitchFamily="34" charset="0"/>
                          <a:cs typeface="Arial" panose="020B0604020202020204" pitchFamily="34" charset="0"/>
                        </a:rPr>
                        <a:t>Alief</a:t>
                      </a:r>
                    </a:p>
                  </a:txBody>
                  <a:tcPr/>
                </a:tc>
                <a:extLst>
                  <a:ext uri="{0D108BD9-81ED-4DB2-BD59-A6C34878D82A}">
                    <a16:rowId xmlns:a16="http://schemas.microsoft.com/office/drawing/2014/main" val="10004"/>
                  </a:ext>
                </a:extLst>
              </a:tr>
              <a:tr h="370840">
                <a:tc>
                  <a:txBody>
                    <a:bodyPr/>
                    <a:lstStyle/>
                    <a:p>
                      <a:pPr algn="ctr"/>
                      <a:r>
                        <a:rPr lang="en-US" sz="1600">
                          <a:latin typeface="Arial" panose="020B0604020202020204" pitchFamily="34" charset="0"/>
                          <a:cs typeface="Arial" panose="020B0604020202020204" pitchFamily="34" charset="0"/>
                        </a:rPr>
                        <a:t>Fuady</a:t>
                      </a:r>
                    </a:p>
                  </a:txBody>
                  <a:tcPr/>
                </a:tc>
                <a:extLst>
                  <a:ext uri="{0D108BD9-81ED-4DB2-BD59-A6C34878D82A}">
                    <a16:rowId xmlns:a16="http://schemas.microsoft.com/office/drawing/2014/main" val="10005"/>
                  </a:ext>
                </a:extLst>
              </a:tr>
              <a:tr h="370840">
                <a:tc>
                  <a:txBody>
                    <a:bodyPr/>
                    <a:lstStyle/>
                    <a:p>
                      <a:pPr algn="ctr"/>
                      <a:r>
                        <a:rPr lang="en-US" sz="1600">
                          <a:latin typeface="Arial" panose="020B0604020202020204" pitchFamily="34" charset="0"/>
                          <a:cs typeface="Arial" panose="020B0604020202020204" pitchFamily="34" charset="0"/>
                        </a:rPr>
                        <a:t>Farah</a:t>
                      </a:r>
                    </a:p>
                  </a:txBody>
                  <a:tcPr/>
                </a:tc>
                <a:extLst>
                  <a:ext uri="{0D108BD9-81ED-4DB2-BD59-A6C34878D82A}">
                    <a16:rowId xmlns:a16="http://schemas.microsoft.com/office/drawing/2014/main" val="3693439358"/>
                  </a:ext>
                </a:extLst>
              </a:tr>
              <a:tr h="370840">
                <a:tc>
                  <a:txBody>
                    <a:bodyPr/>
                    <a:lstStyle/>
                    <a:p>
                      <a:pPr algn="ctr"/>
                      <a:r>
                        <a:rPr lang="en-US" sz="1600">
                          <a:latin typeface="Arial" panose="020B0604020202020204" pitchFamily="34" charset="0"/>
                          <a:cs typeface="Arial" panose="020B0604020202020204" pitchFamily="34" charset="0"/>
                        </a:rPr>
                        <a:t>Bob</a:t>
                      </a:r>
                    </a:p>
                  </a:txBody>
                  <a:tcPr/>
                </a:tc>
                <a:extLst>
                  <a:ext uri="{0D108BD9-81ED-4DB2-BD59-A6C34878D82A}">
                    <a16:rowId xmlns:a16="http://schemas.microsoft.com/office/drawing/2014/main" val="1386485820"/>
                  </a:ext>
                </a:extLst>
              </a:tr>
              <a:tr h="370840">
                <a:tc>
                  <a:txBody>
                    <a:bodyPr/>
                    <a:lstStyle/>
                    <a:p>
                      <a:pPr algn="ctr"/>
                      <a:r>
                        <a:rPr lang="en-US" sz="1600">
                          <a:latin typeface="Arial" panose="020B0604020202020204" pitchFamily="34" charset="0"/>
                          <a:cs typeface="Arial" panose="020B0604020202020204" pitchFamily="34" charset="0"/>
                        </a:rPr>
                        <a:t>Mustikasari</a:t>
                      </a:r>
                    </a:p>
                  </a:txBody>
                  <a:tcPr/>
                </a:tc>
                <a:extLst>
                  <a:ext uri="{0D108BD9-81ED-4DB2-BD59-A6C34878D82A}">
                    <a16:rowId xmlns:a16="http://schemas.microsoft.com/office/drawing/2014/main" val="2809825608"/>
                  </a:ext>
                </a:extLst>
              </a:tr>
            </a:tbl>
          </a:graphicData>
        </a:graphic>
      </p:graphicFrame>
      <p:graphicFrame>
        <p:nvGraphicFramePr>
          <p:cNvPr id="5" name="Table 4">
            <a:extLst>
              <a:ext uri="{FF2B5EF4-FFF2-40B4-BE49-F238E27FC236}">
                <a16:creationId xmlns:a16="http://schemas.microsoft.com/office/drawing/2014/main" id="{FF3056D2-1823-4CDB-AB79-FA804A2901F4}"/>
              </a:ext>
            </a:extLst>
          </p:cNvPr>
          <p:cNvGraphicFramePr>
            <a:graphicFrameLocks noGrp="1"/>
          </p:cNvGraphicFramePr>
          <p:nvPr>
            <p:extLst>
              <p:ext uri="{D42A27DB-BD31-4B8C-83A1-F6EECF244321}">
                <p14:modId xmlns:p14="http://schemas.microsoft.com/office/powerpoint/2010/main" val="3254448076"/>
              </p:ext>
            </p:extLst>
          </p:nvPr>
        </p:nvGraphicFramePr>
        <p:xfrm>
          <a:off x="4023360" y="1554480"/>
          <a:ext cx="4572000" cy="3337560"/>
        </p:xfrm>
        <a:graphic>
          <a:graphicData uri="http://schemas.openxmlformats.org/drawingml/2006/table">
            <a:tbl>
              <a:tblPr firstRow="1" bandRow="1">
                <a:tableStyleId>{073A0DAA-6AF3-43AB-8588-CEC1D06C72B9}</a:tableStyleId>
              </a:tblPr>
              <a:tblGrid>
                <a:gridCol w="3931920">
                  <a:extLst>
                    <a:ext uri="{9D8B030D-6E8A-4147-A177-3AD203B41FA5}">
                      <a16:colId xmlns:a16="http://schemas.microsoft.com/office/drawing/2014/main" val="20000"/>
                    </a:ext>
                  </a:extLst>
                </a:gridCol>
                <a:gridCol w="640080">
                  <a:extLst>
                    <a:ext uri="{9D8B030D-6E8A-4147-A177-3AD203B41FA5}">
                      <a16:colId xmlns:a16="http://schemas.microsoft.com/office/drawing/2014/main" val="825620266"/>
                    </a:ext>
                  </a:extLst>
                </a:gridCol>
              </a:tblGrid>
              <a:tr h="370840">
                <a:tc>
                  <a:txBody>
                    <a:bodyPr/>
                    <a:lstStyle/>
                    <a:p>
                      <a:pPr algn="ctr"/>
                      <a:r>
                        <a:rPr lang="en-US" sz="1600" i="1">
                          <a:latin typeface="Arial" panose="020B0604020202020204" pitchFamily="34" charset="0"/>
                          <a:cs typeface="Arial" panose="020B0604020202020204" pitchFamily="34" charset="0"/>
                        </a:rPr>
                        <a:t>Identifier</a:t>
                      </a:r>
                      <a:r>
                        <a:rPr lang="en-US" sz="1600">
                          <a:latin typeface="Arial" panose="020B0604020202020204" pitchFamily="34" charset="0"/>
                          <a:cs typeface="Arial" panose="020B0604020202020204" pitchFamily="34" charset="0"/>
                        </a:rPr>
                        <a:t> - Hash (md5) – 32</a:t>
                      </a:r>
                      <a:r>
                        <a:rPr lang="en-US" sz="1600" baseline="0">
                          <a:latin typeface="Arial" panose="020B0604020202020204" pitchFamily="34" charset="0"/>
                          <a:cs typeface="Arial" panose="020B0604020202020204" pitchFamily="34" charset="0"/>
                        </a:rPr>
                        <a:t> Characters</a:t>
                      </a:r>
                      <a:endParaRPr lang="en-US" sz="1600">
                        <a:latin typeface="Arial" panose="020B0604020202020204" pitchFamily="34" charset="0"/>
                        <a:cs typeface="Arial" panose="020B0604020202020204" pitchFamily="34" charset="0"/>
                      </a:endParaRPr>
                    </a:p>
                  </a:txBody>
                  <a:tcPr>
                    <a:solidFill>
                      <a:srgbClr val="2F424F"/>
                    </a:solidFill>
                  </a:tcPr>
                </a:tc>
                <a:tc>
                  <a:txBody>
                    <a:bodyPr/>
                    <a:lstStyle/>
                    <a:p>
                      <a:pPr algn="ctr"/>
                      <a:r>
                        <a:rPr lang="en-US" sz="1600" i="0">
                          <a:latin typeface="Arial" panose="020B0604020202020204" pitchFamily="34" charset="0"/>
                          <a:cs typeface="Arial" panose="020B0604020202020204" pitchFamily="34" charset="0"/>
                        </a:rPr>
                        <a:t>Data</a:t>
                      </a:r>
                    </a:p>
                  </a:txBody>
                  <a:tcPr>
                    <a:solidFill>
                      <a:srgbClr val="2F424F"/>
                    </a:solidFill>
                  </a:tcPr>
                </a:tc>
                <a:extLst>
                  <a:ext uri="{0D108BD9-81ED-4DB2-BD59-A6C34878D82A}">
                    <a16:rowId xmlns:a16="http://schemas.microsoft.com/office/drawing/2014/main" val="10000"/>
                  </a:ext>
                </a:extLst>
              </a:tr>
              <a:tr h="370840">
                <a:tc>
                  <a:txBody>
                    <a:bodyPr/>
                    <a:lstStyle/>
                    <a:p>
                      <a:pPr algn="ctr"/>
                      <a:r>
                        <a:rPr lang="en-US" sz="1600">
                          <a:latin typeface="Arial" panose="020B0604020202020204" pitchFamily="34" charset="0"/>
                          <a:cs typeface="Arial" panose="020B0604020202020204" pitchFamily="34" charset="0"/>
                        </a:rPr>
                        <a:t>287db39144a3bc3b88c9822688958409</a:t>
                      </a:r>
                    </a:p>
                  </a:txBody>
                  <a:tcPr/>
                </a:tc>
                <a:tc>
                  <a:txBody>
                    <a:bodyPr/>
                    <a:lstStyle/>
                    <a:p>
                      <a:pPr algn="ctr"/>
                      <a:r>
                        <a:rPr lang="en-US" sz="1600">
                          <a:latin typeface="Arial" panose="020B0604020202020204" pitchFamily="34" charset="0"/>
                          <a:cs typeface="Arial" panose="020B0604020202020204" pitchFamily="34" charset="0"/>
                        </a:rPr>
                        <a:t>8.0</a:t>
                      </a:r>
                    </a:p>
                  </a:txBody>
                  <a:tcPr/>
                </a:tc>
                <a:extLst>
                  <a:ext uri="{0D108BD9-81ED-4DB2-BD59-A6C34878D82A}">
                    <a16:rowId xmlns:a16="http://schemas.microsoft.com/office/drawing/2014/main" val="10001"/>
                  </a:ext>
                </a:extLst>
              </a:tr>
              <a:tr h="370840">
                <a:tc>
                  <a:txBody>
                    <a:bodyPr/>
                    <a:lstStyle/>
                    <a:p>
                      <a:pPr algn="ctr"/>
                      <a:r>
                        <a:rPr lang="en-US" sz="1600">
                          <a:latin typeface="Arial" panose="020B0604020202020204" pitchFamily="34" charset="0"/>
                          <a:cs typeface="Arial" panose="020B0604020202020204" pitchFamily="34" charset="0"/>
                        </a:rPr>
                        <a:t>3cde6a3eb6c33f63248a4e89cd82939a</a:t>
                      </a:r>
                    </a:p>
                  </a:txBody>
                  <a:tcPr/>
                </a:tc>
                <a:tc>
                  <a:txBody>
                    <a:bodyPr/>
                    <a:lstStyle/>
                    <a:p>
                      <a:pPr algn="ctr"/>
                      <a:r>
                        <a:rPr lang="en-US" sz="160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02"/>
                  </a:ext>
                </a:extLst>
              </a:tr>
              <a:tr h="370840">
                <a:tc>
                  <a:txBody>
                    <a:bodyPr/>
                    <a:lstStyle/>
                    <a:p>
                      <a:pPr algn="ctr"/>
                      <a:r>
                        <a:rPr lang="en-US" sz="1600">
                          <a:latin typeface="Arial" panose="020B0604020202020204" pitchFamily="34" charset="0"/>
                          <a:cs typeface="Arial" panose="020B0604020202020204" pitchFamily="34" charset="0"/>
                        </a:rPr>
                        <a:t>aa956cdbc76c25c5916c51f326f7ae3e</a:t>
                      </a:r>
                    </a:p>
                  </a:txBody>
                  <a:tcPr/>
                </a:tc>
                <a:tc>
                  <a:txBody>
                    <a:bodyPr/>
                    <a:lstStyle/>
                    <a:p>
                      <a:pPr algn="ctr"/>
                      <a:r>
                        <a:rPr lang="en-US" sz="160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03"/>
                  </a:ext>
                </a:extLst>
              </a:tr>
              <a:tr h="370840">
                <a:tc>
                  <a:txBody>
                    <a:bodyPr/>
                    <a:lstStyle/>
                    <a:p>
                      <a:pPr algn="ctr"/>
                      <a:r>
                        <a:rPr lang="en-US" sz="1600">
                          <a:latin typeface="Arial" panose="020B0604020202020204" pitchFamily="34" charset="0"/>
                          <a:cs typeface="Arial" panose="020B0604020202020204" pitchFamily="34" charset="0"/>
                        </a:rPr>
                        <a:t>8707684089fd1349ee0cc58887fe2e16</a:t>
                      </a:r>
                    </a:p>
                  </a:txBody>
                  <a:tcPr/>
                </a:tc>
                <a:tc>
                  <a:txBody>
                    <a:bodyPr/>
                    <a:lstStyle/>
                    <a:p>
                      <a:pPr algn="ctr"/>
                      <a:r>
                        <a:rPr lang="en-US" sz="1600">
                          <a:latin typeface="Arial" panose="020B0604020202020204" pitchFamily="34" charset="0"/>
                          <a:cs typeface="Arial" panose="020B0604020202020204" pitchFamily="34" charset="0"/>
                        </a:rPr>
                        <a:t>6.0</a:t>
                      </a:r>
                    </a:p>
                  </a:txBody>
                  <a:tcPr/>
                </a:tc>
                <a:extLst>
                  <a:ext uri="{0D108BD9-81ED-4DB2-BD59-A6C34878D82A}">
                    <a16:rowId xmlns:a16="http://schemas.microsoft.com/office/drawing/2014/main" val="10004"/>
                  </a:ext>
                </a:extLst>
              </a:tr>
              <a:tr h="370840">
                <a:tc>
                  <a:txBody>
                    <a:bodyPr/>
                    <a:lstStyle/>
                    <a:p>
                      <a:pPr algn="ctr"/>
                      <a:r>
                        <a:rPr lang="en-US" sz="1600">
                          <a:latin typeface="Arial" panose="020B0604020202020204" pitchFamily="34" charset="0"/>
                          <a:cs typeface="Arial" panose="020B0604020202020204" pitchFamily="34" charset="0"/>
                        </a:rPr>
                        <a:t>42fa4c3fb4325c431d029d2d836c7247</a:t>
                      </a:r>
                    </a:p>
                  </a:txBody>
                  <a:tcPr/>
                </a:tc>
                <a:tc>
                  <a:txBody>
                    <a:bodyPr/>
                    <a:lstStyle/>
                    <a:p>
                      <a:pPr algn="ctr"/>
                      <a:r>
                        <a:rPr lang="en-US" sz="160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10005"/>
                  </a:ext>
                </a:extLst>
              </a:tr>
              <a:tr h="370840">
                <a:tc>
                  <a:txBody>
                    <a:bodyPr/>
                    <a:lstStyle/>
                    <a:p>
                      <a:pPr algn="ctr"/>
                      <a:r>
                        <a:rPr lang="en-US" sz="1600">
                          <a:latin typeface="Arial" panose="020B0604020202020204" pitchFamily="34" charset="0"/>
                          <a:cs typeface="Arial" panose="020B0604020202020204" pitchFamily="34" charset="0"/>
                        </a:rPr>
                        <a:t>a6b7cc30d968aff9dadabcc877dabd50</a:t>
                      </a:r>
                    </a:p>
                  </a:txBody>
                  <a:tcPr/>
                </a:tc>
                <a:tc>
                  <a:txBody>
                    <a:bodyPr/>
                    <a:lstStyle/>
                    <a:p>
                      <a:pPr algn="ctr"/>
                      <a:r>
                        <a:rPr lang="en-US" sz="160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2656764283"/>
                  </a:ext>
                </a:extLst>
              </a:tr>
              <a:tr h="370840">
                <a:tc>
                  <a:txBody>
                    <a:bodyPr/>
                    <a:lstStyle/>
                    <a:p>
                      <a:pPr algn="ctr"/>
                      <a:r>
                        <a:rPr lang="en-US" sz="1600">
                          <a:latin typeface="Arial" panose="020B0604020202020204" pitchFamily="34" charset="0"/>
                          <a:cs typeface="Arial" panose="020B0604020202020204" pitchFamily="34" charset="0"/>
                        </a:rPr>
                        <a:t>2fc1c0beb992cd7096975cfebf9d5c3b</a:t>
                      </a:r>
                    </a:p>
                  </a:txBody>
                  <a:tcPr/>
                </a:tc>
                <a:tc>
                  <a:txBody>
                    <a:bodyPr/>
                    <a:lstStyle/>
                    <a:p>
                      <a:pPr algn="ctr"/>
                      <a:r>
                        <a:rPr lang="en-US" sz="160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2823447871"/>
                  </a:ext>
                </a:extLst>
              </a:tr>
              <a:tr h="370840">
                <a:tc>
                  <a:txBody>
                    <a:bodyPr/>
                    <a:lstStyle/>
                    <a:p>
                      <a:pPr algn="ctr"/>
                      <a:r>
                        <a:rPr lang="en-US" sz="1600">
                          <a:latin typeface="Arial" panose="020B0604020202020204" pitchFamily="34" charset="0"/>
                          <a:cs typeface="Arial" panose="020B0604020202020204" pitchFamily="34" charset="0"/>
                        </a:rPr>
                        <a:t>fea413f2e6c0e66d063d564017794a71</a:t>
                      </a:r>
                    </a:p>
                  </a:txBody>
                  <a:tcPr/>
                </a:tc>
                <a:tc>
                  <a:txBody>
                    <a:bodyPr/>
                    <a:lstStyle/>
                    <a:p>
                      <a:pPr algn="ctr"/>
                      <a:r>
                        <a:rPr lang="en-US" sz="1600">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2010667689"/>
                  </a:ext>
                </a:extLst>
              </a:tr>
            </a:tbl>
          </a:graphicData>
        </a:graphic>
      </p:graphicFrame>
      <p:sp>
        <p:nvSpPr>
          <p:cNvPr id="7" name="Right Arrow 7">
            <a:extLst>
              <a:ext uri="{FF2B5EF4-FFF2-40B4-BE49-F238E27FC236}">
                <a16:creationId xmlns:a16="http://schemas.microsoft.com/office/drawing/2014/main" id="{8BEC1D7B-8096-4781-B0CD-9EF7E66E2E33}"/>
              </a:ext>
            </a:extLst>
          </p:cNvPr>
          <p:cNvSpPr/>
          <p:nvPr/>
        </p:nvSpPr>
        <p:spPr>
          <a:xfrm>
            <a:off x="1828800" y="3017520"/>
            <a:ext cx="365760" cy="822960"/>
          </a:xfrm>
          <a:prstGeom prst="rightArrow">
            <a:avLst>
              <a:gd name="adj1" fmla="val 50000"/>
              <a:gd name="adj2" fmla="val 6519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63EA32C0-D082-48AA-8A38-FA9B2B5A56AF}"/>
              </a:ext>
            </a:extLst>
          </p:cNvPr>
          <p:cNvSpPr/>
          <p:nvPr/>
        </p:nvSpPr>
        <p:spPr>
          <a:xfrm>
            <a:off x="3566160" y="3017520"/>
            <a:ext cx="365760" cy="822960"/>
          </a:xfrm>
          <a:prstGeom prst="rightArrow">
            <a:avLst>
              <a:gd name="adj1" fmla="val 50000"/>
              <a:gd name="adj2" fmla="val 6519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E965E-C6A3-49D1-82B0-534843AFD7F4}"/>
              </a:ext>
            </a:extLst>
          </p:cNvPr>
          <p:cNvSpPr/>
          <p:nvPr/>
        </p:nvSpPr>
        <p:spPr>
          <a:xfrm>
            <a:off x="2286000" y="2834640"/>
            <a:ext cx="1188720" cy="118872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bg1">
                    <a:lumMod val="95000"/>
                  </a:schemeClr>
                </a:solidFill>
                <a:latin typeface="Arial" panose="020B0604020202020204" pitchFamily="34" charset="0"/>
                <a:cs typeface="Arial" panose="020B0604020202020204" pitchFamily="34" charset="0"/>
              </a:rPr>
              <a:t>Fungsi Hash</a:t>
            </a:r>
            <a:endParaRPr lang="id-ID">
              <a:solidFill>
                <a:schemeClr val="bg1">
                  <a:lumMod val="95000"/>
                </a:schemeClr>
              </a:solidFill>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C91D379D-B114-4CD2-8AB4-D1947759AEBE}"/>
              </a:ext>
            </a:extLst>
          </p:cNvPr>
          <p:cNvSpPr txBox="1">
            <a:spLocks/>
          </p:cNvSpPr>
          <p:nvPr/>
        </p:nvSpPr>
        <p:spPr>
          <a:xfrm>
            <a:off x="5669280" y="1188720"/>
            <a:ext cx="1280160" cy="4572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tabLst>
                <a:tab pos="231775" algn="l"/>
                <a:tab pos="2170113" algn="l"/>
              </a:tabLst>
            </a:pPr>
            <a:r>
              <a:rPr lang="en-US" sz="1800">
                <a:solidFill>
                  <a:schemeClr val="accent2">
                    <a:lumMod val="75000"/>
                  </a:schemeClr>
                </a:solidFill>
              </a:rPr>
              <a:t>HashMap</a:t>
            </a:r>
          </a:p>
        </p:txBody>
      </p:sp>
    </p:spTree>
    <p:extLst>
      <p:ext uri="{BB962C8B-B14F-4D97-AF65-F5344CB8AC3E}">
        <p14:creationId xmlns:p14="http://schemas.microsoft.com/office/powerpoint/2010/main" val="79859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06ED-DDD4-4ED1-8320-6CDC9D10B9A8}"/>
              </a:ext>
            </a:extLst>
          </p:cNvPr>
          <p:cNvSpPr>
            <a:spLocks noGrp="1"/>
          </p:cNvSpPr>
          <p:nvPr>
            <p:ph type="title"/>
          </p:nvPr>
        </p:nvSpPr>
        <p:spPr/>
        <p:txBody>
          <a:bodyPr/>
          <a:lstStyle/>
          <a:p>
            <a:r>
              <a:rPr lang="id-ID" i="1"/>
              <a:t>Import</a:t>
            </a:r>
            <a:r>
              <a:rPr lang="id-ID"/>
              <a:t> HashMap</a:t>
            </a:r>
          </a:p>
        </p:txBody>
      </p:sp>
      <p:sp>
        <p:nvSpPr>
          <p:cNvPr id="4" name="Text Placeholder 8">
            <a:extLst>
              <a:ext uri="{FF2B5EF4-FFF2-40B4-BE49-F238E27FC236}">
                <a16:creationId xmlns:a16="http://schemas.microsoft.com/office/drawing/2014/main" id="{F5A11B99-2202-4B50-AB5C-94632EFC59F0}"/>
              </a:ext>
            </a:extLst>
          </p:cNvPr>
          <p:cNvSpPr>
            <a:spLocks noGrp="1"/>
          </p:cNvSpPr>
          <p:nvPr>
            <p:ph type="body" sz="quarter" idx="10"/>
          </p:nvPr>
        </p:nvSpPr>
        <p:spPr>
          <a:xfrm>
            <a:off x="274320" y="1188720"/>
            <a:ext cx="8595360" cy="1023139"/>
          </a:xfrm>
        </p:spPr>
        <p:txBody>
          <a:bodyPr/>
          <a:lstStyle/>
          <a:p>
            <a:pPr marL="0" indent="0">
              <a:buNone/>
            </a:pPr>
            <a:r>
              <a:rPr lang="id-ID"/>
              <a:t>Pastikan Anda meng-</a:t>
            </a:r>
            <a:r>
              <a:rPr lang="id-ID" i="1"/>
              <a:t>import</a:t>
            </a:r>
            <a:r>
              <a:rPr lang="id-ID"/>
              <a:t> kelas </a:t>
            </a:r>
            <a:r>
              <a:rPr lang="en-US"/>
              <a:t>HashMap </a:t>
            </a:r>
            <a:r>
              <a:rPr lang="id-ID"/>
              <a:t>sebelum menggunakannya:</a:t>
            </a:r>
          </a:p>
        </p:txBody>
      </p:sp>
      <p:grpSp>
        <p:nvGrpSpPr>
          <p:cNvPr id="5" name="Group 4">
            <a:extLst>
              <a:ext uri="{FF2B5EF4-FFF2-40B4-BE49-F238E27FC236}">
                <a16:creationId xmlns:a16="http://schemas.microsoft.com/office/drawing/2014/main" id="{DBDECC03-0DE8-4851-8255-8B852BA9C929}"/>
              </a:ext>
            </a:extLst>
          </p:cNvPr>
          <p:cNvGrpSpPr/>
          <p:nvPr/>
        </p:nvGrpSpPr>
        <p:grpSpPr>
          <a:xfrm>
            <a:off x="353551" y="2294099"/>
            <a:ext cx="8436898" cy="2988727"/>
            <a:chOff x="1301118" y="5190101"/>
            <a:chExt cx="6192928" cy="3563058"/>
          </a:xfrm>
        </p:grpSpPr>
        <p:sp>
          <p:nvSpPr>
            <p:cNvPr id="6" name="Rounded Rectangle 27">
              <a:extLst>
                <a:ext uri="{FF2B5EF4-FFF2-40B4-BE49-F238E27FC236}">
                  <a16:creationId xmlns:a16="http://schemas.microsoft.com/office/drawing/2014/main" id="{EB5C3DCF-3DC5-4347-9446-85BDE03420FF}"/>
                </a:ext>
              </a:extLst>
            </p:cNvPr>
            <p:cNvSpPr/>
            <p:nvPr/>
          </p:nvSpPr>
          <p:spPr>
            <a:xfrm>
              <a:off x="1308160" y="5373798"/>
              <a:ext cx="6185886" cy="3379361"/>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7" name="グループ化 37">
              <a:extLst>
                <a:ext uri="{FF2B5EF4-FFF2-40B4-BE49-F238E27FC236}">
                  <a16:creationId xmlns:a16="http://schemas.microsoft.com/office/drawing/2014/main" id="{48E4F391-DEFD-4FD9-80E9-876B3779EA8C}"/>
                </a:ext>
              </a:extLst>
            </p:cNvPr>
            <p:cNvGrpSpPr/>
            <p:nvPr/>
          </p:nvGrpSpPr>
          <p:grpSpPr>
            <a:xfrm>
              <a:off x="1301118" y="5190101"/>
              <a:ext cx="6192928" cy="317704"/>
              <a:chOff x="4888764" y="2065794"/>
              <a:chExt cx="8534385" cy="487141"/>
            </a:xfrm>
          </p:grpSpPr>
          <p:sp>
            <p:nvSpPr>
              <p:cNvPr id="8" name="角丸四角形 7">
                <a:extLst>
                  <a:ext uri="{FF2B5EF4-FFF2-40B4-BE49-F238E27FC236}">
                    <a16:creationId xmlns:a16="http://schemas.microsoft.com/office/drawing/2014/main" id="{832487AF-7C68-4B76-A8D9-E61FAD84A9C7}"/>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9" name="正方形/長方形 27">
                <a:extLst>
                  <a:ext uri="{FF2B5EF4-FFF2-40B4-BE49-F238E27FC236}">
                    <a16:creationId xmlns:a16="http://schemas.microsoft.com/office/drawing/2014/main" id="{FC152863-2DC9-482D-8010-B461A42E83BE}"/>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0" name="グループ化 28">
                <a:extLst>
                  <a:ext uri="{FF2B5EF4-FFF2-40B4-BE49-F238E27FC236}">
                    <a16:creationId xmlns:a16="http://schemas.microsoft.com/office/drawing/2014/main" id="{87154520-B58E-4F97-A542-8B74F4CDE1D7}"/>
                  </a:ext>
                </a:extLst>
              </p:cNvPr>
              <p:cNvGrpSpPr/>
              <p:nvPr userDrawn="1"/>
            </p:nvGrpSpPr>
            <p:grpSpPr>
              <a:xfrm>
                <a:off x="5071097" y="2204590"/>
                <a:ext cx="353298" cy="142875"/>
                <a:chOff x="2524125" y="1614487"/>
                <a:chExt cx="353299" cy="142875"/>
              </a:xfrm>
            </p:grpSpPr>
            <p:sp>
              <p:nvSpPr>
                <p:cNvPr id="15" name="円/楕円 29">
                  <a:extLst>
                    <a:ext uri="{FF2B5EF4-FFF2-40B4-BE49-F238E27FC236}">
                      <a16:creationId xmlns:a16="http://schemas.microsoft.com/office/drawing/2014/main" id="{9F62820E-803B-44F7-9688-C3D91D3225A5}"/>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6" name="円/楕円 30">
                  <a:extLst>
                    <a:ext uri="{FF2B5EF4-FFF2-40B4-BE49-F238E27FC236}">
                      <a16:creationId xmlns:a16="http://schemas.microsoft.com/office/drawing/2014/main" id="{526D3028-F10D-4D69-BCE1-3FE8F4A88B1F}"/>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7" name="円/楕円 31">
                  <a:extLst>
                    <a:ext uri="{FF2B5EF4-FFF2-40B4-BE49-F238E27FC236}">
                      <a16:creationId xmlns:a16="http://schemas.microsoft.com/office/drawing/2014/main" id="{01137F98-1973-40FA-8E1B-1CD16EBD346D}"/>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1" name="グループ化 32">
                <a:extLst>
                  <a:ext uri="{FF2B5EF4-FFF2-40B4-BE49-F238E27FC236}">
                    <a16:creationId xmlns:a16="http://schemas.microsoft.com/office/drawing/2014/main" id="{4758F0DE-A094-4330-BE50-9E81F53592EA}"/>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2" name="正方形/長方形 33">
                  <a:extLst>
                    <a:ext uri="{FF2B5EF4-FFF2-40B4-BE49-F238E27FC236}">
                      <a16:creationId xmlns:a16="http://schemas.microsoft.com/office/drawing/2014/main" id="{BCFF3CC1-224B-4F93-91EA-804AA6DDDA92}"/>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3" name="正方形/長方形 34">
                  <a:extLst>
                    <a:ext uri="{FF2B5EF4-FFF2-40B4-BE49-F238E27FC236}">
                      <a16:creationId xmlns:a16="http://schemas.microsoft.com/office/drawing/2014/main" id="{56EBAAEC-80BC-4DEE-A82D-2C9DD31D83A9}"/>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35">
                  <a:extLst>
                    <a:ext uri="{FF2B5EF4-FFF2-40B4-BE49-F238E27FC236}">
                      <a16:creationId xmlns:a16="http://schemas.microsoft.com/office/drawing/2014/main" id="{4AA16545-A0A0-404F-AA7D-12B940503F67}"/>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18" name="Rectangle 17">
            <a:extLst>
              <a:ext uri="{FF2B5EF4-FFF2-40B4-BE49-F238E27FC236}">
                <a16:creationId xmlns:a16="http://schemas.microsoft.com/office/drawing/2014/main" id="{D27981F9-F5B6-4649-A149-7F52AD54E568}"/>
              </a:ext>
            </a:extLst>
          </p:cNvPr>
          <p:cNvSpPr/>
          <p:nvPr/>
        </p:nvSpPr>
        <p:spPr>
          <a:xfrm>
            <a:off x="877422" y="2669452"/>
            <a:ext cx="7337481" cy="2246769"/>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.HashMap</a:t>
            </a:r>
            <a:r>
              <a:rPr lang="en-US" sz="2000" b="1">
                <a:solidFill>
                  <a:srgbClr val="BBBBBB"/>
                </a:solidFill>
                <a:latin typeface="Consolas" panose="020B0609020204030204" pitchFamily="49" charset="0"/>
              </a:rPr>
              <a:t>;</a:t>
            </a: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sp>
        <p:nvSpPr>
          <p:cNvPr id="19" name="Rectangle 18">
            <a:extLst>
              <a:ext uri="{FF2B5EF4-FFF2-40B4-BE49-F238E27FC236}">
                <a16:creationId xmlns:a16="http://schemas.microsoft.com/office/drawing/2014/main" id="{8386E8E3-B554-4579-AFF8-E2473F1D6542}"/>
              </a:ext>
            </a:extLst>
          </p:cNvPr>
          <p:cNvSpPr/>
          <p:nvPr/>
        </p:nvSpPr>
        <p:spPr bwMode="auto">
          <a:xfrm>
            <a:off x="877422" y="2669451"/>
            <a:ext cx="3657600" cy="457200"/>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12522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540F-C0D8-4C2B-8FCF-FF9138B6324E}"/>
              </a:ext>
            </a:extLst>
          </p:cNvPr>
          <p:cNvSpPr>
            <a:spLocks noGrp="1"/>
          </p:cNvSpPr>
          <p:nvPr>
            <p:ph type="title"/>
          </p:nvPr>
        </p:nvSpPr>
        <p:spPr>
          <a:xfrm>
            <a:off x="3017520" y="182880"/>
            <a:ext cx="5852160" cy="552101"/>
          </a:xfrm>
        </p:spPr>
        <p:txBody>
          <a:bodyPr/>
          <a:lstStyle/>
          <a:p>
            <a:r>
              <a:rPr lang="en-US"/>
              <a:t>Deklarasi dan Inisialisasi </a:t>
            </a:r>
            <a:endParaRPr lang="id-ID"/>
          </a:p>
        </p:txBody>
      </p:sp>
      <p:sp>
        <p:nvSpPr>
          <p:cNvPr id="3" name="Text Placeholder 2">
            <a:extLst>
              <a:ext uri="{FF2B5EF4-FFF2-40B4-BE49-F238E27FC236}">
                <a16:creationId xmlns:a16="http://schemas.microsoft.com/office/drawing/2014/main" id="{BDF13AC8-F2FA-4955-9FB8-3AED07005194}"/>
              </a:ext>
            </a:extLst>
          </p:cNvPr>
          <p:cNvSpPr>
            <a:spLocks noGrp="1"/>
          </p:cNvSpPr>
          <p:nvPr>
            <p:ph type="body" sz="quarter" idx="11"/>
          </p:nvPr>
        </p:nvSpPr>
        <p:spPr>
          <a:xfrm>
            <a:off x="274320" y="1188720"/>
            <a:ext cx="8595360" cy="2377440"/>
          </a:xfrm>
        </p:spPr>
        <p:txBody>
          <a:bodyPr/>
          <a:lstStyle/>
          <a:p>
            <a:r>
              <a:rPr lang="en-US"/>
              <a:t>HashMap&lt;K, V&gt; id = new HashMap&lt;&gt;();</a:t>
            </a:r>
          </a:p>
        </p:txBody>
      </p:sp>
      <p:sp>
        <p:nvSpPr>
          <p:cNvPr id="4" name="Text Placeholder 3">
            <a:extLst>
              <a:ext uri="{FF2B5EF4-FFF2-40B4-BE49-F238E27FC236}">
                <a16:creationId xmlns:a16="http://schemas.microsoft.com/office/drawing/2014/main" id="{D6E7928A-D90A-43DC-9725-7537AD94540A}"/>
              </a:ext>
            </a:extLst>
          </p:cNvPr>
          <p:cNvSpPr>
            <a:spLocks noGrp="1"/>
          </p:cNvSpPr>
          <p:nvPr>
            <p:ph type="body" sz="quarter" idx="12"/>
          </p:nvPr>
        </p:nvSpPr>
        <p:spPr>
          <a:xfrm>
            <a:off x="640080" y="3840480"/>
            <a:ext cx="8229600" cy="2743200"/>
          </a:xfrm>
        </p:spPr>
        <p:txBody>
          <a:bodyPr/>
          <a:lstStyle/>
          <a:p>
            <a:r>
              <a:rPr lang="id-ID"/>
              <a:t>HashMap&lt;String, String&gt; map1 = new HashMap&lt;&gt;();</a:t>
            </a:r>
          </a:p>
          <a:p>
            <a:r>
              <a:rPr lang="id-ID"/>
              <a:t>HashMap&lt;String, Integer&gt; map2 = new HashMap&lt;&gt;();</a:t>
            </a:r>
          </a:p>
          <a:p>
            <a:r>
              <a:rPr lang="id-ID"/>
              <a:t>HashMap&lt;Double, Stack&gt; map3 = new HashMap&lt;&gt;();</a:t>
            </a:r>
          </a:p>
          <a:p>
            <a:r>
              <a:rPr lang="id-ID"/>
              <a:t>HashMap&lt;Character, LinkedList&gt; map4 = </a:t>
            </a:r>
          </a:p>
          <a:p>
            <a:r>
              <a:rPr lang="id-ID"/>
              <a:t>	new HashMap&lt;&gt;();</a:t>
            </a:r>
          </a:p>
        </p:txBody>
      </p:sp>
    </p:spTree>
    <p:extLst>
      <p:ext uri="{BB962C8B-B14F-4D97-AF65-F5344CB8AC3E}">
        <p14:creationId xmlns:p14="http://schemas.microsoft.com/office/powerpoint/2010/main" val="285137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6C96-80C4-4554-A271-3F0A5C1B6346}"/>
              </a:ext>
            </a:extLst>
          </p:cNvPr>
          <p:cNvSpPr>
            <a:spLocks noGrp="1"/>
          </p:cNvSpPr>
          <p:nvPr>
            <p:ph type="title"/>
          </p:nvPr>
        </p:nvSpPr>
        <p:spPr/>
        <p:txBody>
          <a:bodyPr/>
          <a:lstStyle/>
          <a:p>
            <a:r>
              <a:rPr lang="id-ID"/>
              <a:t>Prilaku HashMap</a:t>
            </a:r>
          </a:p>
        </p:txBody>
      </p:sp>
      <p:sp>
        <p:nvSpPr>
          <p:cNvPr id="3" name="Text Placeholder 2">
            <a:extLst>
              <a:ext uri="{FF2B5EF4-FFF2-40B4-BE49-F238E27FC236}">
                <a16:creationId xmlns:a16="http://schemas.microsoft.com/office/drawing/2014/main" id="{6C957E73-2EB1-48FF-8B6A-F48D64D1E990}"/>
              </a:ext>
            </a:extLst>
          </p:cNvPr>
          <p:cNvSpPr>
            <a:spLocks noGrp="1"/>
          </p:cNvSpPr>
          <p:nvPr>
            <p:ph type="body" sz="quarter" idx="11"/>
          </p:nvPr>
        </p:nvSpPr>
        <p:spPr/>
        <p:txBody>
          <a:bodyPr>
            <a:normAutofit/>
          </a:bodyPr>
          <a:lstStyle/>
          <a:p>
            <a:r>
              <a:rPr lang="id-ID"/>
              <a:t>HashMap&lt;String, String&gt; map = new HashMap&lt;&gt;();</a:t>
            </a:r>
          </a:p>
          <a:p>
            <a:r>
              <a:rPr lang="id-ID"/>
              <a:t>map.put("Type", "Veg/Fruit");</a:t>
            </a:r>
          </a:p>
          <a:p>
            <a:r>
              <a:rPr lang="id-ID"/>
              <a:t>map.clear();</a:t>
            </a:r>
          </a:p>
          <a:p>
            <a:r>
              <a:rPr lang="id-ID"/>
              <a:t>map.put("Kale", "Vegetable");</a:t>
            </a:r>
          </a:p>
          <a:p>
            <a:r>
              <a:rPr lang="id-ID"/>
              <a:t>map.put("Plum", "Vegetable");</a:t>
            </a:r>
          </a:p>
          <a:p>
            <a:r>
              <a:rPr lang="id-ID"/>
              <a:t>map.put("Olive", "Fruit");</a:t>
            </a:r>
          </a:p>
          <a:p>
            <a:r>
              <a:rPr lang="id-ID"/>
              <a:t>map.put("Rambutan", "Fruit");</a:t>
            </a:r>
          </a:p>
          <a:p>
            <a:r>
              <a:rPr lang="id-ID"/>
              <a:t>map.put("Plum", "Fruit");</a:t>
            </a:r>
          </a:p>
          <a:p>
            <a:r>
              <a:rPr lang="id-ID"/>
              <a:t>System.out.println(map.get("Plum"));</a:t>
            </a:r>
          </a:p>
          <a:p>
            <a:r>
              <a:rPr lang="id-ID"/>
              <a:t>System.out.println(map.keySet());</a:t>
            </a:r>
          </a:p>
          <a:p>
            <a:r>
              <a:rPr lang="id-ID"/>
              <a:t>System.out.println(map);</a:t>
            </a:r>
          </a:p>
        </p:txBody>
      </p:sp>
      <p:sp>
        <p:nvSpPr>
          <p:cNvPr id="4" name="Text Placeholder 3">
            <a:extLst>
              <a:ext uri="{FF2B5EF4-FFF2-40B4-BE49-F238E27FC236}">
                <a16:creationId xmlns:a16="http://schemas.microsoft.com/office/drawing/2014/main" id="{2ACE5F45-0A11-4F5E-A0AD-13F1289164C8}"/>
              </a:ext>
            </a:extLst>
          </p:cNvPr>
          <p:cNvSpPr>
            <a:spLocks noGrp="1"/>
          </p:cNvSpPr>
          <p:nvPr>
            <p:ph type="body" sz="quarter" idx="12"/>
          </p:nvPr>
        </p:nvSpPr>
        <p:spPr/>
        <p:txBody>
          <a:bodyPr/>
          <a:lstStyle/>
          <a:p>
            <a:r>
              <a:rPr lang="en-US"/>
              <a:t>Fruit</a:t>
            </a:r>
            <a:endParaRPr lang="id-ID"/>
          </a:p>
        </p:txBody>
      </p:sp>
      <p:sp>
        <p:nvSpPr>
          <p:cNvPr id="5" name="Arrow: Right 4">
            <a:extLst>
              <a:ext uri="{FF2B5EF4-FFF2-40B4-BE49-F238E27FC236}">
                <a16:creationId xmlns:a16="http://schemas.microsoft.com/office/drawing/2014/main" id="{F1DEAA5F-0143-41E3-AD3B-A5D61CD6931F}"/>
              </a:ext>
            </a:extLst>
          </p:cNvPr>
          <p:cNvSpPr/>
          <p:nvPr/>
        </p:nvSpPr>
        <p:spPr>
          <a:xfrm>
            <a:off x="274320" y="118872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rrow: Right 5">
            <a:extLst>
              <a:ext uri="{FF2B5EF4-FFF2-40B4-BE49-F238E27FC236}">
                <a16:creationId xmlns:a16="http://schemas.microsoft.com/office/drawing/2014/main" id="{2E4D914B-F8A4-4184-AF7A-F27325D85ACE}"/>
              </a:ext>
            </a:extLst>
          </p:cNvPr>
          <p:cNvSpPr/>
          <p:nvPr/>
        </p:nvSpPr>
        <p:spPr>
          <a:xfrm>
            <a:off x="274320" y="15544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rrow: Right 6">
            <a:extLst>
              <a:ext uri="{FF2B5EF4-FFF2-40B4-BE49-F238E27FC236}">
                <a16:creationId xmlns:a16="http://schemas.microsoft.com/office/drawing/2014/main" id="{EEC1C09F-26EE-46BD-BC98-A325758957C0}"/>
              </a:ext>
            </a:extLst>
          </p:cNvPr>
          <p:cNvSpPr/>
          <p:nvPr/>
        </p:nvSpPr>
        <p:spPr>
          <a:xfrm>
            <a:off x="274320" y="19202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Arrow: Right 7">
            <a:extLst>
              <a:ext uri="{FF2B5EF4-FFF2-40B4-BE49-F238E27FC236}">
                <a16:creationId xmlns:a16="http://schemas.microsoft.com/office/drawing/2014/main" id="{DB0C825B-BBE1-40E3-9D94-0957354F9BBF}"/>
              </a:ext>
            </a:extLst>
          </p:cNvPr>
          <p:cNvSpPr/>
          <p:nvPr/>
        </p:nvSpPr>
        <p:spPr>
          <a:xfrm>
            <a:off x="274320" y="22860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Arrow: Right 8">
            <a:extLst>
              <a:ext uri="{FF2B5EF4-FFF2-40B4-BE49-F238E27FC236}">
                <a16:creationId xmlns:a16="http://schemas.microsoft.com/office/drawing/2014/main" id="{F67F1B7A-8EF9-4B56-B63E-7DC31CDC243C}"/>
              </a:ext>
            </a:extLst>
          </p:cNvPr>
          <p:cNvSpPr/>
          <p:nvPr/>
        </p:nvSpPr>
        <p:spPr>
          <a:xfrm>
            <a:off x="274320" y="26517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Arrow: Right 9">
            <a:extLst>
              <a:ext uri="{FF2B5EF4-FFF2-40B4-BE49-F238E27FC236}">
                <a16:creationId xmlns:a16="http://schemas.microsoft.com/office/drawing/2014/main" id="{61495DA8-353E-48AB-8DE3-B236E87564CB}"/>
              </a:ext>
            </a:extLst>
          </p:cNvPr>
          <p:cNvSpPr/>
          <p:nvPr/>
        </p:nvSpPr>
        <p:spPr>
          <a:xfrm>
            <a:off x="274320" y="3012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rrow: Right 10">
            <a:extLst>
              <a:ext uri="{FF2B5EF4-FFF2-40B4-BE49-F238E27FC236}">
                <a16:creationId xmlns:a16="http://schemas.microsoft.com/office/drawing/2014/main" id="{66C27922-5C0D-4AC1-8F9F-1B16F609C843}"/>
              </a:ext>
            </a:extLst>
          </p:cNvPr>
          <p:cNvSpPr/>
          <p:nvPr/>
        </p:nvSpPr>
        <p:spPr>
          <a:xfrm>
            <a:off x="274320" y="33832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rrow: Right 11">
            <a:extLst>
              <a:ext uri="{FF2B5EF4-FFF2-40B4-BE49-F238E27FC236}">
                <a16:creationId xmlns:a16="http://schemas.microsoft.com/office/drawing/2014/main" id="{0D50C852-9651-4150-A497-66A43676ABA6}"/>
              </a:ext>
            </a:extLst>
          </p:cNvPr>
          <p:cNvSpPr/>
          <p:nvPr/>
        </p:nvSpPr>
        <p:spPr>
          <a:xfrm>
            <a:off x="274320" y="37490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Arrow: Right 12">
            <a:extLst>
              <a:ext uri="{FF2B5EF4-FFF2-40B4-BE49-F238E27FC236}">
                <a16:creationId xmlns:a16="http://schemas.microsoft.com/office/drawing/2014/main" id="{03E63F7B-62E3-4AB1-8CF7-F3DE822710F7}"/>
              </a:ext>
            </a:extLst>
          </p:cNvPr>
          <p:cNvSpPr/>
          <p:nvPr/>
        </p:nvSpPr>
        <p:spPr>
          <a:xfrm>
            <a:off x="274320" y="41148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Arrow: Right 13">
            <a:extLst>
              <a:ext uri="{FF2B5EF4-FFF2-40B4-BE49-F238E27FC236}">
                <a16:creationId xmlns:a16="http://schemas.microsoft.com/office/drawing/2014/main" id="{68ACBDF7-1D9F-4D4F-96A7-9493ACABB529}"/>
              </a:ext>
            </a:extLst>
          </p:cNvPr>
          <p:cNvSpPr/>
          <p:nvPr/>
        </p:nvSpPr>
        <p:spPr>
          <a:xfrm>
            <a:off x="274320" y="4480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Arrow: Right 14">
            <a:extLst>
              <a:ext uri="{FF2B5EF4-FFF2-40B4-BE49-F238E27FC236}">
                <a16:creationId xmlns:a16="http://schemas.microsoft.com/office/drawing/2014/main" id="{B4A6A3AF-AF93-4A34-B4C4-7D70EF056450}"/>
              </a:ext>
            </a:extLst>
          </p:cNvPr>
          <p:cNvSpPr/>
          <p:nvPr/>
        </p:nvSpPr>
        <p:spPr>
          <a:xfrm>
            <a:off x="274320" y="4842215"/>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0154F4A3-B53C-47B9-8CC6-E10A78F9EA68}"/>
              </a:ext>
            </a:extLst>
          </p:cNvPr>
          <p:cNvSpPr/>
          <p:nvPr/>
        </p:nvSpPr>
        <p:spPr>
          <a:xfrm>
            <a:off x="4754880" y="1645920"/>
            <a:ext cx="91440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map</a:t>
            </a:r>
          </a:p>
        </p:txBody>
      </p:sp>
      <p:cxnSp>
        <p:nvCxnSpPr>
          <p:cNvPr id="17" name="Straight Arrow Connector 16">
            <a:extLst>
              <a:ext uri="{FF2B5EF4-FFF2-40B4-BE49-F238E27FC236}">
                <a16:creationId xmlns:a16="http://schemas.microsoft.com/office/drawing/2014/main" id="{FAE9922E-DD48-4E43-9B1D-13A7B6D271AD}"/>
              </a:ext>
            </a:extLst>
          </p:cNvPr>
          <p:cNvCxnSpPr>
            <a:cxnSpLocks/>
          </p:cNvCxnSpPr>
          <p:nvPr/>
        </p:nvCxnSpPr>
        <p:spPr>
          <a:xfrm>
            <a:off x="5669280" y="1828800"/>
            <a:ext cx="36576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93A0FF8-5134-461D-9D17-C6CA37D9942A}"/>
              </a:ext>
            </a:extLst>
          </p:cNvPr>
          <p:cNvSpPr/>
          <p:nvPr/>
        </p:nvSpPr>
        <p:spPr>
          <a:xfrm>
            <a:off x="6035040" y="16459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4C105B8-9F5E-4C87-868D-45D7B09B2525}"/>
              </a:ext>
            </a:extLst>
          </p:cNvPr>
          <p:cNvSpPr/>
          <p:nvPr/>
        </p:nvSpPr>
        <p:spPr>
          <a:xfrm>
            <a:off x="7315200" y="16459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41278B4A-20FA-4809-89F8-6C8E40C7356B}"/>
              </a:ext>
            </a:extLst>
          </p:cNvPr>
          <p:cNvSpPr/>
          <p:nvPr/>
        </p:nvSpPr>
        <p:spPr>
          <a:xfrm>
            <a:off x="6035040" y="201168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B76620C-46CA-430D-A072-0D8FADF7E417}"/>
              </a:ext>
            </a:extLst>
          </p:cNvPr>
          <p:cNvSpPr/>
          <p:nvPr/>
        </p:nvSpPr>
        <p:spPr>
          <a:xfrm>
            <a:off x="7315200" y="201168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7712AAA-6F46-4000-B3BE-FF19E6F3D41D}"/>
              </a:ext>
            </a:extLst>
          </p:cNvPr>
          <p:cNvSpPr/>
          <p:nvPr/>
        </p:nvSpPr>
        <p:spPr>
          <a:xfrm>
            <a:off x="603504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553C9BE7-495E-4EED-8902-4B946691917E}"/>
              </a:ext>
            </a:extLst>
          </p:cNvPr>
          <p:cNvSpPr/>
          <p:nvPr/>
        </p:nvSpPr>
        <p:spPr>
          <a:xfrm>
            <a:off x="731520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A38516A-6661-4BAC-8CE3-74AC7EA695E5}"/>
              </a:ext>
            </a:extLst>
          </p:cNvPr>
          <p:cNvSpPr/>
          <p:nvPr/>
        </p:nvSpPr>
        <p:spPr>
          <a:xfrm>
            <a:off x="6035040" y="274320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2C467D25-995D-4EFA-865D-965F43EAA08B}"/>
              </a:ext>
            </a:extLst>
          </p:cNvPr>
          <p:cNvSpPr/>
          <p:nvPr/>
        </p:nvSpPr>
        <p:spPr>
          <a:xfrm>
            <a:off x="7315200" y="274320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F441BFEA-F43F-436E-8910-418C89770C71}"/>
              </a:ext>
            </a:extLst>
          </p:cNvPr>
          <p:cNvSpPr/>
          <p:nvPr/>
        </p:nvSpPr>
        <p:spPr>
          <a:xfrm>
            <a:off x="6035040" y="31089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9A6E0FEB-CC9F-48E9-BF12-97AA2D748D45}"/>
              </a:ext>
            </a:extLst>
          </p:cNvPr>
          <p:cNvSpPr/>
          <p:nvPr/>
        </p:nvSpPr>
        <p:spPr>
          <a:xfrm>
            <a:off x="7315200" y="31089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5CBF519F-3EC9-4EAD-A00D-F8F30BCF6B1C}"/>
              </a:ext>
            </a:extLst>
          </p:cNvPr>
          <p:cNvSpPr/>
          <p:nvPr/>
        </p:nvSpPr>
        <p:spPr>
          <a:xfrm>
            <a:off x="6035040" y="347472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C417320-34F2-4742-BABC-0C14ACA62E76}"/>
              </a:ext>
            </a:extLst>
          </p:cNvPr>
          <p:cNvSpPr/>
          <p:nvPr/>
        </p:nvSpPr>
        <p:spPr>
          <a:xfrm>
            <a:off x="7315200" y="347472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1199DDC3-0DA6-41A3-8C73-4C9D5071EF26}"/>
              </a:ext>
            </a:extLst>
          </p:cNvPr>
          <p:cNvSpPr/>
          <p:nvPr/>
        </p:nvSpPr>
        <p:spPr>
          <a:xfrm>
            <a:off x="6035040" y="38404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E8A5EA31-970A-49AE-88C3-D588A8BE77CE}"/>
              </a:ext>
            </a:extLst>
          </p:cNvPr>
          <p:cNvSpPr/>
          <p:nvPr/>
        </p:nvSpPr>
        <p:spPr>
          <a:xfrm>
            <a:off x="7315200" y="38404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8668A0A-7B33-436F-82B2-156AC099DF7F}"/>
              </a:ext>
            </a:extLst>
          </p:cNvPr>
          <p:cNvSpPr/>
          <p:nvPr/>
        </p:nvSpPr>
        <p:spPr>
          <a:xfrm>
            <a:off x="6035040" y="16459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Type</a:t>
            </a:r>
          </a:p>
        </p:txBody>
      </p:sp>
      <p:sp>
        <p:nvSpPr>
          <p:cNvPr id="33" name="Rectangle 32">
            <a:extLst>
              <a:ext uri="{FF2B5EF4-FFF2-40B4-BE49-F238E27FC236}">
                <a16:creationId xmlns:a16="http://schemas.microsoft.com/office/drawing/2014/main" id="{D55C73AD-71AB-448B-8387-29C1AAD4EAE8}"/>
              </a:ext>
            </a:extLst>
          </p:cNvPr>
          <p:cNvSpPr/>
          <p:nvPr/>
        </p:nvSpPr>
        <p:spPr>
          <a:xfrm>
            <a:off x="7315200" y="16459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Veg/Fruit</a:t>
            </a:r>
          </a:p>
        </p:txBody>
      </p:sp>
      <p:sp>
        <p:nvSpPr>
          <p:cNvPr id="34" name="Rectangle 33">
            <a:extLst>
              <a:ext uri="{FF2B5EF4-FFF2-40B4-BE49-F238E27FC236}">
                <a16:creationId xmlns:a16="http://schemas.microsoft.com/office/drawing/2014/main" id="{60A30A2B-2C9B-4B97-916B-6E229E04F332}"/>
              </a:ext>
            </a:extLst>
          </p:cNvPr>
          <p:cNvSpPr/>
          <p:nvPr/>
        </p:nvSpPr>
        <p:spPr>
          <a:xfrm>
            <a:off x="6035040" y="38404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Kale</a:t>
            </a:r>
          </a:p>
        </p:txBody>
      </p:sp>
      <p:sp>
        <p:nvSpPr>
          <p:cNvPr id="35" name="Rectangle 34">
            <a:extLst>
              <a:ext uri="{FF2B5EF4-FFF2-40B4-BE49-F238E27FC236}">
                <a16:creationId xmlns:a16="http://schemas.microsoft.com/office/drawing/2014/main" id="{97B38FA6-444A-4EF7-95A8-692EEAE1E958}"/>
              </a:ext>
            </a:extLst>
          </p:cNvPr>
          <p:cNvSpPr/>
          <p:nvPr/>
        </p:nvSpPr>
        <p:spPr>
          <a:xfrm>
            <a:off x="7315200" y="38404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Vegetable</a:t>
            </a:r>
          </a:p>
        </p:txBody>
      </p:sp>
      <p:sp>
        <p:nvSpPr>
          <p:cNvPr id="36" name="Rectangle 35">
            <a:extLst>
              <a:ext uri="{FF2B5EF4-FFF2-40B4-BE49-F238E27FC236}">
                <a16:creationId xmlns:a16="http://schemas.microsoft.com/office/drawing/2014/main" id="{91ECA17B-99A2-4E92-B56E-E0BEA15C0739}"/>
              </a:ext>
            </a:extLst>
          </p:cNvPr>
          <p:cNvSpPr/>
          <p:nvPr/>
        </p:nvSpPr>
        <p:spPr>
          <a:xfrm>
            <a:off x="603504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Plum</a:t>
            </a:r>
          </a:p>
        </p:txBody>
      </p:sp>
      <p:sp>
        <p:nvSpPr>
          <p:cNvPr id="37" name="Rectangle 36">
            <a:extLst>
              <a:ext uri="{FF2B5EF4-FFF2-40B4-BE49-F238E27FC236}">
                <a16:creationId xmlns:a16="http://schemas.microsoft.com/office/drawing/2014/main" id="{69ACFC0A-9B3E-4050-9200-DA471CBBD193}"/>
              </a:ext>
            </a:extLst>
          </p:cNvPr>
          <p:cNvSpPr/>
          <p:nvPr/>
        </p:nvSpPr>
        <p:spPr>
          <a:xfrm>
            <a:off x="731520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Vegetable</a:t>
            </a:r>
          </a:p>
        </p:txBody>
      </p:sp>
      <p:sp>
        <p:nvSpPr>
          <p:cNvPr id="38" name="Rectangle 37">
            <a:extLst>
              <a:ext uri="{FF2B5EF4-FFF2-40B4-BE49-F238E27FC236}">
                <a16:creationId xmlns:a16="http://schemas.microsoft.com/office/drawing/2014/main" id="{754FE82C-30A9-4761-AAF5-8F6B6B281A76}"/>
              </a:ext>
            </a:extLst>
          </p:cNvPr>
          <p:cNvSpPr/>
          <p:nvPr/>
        </p:nvSpPr>
        <p:spPr>
          <a:xfrm>
            <a:off x="6035040" y="201168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Olive</a:t>
            </a:r>
          </a:p>
        </p:txBody>
      </p:sp>
      <p:sp>
        <p:nvSpPr>
          <p:cNvPr id="39" name="Rectangle 38">
            <a:extLst>
              <a:ext uri="{FF2B5EF4-FFF2-40B4-BE49-F238E27FC236}">
                <a16:creationId xmlns:a16="http://schemas.microsoft.com/office/drawing/2014/main" id="{BC7B3E3F-6647-4FCF-A8F9-761855011928}"/>
              </a:ext>
            </a:extLst>
          </p:cNvPr>
          <p:cNvSpPr/>
          <p:nvPr/>
        </p:nvSpPr>
        <p:spPr>
          <a:xfrm>
            <a:off x="7315200" y="2011680"/>
            <a:ext cx="1280160" cy="365762"/>
          </a:xfrm>
          <a:prstGeom prst="rect">
            <a:avLst/>
          </a:prstGeom>
          <a:solidFill>
            <a:schemeClr val="bg1">
              <a:lumMod val="8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Fruit</a:t>
            </a:r>
          </a:p>
        </p:txBody>
      </p:sp>
      <p:sp>
        <p:nvSpPr>
          <p:cNvPr id="40" name="Rectangle 39">
            <a:extLst>
              <a:ext uri="{FF2B5EF4-FFF2-40B4-BE49-F238E27FC236}">
                <a16:creationId xmlns:a16="http://schemas.microsoft.com/office/drawing/2014/main" id="{79C0D7AB-D02E-4118-B15E-D612911745DE}"/>
              </a:ext>
            </a:extLst>
          </p:cNvPr>
          <p:cNvSpPr/>
          <p:nvPr/>
        </p:nvSpPr>
        <p:spPr>
          <a:xfrm>
            <a:off x="6035040" y="31089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Rambutan</a:t>
            </a:r>
          </a:p>
        </p:txBody>
      </p:sp>
      <p:sp>
        <p:nvSpPr>
          <p:cNvPr id="41" name="Rectangle 40">
            <a:extLst>
              <a:ext uri="{FF2B5EF4-FFF2-40B4-BE49-F238E27FC236}">
                <a16:creationId xmlns:a16="http://schemas.microsoft.com/office/drawing/2014/main" id="{78C7649E-121B-4E28-8E31-2236EA66A7B7}"/>
              </a:ext>
            </a:extLst>
          </p:cNvPr>
          <p:cNvSpPr/>
          <p:nvPr/>
        </p:nvSpPr>
        <p:spPr>
          <a:xfrm>
            <a:off x="7315200" y="310896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Fruit</a:t>
            </a:r>
          </a:p>
        </p:txBody>
      </p:sp>
      <p:sp>
        <p:nvSpPr>
          <p:cNvPr id="42" name="Rectangle 41">
            <a:extLst>
              <a:ext uri="{FF2B5EF4-FFF2-40B4-BE49-F238E27FC236}">
                <a16:creationId xmlns:a16="http://schemas.microsoft.com/office/drawing/2014/main" id="{98667412-CF80-4B7B-B274-BD96AC376657}"/>
              </a:ext>
            </a:extLst>
          </p:cNvPr>
          <p:cNvSpPr/>
          <p:nvPr/>
        </p:nvSpPr>
        <p:spPr>
          <a:xfrm>
            <a:off x="731520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Fruit</a:t>
            </a:r>
          </a:p>
        </p:txBody>
      </p:sp>
      <p:sp>
        <p:nvSpPr>
          <p:cNvPr id="43" name="Text Placeholder 3">
            <a:extLst>
              <a:ext uri="{FF2B5EF4-FFF2-40B4-BE49-F238E27FC236}">
                <a16:creationId xmlns:a16="http://schemas.microsoft.com/office/drawing/2014/main" id="{C31D3E10-E5F9-44BC-86FB-026BF98F8BD8}"/>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Fruit</a:t>
            </a:r>
          </a:p>
          <a:p>
            <a:r>
              <a:rPr lang="id-ID"/>
              <a:t>[Olive, Plum, Rambutan, Kale]</a:t>
            </a:r>
          </a:p>
        </p:txBody>
      </p:sp>
      <p:sp>
        <p:nvSpPr>
          <p:cNvPr id="44" name="Text Placeholder 3">
            <a:extLst>
              <a:ext uri="{FF2B5EF4-FFF2-40B4-BE49-F238E27FC236}">
                <a16:creationId xmlns:a16="http://schemas.microsoft.com/office/drawing/2014/main" id="{A49A7AC1-6164-4AA5-8633-2871D81CA4C9}"/>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Fruit</a:t>
            </a:r>
          </a:p>
          <a:p>
            <a:r>
              <a:rPr lang="id-ID"/>
              <a:t>[Olive, Plum, Rambutan, Kale]</a:t>
            </a:r>
            <a:endParaRPr lang="en-US"/>
          </a:p>
          <a:p>
            <a:r>
              <a:rPr lang="en-US"/>
              <a:t>{Olive=Fruit, Plum=Fruit, Rambutan=Fruit, Kale=Vegetable}</a:t>
            </a:r>
            <a:endParaRPr lang="id-ID"/>
          </a:p>
        </p:txBody>
      </p:sp>
    </p:spTree>
    <p:extLst>
      <p:ext uri="{BB962C8B-B14F-4D97-AF65-F5344CB8AC3E}">
        <p14:creationId xmlns:p14="http://schemas.microsoft.com/office/powerpoint/2010/main" val="20494571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250"/>
                                        <p:tgtEl>
                                          <p:spTgt spid="1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250"/>
                                        <p:tgtEl>
                                          <p:spTgt spid="20"/>
                                        </p:tgtEl>
                                      </p:cBhvr>
                                    </p:animEffect>
                                  </p:childTnLst>
                                </p:cTn>
                              </p:par>
                            </p:childTnLst>
                          </p:cTn>
                        </p:par>
                        <p:par>
                          <p:cTn id="27" fill="hold">
                            <p:stCondLst>
                              <p:cond delay="225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250"/>
                                        <p:tgtEl>
                                          <p:spTgt spid="2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250"/>
                                        <p:tgtEl>
                                          <p:spTgt spid="2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250"/>
                                        <p:tgtEl>
                                          <p:spTgt spid="2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250"/>
                                        <p:tgtEl>
                                          <p:spTgt spid="24"/>
                                        </p:tgtEl>
                                      </p:cBhvr>
                                    </p:animEffect>
                                  </p:childTnLst>
                                </p:cTn>
                              </p:par>
                            </p:childTnLst>
                          </p:cTn>
                        </p:par>
                        <p:par>
                          <p:cTn id="41" fill="hold">
                            <p:stCondLst>
                              <p:cond delay="275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250"/>
                                        <p:tgtEl>
                                          <p:spTgt spid="2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250"/>
                                        <p:tgtEl>
                                          <p:spTgt spid="26"/>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25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250"/>
                                        <p:tgtEl>
                                          <p:spTgt spid="28"/>
                                        </p:tgtEl>
                                      </p:cBhvr>
                                    </p:animEffect>
                                  </p:childTnLst>
                                </p:cTn>
                              </p:par>
                            </p:childTnLst>
                          </p:cTn>
                        </p:par>
                        <p:par>
                          <p:cTn id="55" fill="hold">
                            <p:stCondLst>
                              <p:cond delay="3250"/>
                            </p:stCondLst>
                            <p:childTnLst>
                              <p:par>
                                <p:cTn id="56" presetID="22" presetClass="entr" presetSubtype="8"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250"/>
                                        <p:tgtEl>
                                          <p:spTgt spid="29"/>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up)">
                                      <p:cBhvr>
                                        <p:cTn id="61" dur="250"/>
                                        <p:tgtEl>
                                          <p:spTgt spid="30"/>
                                        </p:tgtEl>
                                      </p:cBhvr>
                                    </p:animEffect>
                                  </p:childTnLst>
                                </p:cTn>
                              </p:par>
                            </p:childTnLst>
                          </p:cTn>
                        </p:par>
                        <p:par>
                          <p:cTn id="62" fill="hold">
                            <p:stCondLst>
                              <p:cond delay="3500"/>
                            </p:stCondLst>
                            <p:childTnLst>
                              <p:par>
                                <p:cTn id="63" presetID="2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25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250"/>
                                        <p:tgtEl>
                                          <p:spTgt spid="5"/>
                                        </p:tgtEl>
                                      </p:cBhvr>
                                    </p:animEffect>
                                    <p:set>
                                      <p:cBhvr>
                                        <p:cTn id="70" dur="1" fill="hold">
                                          <p:stCondLst>
                                            <p:cond delay="249"/>
                                          </p:stCondLst>
                                        </p:cTn>
                                        <p:tgtEl>
                                          <p:spTgt spid="5"/>
                                        </p:tgtEl>
                                        <p:attrNameLst>
                                          <p:attrName>style.visibility</p:attrName>
                                        </p:attrNameLst>
                                      </p:cBhvr>
                                      <p:to>
                                        <p:strVal val="hidden"/>
                                      </p:to>
                                    </p:set>
                                  </p:childTnLst>
                                </p:cTn>
                              </p:par>
                              <p:par>
                                <p:cTn id="71" presetID="22" presetClass="entr" presetSubtype="8"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ipe(left)">
                                      <p:cBhvr>
                                        <p:cTn id="73" dur="500"/>
                                        <p:tgtEl>
                                          <p:spTgt spid="6"/>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left)">
                                      <p:cBhvr>
                                        <p:cTn id="77" dur="500"/>
                                        <p:tgtEl>
                                          <p:spTgt spid="32"/>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lef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250"/>
                                        <p:tgtEl>
                                          <p:spTgt spid="6"/>
                                        </p:tgtEl>
                                      </p:cBhvr>
                                    </p:animEffect>
                                    <p:set>
                                      <p:cBhvr>
                                        <p:cTn id="86" dur="1" fill="hold">
                                          <p:stCondLst>
                                            <p:cond delay="249"/>
                                          </p:stCondLst>
                                        </p:cTn>
                                        <p:tgtEl>
                                          <p:spTgt spid="6"/>
                                        </p:tgtEl>
                                        <p:attrNameLst>
                                          <p:attrName>style.visibility</p:attrName>
                                        </p:attrNameLst>
                                      </p:cBhvr>
                                      <p:to>
                                        <p:strVal val="hidden"/>
                                      </p:to>
                                    </p:set>
                                  </p:childTnLst>
                                </p:cTn>
                              </p:par>
                              <p:par>
                                <p:cTn id="87" presetID="22" presetClass="entr" presetSubtype="8"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left)">
                                      <p:cBhvr>
                                        <p:cTn id="89" dur="500"/>
                                        <p:tgtEl>
                                          <p:spTgt spid="7"/>
                                        </p:tgtEl>
                                      </p:cBhvr>
                                    </p:animEffect>
                                  </p:childTnLst>
                                </p:cTn>
                              </p:par>
                            </p:childTnLst>
                          </p:cTn>
                        </p:par>
                        <p:par>
                          <p:cTn id="90" fill="hold">
                            <p:stCondLst>
                              <p:cond delay="500"/>
                            </p:stCondLst>
                            <p:childTnLst>
                              <p:par>
                                <p:cTn id="91" presetID="10" presetClass="exit" presetSubtype="0" fill="hold" grpId="1" nodeType="afterEffect">
                                  <p:stCondLst>
                                    <p:cond delay="0"/>
                                  </p:stCondLst>
                                  <p:childTnLst>
                                    <p:animEffect transition="out" filter="fade">
                                      <p:cBhvr>
                                        <p:cTn id="92" dur="500"/>
                                        <p:tgtEl>
                                          <p:spTgt spid="32"/>
                                        </p:tgtEl>
                                      </p:cBhvr>
                                    </p:animEffect>
                                    <p:set>
                                      <p:cBhvr>
                                        <p:cTn id="93" dur="1" fill="hold">
                                          <p:stCondLst>
                                            <p:cond delay="499"/>
                                          </p:stCondLst>
                                        </p:cTn>
                                        <p:tgtEl>
                                          <p:spTgt spid="32"/>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250"/>
                                        <p:tgtEl>
                                          <p:spTgt spid="7"/>
                                        </p:tgtEl>
                                      </p:cBhvr>
                                    </p:animEffect>
                                    <p:set>
                                      <p:cBhvr>
                                        <p:cTn id="101" dur="1" fill="hold">
                                          <p:stCondLst>
                                            <p:cond delay="249"/>
                                          </p:stCondLst>
                                        </p:cTn>
                                        <p:tgtEl>
                                          <p:spTgt spid="7"/>
                                        </p:tgtEl>
                                        <p:attrNameLst>
                                          <p:attrName>style.visibility</p:attrName>
                                        </p:attrNameLst>
                                      </p:cBhvr>
                                      <p:to>
                                        <p:strVal val="hidden"/>
                                      </p:to>
                                    </p:set>
                                  </p:childTnLst>
                                </p:cTn>
                              </p:par>
                              <p:par>
                                <p:cTn id="102" presetID="22" presetClass="entr" presetSubtype="8" fill="hold" grpId="0" nodeType="with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wipe(left)">
                                      <p:cBhvr>
                                        <p:cTn id="108" dur="500"/>
                                        <p:tgtEl>
                                          <p:spTgt spid="34"/>
                                        </p:tgtEl>
                                      </p:cBhvr>
                                    </p:animEffect>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250"/>
                                        <p:tgtEl>
                                          <p:spTgt spid="8"/>
                                        </p:tgtEl>
                                      </p:cBhvr>
                                    </p:animEffect>
                                    <p:set>
                                      <p:cBhvr>
                                        <p:cTn id="117" dur="1" fill="hold">
                                          <p:stCondLst>
                                            <p:cond delay="249"/>
                                          </p:stCondLst>
                                        </p:cTn>
                                        <p:tgtEl>
                                          <p:spTgt spid="8"/>
                                        </p:tgtEl>
                                        <p:attrNameLst>
                                          <p:attrName>style.visibility</p:attrName>
                                        </p:attrNameLst>
                                      </p:cBhvr>
                                      <p:to>
                                        <p:strVal val="hidden"/>
                                      </p:to>
                                    </p:set>
                                  </p:childTnLst>
                                </p:cTn>
                              </p:par>
                              <p:par>
                                <p:cTn id="118" presetID="22" presetClass="entr" presetSubtype="8" fill="hold" grpId="0" nodeType="with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wipe(left)">
                                      <p:cBhvr>
                                        <p:cTn id="120" dur="500"/>
                                        <p:tgtEl>
                                          <p:spTgt spid="9"/>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left)">
                                      <p:cBhvr>
                                        <p:cTn id="124" dur="500"/>
                                        <p:tgtEl>
                                          <p:spTgt spid="36"/>
                                        </p:tgtEl>
                                      </p:cBhvr>
                                    </p:animEffect>
                                  </p:childTnLst>
                                </p:cTn>
                              </p:par>
                            </p:childTnLst>
                          </p:cTn>
                        </p:par>
                        <p:par>
                          <p:cTn id="125" fill="hold">
                            <p:stCondLst>
                              <p:cond delay="1000"/>
                            </p:stCondLst>
                            <p:childTnLst>
                              <p:par>
                                <p:cTn id="126" presetID="22" presetClass="entr" presetSubtype="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wipe(left)">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250"/>
                                        <p:tgtEl>
                                          <p:spTgt spid="9"/>
                                        </p:tgtEl>
                                      </p:cBhvr>
                                    </p:animEffect>
                                    <p:set>
                                      <p:cBhvr>
                                        <p:cTn id="133" dur="1" fill="hold">
                                          <p:stCondLst>
                                            <p:cond delay="249"/>
                                          </p:stCondLst>
                                        </p:cTn>
                                        <p:tgtEl>
                                          <p:spTgt spid="9"/>
                                        </p:tgtEl>
                                        <p:attrNameLst>
                                          <p:attrName>style.visibility</p:attrName>
                                        </p:attrNameLst>
                                      </p:cBhvr>
                                      <p:to>
                                        <p:strVal val="hidden"/>
                                      </p:to>
                                    </p:set>
                                  </p:childTnLst>
                                </p:cTn>
                              </p:par>
                              <p:par>
                                <p:cTn id="134" presetID="22" presetClass="entr" presetSubtype="8" fill="hold" grpId="0" nodeType="with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wipe(left)">
                                      <p:cBhvr>
                                        <p:cTn id="136" dur="500"/>
                                        <p:tgtEl>
                                          <p:spTgt spid="1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left)">
                                      <p:cBhvr>
                                        <p:cTn id="139" dur="500"/>
                                        <p:tgtEl>
                                          <p:spTgt spid="38"/>
                                        </p:tgtEl>
                                      </p:cBhvr>
                                    </p:animEffect>
                                  </p:childTnLst>
                                </p:cTn>
                              </p:par>
                            </p:childTnLst>
                          </p:cTn>
                        </p:par>
                        <p:par>
                          <p:cTn id="140" fill="hold">
                            <p:stCondLst>
                              <p:cond delay="500"/>
                            </p:stCondLst>
                            <p:childTnLst>
                              <p:par>
                                <p:cTn id="141" presetID="22" presetClass="entr" presetSubtype="8" fill="hold" grpId="0" nodeType="after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ipe(left)">
                                      <p:cBhvr>
                                        <p:cTn id="143" dur="500"/>
                                        <p:tgtEl>
                                          <p:spTgt spid="39"/>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250"/>
                                        <p:tgtEl>
                                          <p:spTgt spid="10"/>
                                        </p:tgtEl>
                                      </p:cBhvr>
                                    </p:animEffect>
                                    <p:set>
                                      <p:cBhvr>
                                        <p:cTn id="148" dur="1" fill="hold">
                                          <p:stCondLst>
                                            <p:cond delay="249"/>
                                          </p:stCondLst>
                                        </p:cTn>
                                        <p:tgtEl>
                                          <p:spTgt spid="10"/>
                                        </p:tgtEl>
                                        <p:attrNameLst>
                                          <p:attrName>style.visibility</p:attrName>
                                        </p:attrNameLst>
                                      </p:cBhvr>
                                      <p:to>
                                        <p:strVal val="hidden"/>
                                      </p:to>
                                    </p:set>
                                  </p:childTnLst>
                                </p:cTn>
                              </p:par>
                              <p:par>
                                <p:cTn id="149" presetID="22" presetClass="entr" presetSubtype="8" fill="hold" grpId="0" nodeType="withEffect">
                                  <p:stCondLst>
                                    <p:cond delay="0"/>
                                  </p:stCondLst>
                                  <p:childTnLst>
                                    <p:set>
                                      <p:cBhvr>
                                        <p:cTn id="150" dur="1" fill="hold">
                                          <p:stCondLst>
                                            <p:cond delay="0"/>
                                          </p:stCondLst>
                                        </p:cTn>
                                        <p:tgtEl>
                                          <p:spTgt spid="11"/>
                                        </p:tgtEl>
                                        <p:attrNameLst>
                                          <p:attrName>style.visibility</p:attrName>
                                        </p:attrNameLst>
                                      </p:cBhvr>
                                      <p:to>
                                        <p:strVal val="visible"/>
                                      </p:to>
                                    </p:set>
                                    <p:animEffect transition="in" filter="wipe(left)">
                                      <p:cBhvr>
                                        <p:cTn id="151" dur="500"/>
                                        <p:tgtEl>
                                          <p:spTgt spid="11"/>
                                        </p:tgtEl>
                                      </p:cBhvr>
                                    </p:animEffect>
                                  </p:childTnLst>
                                </p:cTn>
                              </p:par>
                            </p:childTnLst>
                          </p:cTn>
                        </p:par>
                        <p:par>
                          <p:cTn id="152" fill="hold">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left)">
                                      <p:cBhvr>
                                        <p:cTn id="155" dur="500"/>
                                        <p:tgtEl>
                                          <p:spTgt spid="40"/>
                                        </p:tgtEl>
                                      </p:cBhvr>
                                    </p:animEffect>
                                  </p:childTnLst>
                                </p:cTn>
                              </p:par>
                            </p:childTnLst>
                          </p:cTn>
                        </p:par>
                        <p:par>
                          <p:cTn id="156" fill="hold">
                            <p:stCondLst>
                              <p:cond delay="1000"/>
                            </p:stCondLst>
                            <p:childTnLst>
                              <p:par>
                                <p:cTn id="157" presetID="22" presetClass="entr" presetSubtype="8" fill="hold" grpId="0" nodeType="afterEffect">
                                  <p:stCondLst>
                                    <p:cond delay="0"/>
                                  </p:stCondLst>
                                  <p:childTnLst>
                                    <p:set>
                                      <p:cBhvr>
                                        <p:cTn id="158" dur="1" fill="hold">
                                          <p:stCondLst>
                                            <p:cond delay="0"/>
                                          </p:stCondLst>
                                        </p:cTn>
                                        <p:tgtEl>
                                          <p:spTgt spid="41"/>
                                        </p:tgtEl>
                                        <p:attrNameLst>
                                          <p:attrName>style.visibility</p:attrName>
                                        </p:attrNameLst>
                                      </p:cBhvr>
                                      <p:to>
                                        <p:strVal val="visible"/>
                                      </p:to>
                                    </p:set>
                                    <p:animEffect transition="in" filter="wipe(left)">
                                      <p:cBhvr>
                                        <p:cTn id="159" dur="500"/>
                                        <p:tgtEl>
                                          <p:spTgt spid="41"/>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grpId="1" nodeType="clickEffect">
                                  <p:stCondLst>
                                    <p:cond delay="0"/>
                                  </p:stCondLst>
                                  <p:childTnLst>
                                    <p:animEffect transition="out" filter="fade">
                                      <p:cBhvr>
                                        <p:cTn id="163" dur="250"/>
                                        <p:tgtEl>
                                          <p:spTgt spid="11"/>
                                        </p:tgtEl>
                                      </p:cBhvr>
                                    </p:animEffect>
                                    <p:set>
                                      <p:cBhvr>
                                        <p:cTn id="164" dur="1" fill="hold">
                                          <p:stCondLst>
                                            <p:cond delay="249"/>
                                          </p:stCondLst>
                                        </p:cTn>
                                        <p:tgtEl>
                                          <p:spTgt spid="11"/>
                                        </p:tgtEl>
                                        <p:attrNameLst>
                                          <p:attrName>style.visibility</p:attrName>
                                        </p:attrNameLst>
                                      </p:cBhvr>
                                      <p:to>
                                        <p:strVal val="hidden"/>
                                      </p:to>
                                    </p:set>
                                  </p:childTnLst>
                                </p:cTn>
                              </p:par>
                              <p:par>
                                <p:cTn id="165" presetID="22" presetClass="entr" presetSubtype="8" fill="hold" grpId="0" nodeType="withEffect">
                                  <p:stCondLst>
                                    <p:cond delay="0"/>
                                  </p:stCondLst>
                                  <p:childTnLst>
                                    <p:set>
                                      <p:cBhvr>
                                        <p:cTn id="166" dur="1" fill="hold">
                                          <p:stCondLst>
                                            <p:cond delay="0"/>
                                          </p:stCondLst>
                                        </p:cTn>
                                        <p:tgtEl>
                                          <p:spTgt spid="12"/>
                                        </p:tgtEl>
                                        <p:attrNameLst>
                                          <p:attrName>style.visibility</p:attrName>
                                        </p:attrNameLst>
                                      </p:cBhvr>
                                      <p:to>
                                        <p:strVal val="visible"/>
                                      </p:to>
                                    </p:set>
                                    <p:animEffect transition="in" filter="wipe(left)">
                                      <p:cBhvr>
                                        <p:cTn id="167" dur="500"/>
                                        <p:tgtEl>
                                          <p:spTgt spid="12"/>
                                        </p:tgtEl>
                                      </p:cBhvr>
                                    </p:animEffect>
                                  </p:childTnLst>
                                </p:cTn>
                              </p:par>
                            </p:childTnLst>
                          </p:cTn>
                        </p:par>
                        <p:par>
                          <p:cTn id="168" fill="hold">
                            <p:stCondLst>
                              <p:cond delay="500"/>
                            </p:stCondLst>
                            <p:childTnLst>
                              <p:par>
                                <p:cTn id="169" presetID="22" presetClass="entr" presetSubtype="8"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Effect transition="in" filter="wipe(left)">
                                      <p:cBhvr>
                                        <p:cTn id="171" dur="500"/>
                                        <p:tgtEl>
                                          <p:spTgt spid="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xit" presetSubtype="0" fill="hold" grpId="1" nodeType="clickEffect">
                                  <p:stCondLst>
                                    <p:cond delay="0"/>
                                  </p:stCondLst>
                                  <p:childTnLst>
                                    <p:animEffect transition="out" filter="fade">
                                      <p:cBhvr>
                                        <p:cTn id="175" dur="250"/>
                                        <p:tgtEl>
                                          <p:spTgt spid="12"/>
                                        </p:tgtEl>
                                      </p:cBhvr>
                                    </p:animEffect>
                                    <p:set>
                                      <p:cBhvr>
                                        <p:cTn id="176" dur="1" fill="hold">
                                          <p:stCondLst>
                                            <p:cond delay="249"/>
                                          </p:stCondLst>
                                        </p:cTn>
                                        <p:tgtEl>
                                          <p:spTgt spid="12"/>
                                        </p:tgtEl>
                                        <p:attrNameLst>
                                          <p:attrName>style.visibility</p:attrName>
                                        </p:attrNameLst>
                                      </p:cBhvr>
                                      <p:to>
                                        <p:strVal val="hidden"/>
                                      </p:to>
                                    </p:set>
                                  </p:childTnLst>
                                </p:cTn>
                              </p:par>
                              <p:par>
                                <p:cTn id="177" presetID="22" presetClass="entr" presetSubtype="8" fill="hold" grpId="0" nodeType="withEffect">
                                  <p:stCondLst>
                                    <p:cond delay="0"/>
                                  </p:stCondLst>
                                  <p:childTnLst>
                                    <p:set>
                                      <p:cBhvr>
                                        <p:cTn id="178" dur="1" fill="hold">
                                          <p:stCondLst>
                                            <p:cond delay="0"/>
                                          </p:stCondLst>
                                        </p:cTn>
                                        <p:tgtEl>
                                          <p:spTgt spid="13"/>
                                        </p:tgtEl>
                                        <p:attrNameLst>
                                          <p:attrName>style.visibility</p:attrName>
                                        </p:attrNameLst>
                                      </p:cBhvr>
                                      <p:to>
                                        <p:strVal val="visible"/>
                                      </p:to>
                                    </p:set>
                                    <p:animEffect transition="in" filter="wipe(left)">
                                      <p:cBhvr>
                                        <p:cTn id="179" dur="500"/>
                                        <p:tgtEl>
                                          <p:spTgt spid="13"/>
                                        </p:tgtEl>
                                      </p:cBhvr>
                                    </p:animEffect>
                                  </p:childTnLst>
                                </p:cTn>
                              </p:par>
                            </p:childTnLst>
                          </p:cTn>
                        </p:par>
                        <p:par>
                          <p:cTn id="180" fill="hold">
                            <p:stCondLst>
                              <p:cond delay="500"/>
                            </p:stCondLst>
                            <p:childTnLst>
                              <p:par>
                                <p:cTn id="181" presetID="22" presetClass="entr" presetSubtype="8" fill="hold" grpId="0" nodeType="afterEffect">
                                  <p:stCondLst>
                                    <p:cond delay="0"/>
                                  </p:stCondLst>
                                  <p:childTnLst>
                                    <p:set>
                                      <p:cBhvr>
                                        <p:cTn id="182" dur="1" fill="hold">
                                          <p:stCondLst>
                                            <p:cond delay="0"/>
                                          </p:stCondLst>
                                        </p:cTn>
                                        <p:tgtEl>
                                          <p:spTgt spid="4"/>
                                        </p:tgtEl>
                                        <p:attrNameLst>
                                          <p:attrName>style.visibility</p:attrName>
                                        </p:attrNameLst>
                                      </p:cBhvr>
                                      <p:to>
                                        <p:strVal val="visible"/>
                                      </p:to>
                                    </p:set>
                                    <p:animEffect transition="in" filter="wipe(left)">
                                      <p:cBhvr>
                                        <p:cTn id="183" dur="500"/>
                                        <p:tgtEl>
                                          <p:spTgt spid="4"/>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xit" presetSubtype="0" fill="hold" grpId="1" nodeType="clickEffect">
                                  <p:stCondLst>
                                    <p:cond delay="0"/>
                                  </p:stCondLst>
                                  <p:childTnLst>
                                    <p:animEffect transition="out" filter="fade">
                                      <p:cBhvr>
                                        <p:cTn id="187" dur="250"/>
                                        <p:tgtEl>
                                          <p:spTgt spid="13"/>
                                        </p:tgtEl>
                                      </p:cBhvr>
                                    </p:animEffect>
                                    <p:set>
                                      <p:cBhvr>
                                        <p:cTn id="188" dur="1" fill="hold">
                                          <p:stCondLst>
                                            <p:cond delay="249"/>
                                          </p:stCondLst>
                                        </p:cTn>
                                        <p:tgtEl>
                                          <p:spTgt spid="13"/>
                                        </p:tgtEl>
                                        <p:attrNameLst>
                                          <p:attrName>style.visibility</p:attrName>
                                        </p:attrNameLst>
                                      </p:cBhvr>
                                      <p:to>
                                        <p:strVal val="hidden"/>
                                      </p:to>
                                    </p:set>
                                  </p:childTnLst>
                                </p:cTn>
                              </p:par>
                              <p:par>
                                <p:cTn id="189" presetID="22" presetClass="entr" presetSubtype="8" fill="hold" grpId="0" nodeType="withEffect">
                                  <p:stCondLst>
                                    <p:cond delay="0"/>
                                  </p:stCondLst>
                                  <p:childTnLst>
                                    <p:set>
                                      <p:cBhvr>
                                        <p:cTn id="190" dur="1" fill="hold">
                                          <p:stCondLst>
                                            <p:cond delay="0"/>
                                          </p:stCondLst>
                                        </p:cTn>
                                        <p:tgtEl>
                                          <p:spTgt spid="14"/>
                                        </p:tgtEl>
                                        <p:attrNameLst>
                                          <p:attrName>style.visibility</p:attrName>
                                        </p:attrNameLst>
                                      </p:cBhvr>
                                      <p:to>
                                        <p:strVal val="visible"/>
                                      </p:to>
                                    </p:set>
                                    <p:animEffect transition="in" filter="wipe(left)">
                                      <p:cBhvr>
                                        <p:cTn id="191" dur="500"/>
                                        <p:tgtEl>
                                          <p:spTgt spid="14"/>
                                        </p:tgtEl>
                                      </p:cBhvr>
                                    </p:animEffect>
                                  </p:childTnLst>
                                </p:cTn>
                              </p:par>
                            </p:childTnLst>
                          </p:cTn>
                        </p:par>
                        <p:par>
                          <p:cTn id="192" fill="hold">
                            <p:stCondLst>
                              <p:cond delay="500"/>
                            </p:stCondLst>
                            <p:childTnLst>
                              <p:par>
                                <p:cTn id="193" presetID="22" presetClass="entr" presetSubtype="8" fill="hold" grpId="0" nodeType="afterEffect">
                                  <p:stCondLst>
                                    <p:cond delay="0"/>
                                  </p:stCondLst>
                                  <p:childTnLst>
                                    <p:set>
                                      <p:cBhvr>
                                        <p:cTn id="194" dur="1" fill="hold">
                                          <p:stCondLst>
                                            <p:cond delay="0"/>
                                          </p:stCondLst>
                                        </p:cTn>
                                        <p:tgtEl>
                                          <p:spTgt spid="43"/>
                                        </p:tgtEl>
                                        <p:attrNameLst>
                                          <p:attrName>style.visibility</p:attrName>
                                        </p:attrNameLst>
                                      </p:cBhvr>
                                      <p:to>
                                        <p:strVal val="visible"/>
                                      </p:to>
                                    </p:set>
                                    <p:animEffect transition="in" filter="wipe(left)">
                                      <p:cBhvr>
                                        <p:cTn id="195" dur="500"/>
                                        <p:tgtEl>
                                          <p:spTgt spid="43"/>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xit" presetSubtype="0" fill="hold" grpId="1" nodeType="clickEffect">
                                  <p:stCondLst>
                                    <p:cond delay="0"/>
                                  </p:stCondLst>
                                  <p:childTnLst>
                                    <p:animEffect transition="out" filter="fade">
                                      <p:cBhvr>
                                        <p:cTn id="199" dur="250"/>
                                        <p:tgtEl>
                                          <p:spTgt spid="14"/>
                                        </p:tgtEl>
                                      </p:cBhvr>
                                    </p:animEffect>
                                    <p:set>
                                      <p:cBhvr>
                                        <p:cTn id="200" dur="1" fill="hold">
                                          <p:stCondLst>
                                            <p:cond delay="249"/>
                                          </p:stCondLst>
                                        </p:cTn>
                                        <p:tgtEl>
                                          <p:spTgt spid="14"/>
                                        </p:tgtEl>
                                        <p:attrNameLst>
                                          <p:attrName>style.visibility</p:attrName>
                                        </p:attrNameLst>
                                      </p:cBhvr>
                                      <p:to>
                                        <p:strVal val="hidden"/>
                                      </p:to>
                                    </p:set>
                                  </p:childTnLst>
                                </p:cTn>
                              </p:par>
                              <p:par>
                                <p:cTn id="201" presetID="22" presetClass="entr" presetSubtype="8" fill="hold" grpId="0" nodeType="withEffect">
                                  <p:stCondLst>
                                    <p:cond delay="0"/>
                                  </p:stCondLst>
                                  <p:childTnLst>
                                    <p:set>
                                      <p:cBhvr>
                                        <p:cTn id="202" dur="1" fill="hold">
                                          <p:stCondLst>
                                            <p:cond delay="0"/>
                                          </p:stCondLst>
                                        </p:cTn>
                                        <p:tgtEl>
                                          <p:spTgt spid="15"/>
                                        </p:tgtEl>
                                        <p:attrNameLst>
                                          <p:attrName>style.visibility</p:attrName>
                                        </p:attrNameLst>
                                      </p:cBhvr>
                                      <p:to>
                                        <p:strVal val="visible"/>
                                      </p:to>
                                    </p:set>
                                    <p:animEffect transition="in" filter="wipe(left)">
                                      <p:cBhvr>
                                        <p:cTn id="203" dur="500"/>
                                        <p:tgtEl>
                                          <p:spTgt spid="15"/>
                                        </p:tgtEl>
                                      </p:cBhvr>
                                    </p:animEffect>
                                  </p:childTnLst>
                                </p:cTn>
                              </p:par>
                            </p:childTnLst>
                          </p:cTn>
                        </p:par>
                        <p:par>
                          <p:cTn id="204" fill="hold">
                            <p:stCondLst>
                              <p:cond delay="500"/>
                            </p:stCondLst>
                            <p:childTnLst>
                              <p:par>
                                <p:cTn id="205" presetID="22" presetClass="entr" presetSubtype="8" fill="hold" grpId="0" nodeType="afterEffect">
                                  <p:stCondLst>
                                    <p:cond delay="0"/>
                                  </p:stCondLst>
                                  <p:childTnLst>
                                    <p:set>
                                      <p:cBhvr>
                                        <p:cTn id="206" dur="1" fill="hold">
                                          <p:stCondLst>
                                            <p:cond delay="0"/>
                                          </p:stCondLst>
                                        </p:cTn>
                                        <p:tgtEl>
                                          <p:spTgt spid="44"/>
                                        </p:tgtEl>
                                        <p:attrNameLst>
                                          <p:attrName>style.visibility</p:attrName>
                                        </p:attrNameLst>
                                      </p:cBhvr>
                                      <p:to>
                                        <p:strVal val="visible"/>
                                      </p:to>
                                    </p:set>
                                    <p:animEffect transition="in" filter="wipe(left)">
                                      <p:cBhvr>
                                        <p:cTn id="207" dur="500"/>
                                        <p:tgtEl>
                                          <p:spTgt spid="44"/>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grpId="1" nodeType="clickEffect">
                                  <p:stCondLst>
                                    <p:cond delay="0"/>
                                  </p:stCondLst>
                                  <p:childTnLst>
                                    <p:animEffect transition="out" filter="fade">
                                      <p:cBhvr>
                                        <p:cTn id="211" dur="250"/>
                                        <p:tgtEl>
                                          <p:spTgt spid="15"/>
                                        </p:tgtEl>
                                      </p:cBhvr>
                                    </p:animEffect>
                                    <p:set>
                                      <p:cBhvr>
                                        <p:cTn id="212"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2" grpId="1" animBg="1"/>
      <p:bldP spid="33" grpId="0" animBg="1"/>
      <p:bldP spid="33"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6A5-9B73-4C96-B4D6-28DF4EE8071C}"/>
              </a:ext>
            </a:extLst>
          </p:cNvPr>
          <p:cNvSpPr>
            <a:spLocks noGrp="1"/>
          </p:cNvSpPr>
          <p:nvPr>
            <p:ph type="title"/>
          </p:nvPr>
        </p:nvSpPr>
        <p:spPr/>
        <p:txBody>
          <a:bodyPr/>
          <a:lstStyle/>
          <a:p>
            <a:r>
              <a:rPr lang="id-ID"/>
              <a:t>Urutan Data</a:t>
            </a:r>
            <a:r>
              <a:rPr lang="en-US"/>
              <a:t> HashMap</a:t>
            </a:r>
            <a:endParaRPr lang="id-ID"/>
          </a:p>
        </p:txBody>
      </p:sp>
      <p:sp>
        <p:nvSpPr>
          <p:cNvPr id="3" name="Text Placeholder 2">
            <a:extLst>
              <a:ext uri="{FF2B5EF4-FFF2-40B4-BE49-F238E27FC236}">
                <a16:creationId xmlns:a16="http://schemas.microsoft.com/office/drawing/2014/main" id="{74F2FD42-CDCF-4A9C-ACF6-48632EB03FE7}"/>
              </a:ext>
            </a:extLst>
          </p:cNvPr>
          <p:cNvSpPr>
            <a:spLocks noGrp="1"/>
          </p:cNvSpPr>
          <p:nvPr>
            <p:ph type="body" sz="quarter" idx="10"/>
          </p:nvPr>
        </p:nvSpPr>
        <p:spPr/>
        <p:txBody>
          <a:bodyPr/>
          <a:lstStyle/>
          <a:p>
            <a:r>
              <a:rPr lang="en-US"/>
              <a:t>B</a:t>
            </a:r>
            <a:r>
              <a:rPr lang="id-ID"/>
              <a:t>entuk dan urutan data </a:t>
            </a:r>
            <a:r>
              <a:rPr lang="en-US"/>
              <a:t>pada </a:t>
            </a:r>
            <a:r>
              <a:rPr lang="id-ID"/>
              <a:t>ilustrasi sebelumnya hanya untuk keperluan kuliah. Pola </a:t>
            </a:r>
            <a:r>
              <a:rPr lang="en-US"/>
              <a:t>urutan </a:t>
            </a:r>
            <a:r>
              <a:rPr lang="id-ID"/>
              <a:t>penyimpanan data dalam HashMap tidak sesederhana itu. </a:t>
            </a:r>
          </a:p>
          <a:p>
            <a:endParaRPr lang="id-ID"/>
          </a:p>
        </p:txBody>
      </p:sp>
      <p:sp>
        <p:nvSpPr>
          <p:cNvPr id="4" name="Oval 3">
            <a:extLst>
              <a:ext uri="{FF2B5EF4-FFF2-40B4-BE49-F238E27FC236}">
                <a16:creationId xmlns:a16="http://schemas.microsoft.com/office/drawing/2014/main" id="{5368589C-6F8E-4F67-A5A3-C8ADB985830B}"/>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15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E75-542B-4D8C-B6C5-0D48839364AB}"/>
              </a:ext>
            </a:extLst>
          </p:cNvPr>
          <p:cNvSpPr>
            <a:spLocks noGrp="1"/>
          </p:cNvSpPr>
          <p:nvPr>
            <p:ph type="title"/>
          </p:nvPr>
        </p:nvSpPr>
        <p:spPr/>
        <p:txBody>
          <a:bodyPr/>
          <a:lstStyle/>
          <a:p>
            <a:r>
              <a:rPr lang="en-US"/>
              <a:t>3</a:t>
            </a:r>
            <a:endParaRPr lang="id-ID"/>
          </a:p>
        </p:txBody>
      </p:sp>
      <p:sp>
        <p:nvSpPr>
          <p:cNvPr id="3" name="Text Placeholder 2">
            <a:extLst>
              <a:ext uri="{FF2B5EF4-FFF2-40B4-BE49-F238E27FC236}">
                <a16:creationId xmlns:a16="http://schemas.microsoft.com/office/drawing/2014/main" id="{FCB083CF-8E6B-4445-82C4-C19B9ED09A1E}"/>
              </a:ext>
            </a:extLst>
          </p:cNvPr>
          <p:cNvSpPr>
            <a:spLocks noGrp="1"/>
          </p:cNvSpPr>
          <p:nvPr>
            <p:ph type="body" sz="quarter" idx="11"/>
          </p:nvPr>
        </p:nvSpPr>
        <p:spPr/>
        <p:txBody>
          <a:bodyPr/>
          <a:lstStyle/>
          <a:p>
            <a:r>
              <a:rPr lang="en-US"/>
              <a:t>Pada ilustrasi sebelumnya, Plum diasosiasikan dengan Vegetable. Namun, ketika variabel map dicetak, Plum diasosiasikan dengan Fruit, bukan dengan Vegetable. Mengapa hal itu bisa terjadi? </a:t>
            </a:r>
          </a:p>
        </p:txBody>
      </p:sp>
      <p:sp>
        <p:nvSpPr>
          <p:cNvPr id="4" name="Oval 3">
            <a:extLst>
              <a:ext uri="{FF2B5EF4-FFF2-40B4-BE49-F238E27FC236}">
                <a16:creationId xmlns:a16="http://schemas.microsoft.com/office/drawing/2014/main" id="{4F4DA150-9587-44B5-9A49-ADDDE4896531}"/>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71223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A85E-B2F1-4EA5-9172-80534EE15A19}"/>
              </a:ext>
            </a:extLst>
          </p:cNvPr>
          <p:cNvSpPr>
            <a:spLocks noGrp="1"/>
          </p:cNvSpPr>
          <p:nvPr>
            <p:ph type="title"/>
          </p:nvPr>
        </p:nvSpPr>
        <p:spPr/>
        <p:txBody>
          <a:bodyPr/>
          <a:lstStyle/>
          <a:p>
            <a:r>
              <a:rPr lang="id-ID"/>
              <a:t>Method HashMap</a:t>
            </a:r>
          </a:p>
        </p:txBody>
      </p:sp>
      <p:graphicFrame>
        <p:nvGraphicFramePr>
          <p:cNvPr id="4" name="Table 3">
            <a:extLst>
              <a:ext uri="{FF2B5EF4-FFF2-40B4-BE49-F238E27FC236}">
                <a16:creationId xmlns:a16="http://schemas.microsoft.com/office/drawing/2014/main" id="{CDB0AF43-A574-470E-AFEF-1E4C34EAD6E4}"/>
              </a:ext>
            </a:extLst>
          </p:cNvPr>
          <p:cNvGraphicFramePr>
            <a:graphicFrameLocks noGrp="1"/>
          </p:cNvGraphicFramePr>
          <p:nvPr>
            <p:extLst>
              <p:ext uri="{D42A27DB-BD31-4B8C-83A1-F6EECF244321}">
                <p14:modId xmlns:p14="http://schemas.microsoft.com/office/powerpoint/2010/main" val="3110776237"/>
              </p:ext>
            </p:extLst>
          </p:nvPr>
        </p:nvGraphicFramePr>
        <p:xfrm>
          <a:off x="274320" y="1188720"/>
          <a:ext cx="8595360" cy="3845560"/>
        </p:xfrm>
        <a:graphic>
          <a:graphicData uri="http://schemas.openxmlformats.org/drawingml/2006/table">
            <a:tbl>
              <a:tblPr firstRow="1" bandRow="1">
                <a:tableStyleId>{5FD0F851-EC5A-4D38-B0AD-8093EC10F338}</a:tableStyleId>
              </a:tblPr>
              <a:tblGrid>
                <a:gridCol w="2011680">
                  <a:extLst>
                    <a:ext uri="{9D8B030D-6E8A-4147-A177-3AD203B41FA5}">
                      <a16:colId xmlns:a16="http://schemas.microsoft.com/office/drawing/2014/main" val="1944915459"/>
                    </a:ext>
                  </a:extLst>
                </a:gridCol>
                <a:gridCol w="6583680">
                  <a:extLst>
                    <a:ext uri="{9D8B030D-6E8A-4147-A177-3AD203B41FA5}">
                      <a16:colId xmlns:a16="http://schemas.microsoft.com/office/drawing/2014/main" val="4225241518"/>
                    </a:ext>
                  </a:extLst>
                </a:gridCol>
              </a:tblGrid>
              <a:tr h="370840">
                <a:tc>
                  <a:txBody>
                    <a:bodyPr/>
                    <a:lstStyle/>
                    <a:p>
                      <a:pPr algn="ctr"/>
                      <a:r>
                        <a:rPr lang="en-US" sz="1600" b="1">
                          <a:latin typeface="Arial" panose="020B0604020202020204" pitchFamily="34" charset="0"/>
                          <a:cs typeface="Arial" panose="020B0604020202020204" pitchFamily="34" charset="0"/>
                        </a:rPr>
                        <a:t>Modifier and Type</a:t>
                      </a:r>
                    </a:p>
                  </a:txBody>
                  <a:tcPr/>
                </a:tc>
                <a:tc>
                  <a:txBody>
                    <a:bodyPr/>
                    <a:lstStyle/>
                    <a:p>
                      <a:pPr algn="ctr"/>
                      <a:r>
                        <a:rPr lang="en-US" sz="1600" b="1">
                          <a:latin typeface="Arial" panose="020B0604020202020204" pitchFamily="34" charset="0"/>
                          <a:cs typeface="Arial" panose="020B0604020202020204" pitchFamily="34" charset="0"/>
                        </a:rPr>
                        <a:t>Method and Description</a:t>
                      </a:r>
                    </a:p>
                  </a:txBody>
                  <a:tcPr/>
                </a:tc>
                <a:extLst>
                  <a:ext uri="{0D108BD9-81ED-4DB2-BD59-A6C34878D82A}">
                    <a16:rowId xmlns:a16="http://schemas.microsoft.com/office/drawing/2014/main" val="1420156512"/>
                  </a:ext>
                </a:extLst>
              </a:tr>
              <a:tr h="370840">
                <a:tc>
                  <a:txBody>
                    <a:bodyPr/>
                    <a:lstStyle/>
                    <a:p>
                      <a:pPr algn="r"/>
                      <a:r>
                        <a:rPr lang="en-US" sz="1600">
                          <a:latin typeface="Arial" panose="020B0604020202020204" pitchFamily="34" charset="0"/>
                          <a:cs typeface="Arial" panose="020B0604020202020204" pitchFamily="34" charset="0"/>
                        </a:rPr>
                        <a:t>void</a:t>
                      </a:r>
                    </a:p>
                  </a:txBody>
                  <a:tcPr/>
                </a:tc>
                <a:tc>
                  <a:txBody>
                    <a:bodyPr/>
                    <a:lstStyle/>
                    <a:p>
                      <a:r>
                        <a:rPr lang="en-US" sz="1600" b="1">
                          <a:latin typeface="Arial" panose="020B0604020202020204" pitchFamily="34" charset="0"/>
                          <a:cs typeface="Arial" panose="020B0604020202020204" pitchFamily="34" charset="0"/>
                        </a:rPr>
                        <a:t>clear()</a:t>
                      </a:r>
                    </a:p>
                    <a:p>
                      <a:r>
                        <a:rPr lang="en-US" sz="1600">
                          <a:latin typeface="Arial" panose="020B0604020202020204" pitchFamily="34" charset="0"/>
                          <a:cs typeface="Arial" panose="020B0604020202020204" pitchFamily="34" charset="0"/>
                        </a:rPr>
                        <a:t>Removes all of the mappings from this map.</a:t>
                      </a:r>
                    </a:p>
                  </a:txBody>
                  <a:tcPr/>
                </a:tc>
                <a:extLst>
                  <a:ext uri="{0D108BD9-81ED-4DB2-BD59-A6C34878D82A}">
                    <a16:rowId xmlns:a16="http://schemas.microsoft.com/office/drawing/2014/main" val="10001"/>
                  </a:ext>
                </a:extLst>
              </a:tr>
              <a:tr h="370840">
                <a:tc>
                  <a:txBody>
                    <a:bodyPr/>
                    <a:lstStyle/>
                    <a:p>
                      <a:pPr algn="r"/>
                      <a:r>
                        <a:rPr lang="en-US" sz="1600">
                          <a:latin typeface="Arial" panose="020B0604020202020204" pitchFamily="34" charset="0"/>
                          <a:cs typeface="Arial" panose="020B0604020202020204" pitchFamily="34" charset="0"/>
                        </a:rPr>
                        <a:t>boolean</a:t>
                      </a:r>
                    </a:p>
                  </a:txBody>
                  <a:tcPr/>
                </a:tc>
                <a:tc>
                  <a:txBody>
                    <a:bodyPr/>
                    <a:lstStyle/>
                    <a:p>
                      <a:r>
                        <a:rPr lang="en-US" sz="1600" b="1">
                          <a:latin typeface="Arial" panose="020B0604020202020204" pitchFamily="34" charset="0"/>
                          <a:cs typeface="Arial" panose="020B0604020202020204" pitchFamily="34" charset="0"/>
                        </a:rPr>
                        <a:t>containsKey​(Object key)</a:t>
                      </a:r>
                    </a:p>
                    <a:p>
                      <a:r>
                        <a:rPr lang="en-US" sz="1600">
                          <a:latin typeface="Arial" panose="020B0604020202020204" pitchFamily="34" charset="0"/>
                          <a:cs typeface="Arial" panose="020B0604020202020204" pitchFamily="34" charset="0"/>
                        </a:rPr>
                        <a:t>Returns true if this map contains a mapping for the specified key.</a:t>
                      </a:r>
                    </a:p>
                  </a:txBody>
                  <a:tcPr/>
                </a:tc>
                <a:extLst>
                  <a:ext uri="{0D108BD9-81ED-4DB2-BD59-A6C34878D82A}">
                    <a16:rowId xmlns:a16="http://schemas.microsoft.com/office/drawing/2014/main" val="1707238203"/>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boolean</a:t>
                      </a:r>
                    </a:p>
                  </a:txBody>
                  <a:tcPr/>
                </a:tc>
                <a:tc>
                  <a:txBody>
                    <a:bodyPr/>
                    <a:lstStyle/>
                    <a:p>
                      <a:r>
                        <a:rPr lang="en-US" sz="1600" b="1">
                          <a:latin typeface="Arial" panose="020B0604020202020204" pitchFamily="34" charset="0"/>
                          <a:cs typeface="Arial" panose="020B0604020202020204" pitchFamily="34" charset="0"/>
                        </a:rPr>
                        <a:t>containsValue​(Object value)</a:t>
                      </a:r>
                    </a:p>
                    <a:p>
                      <a:r>
                        <a:rPr lang="en-US" sz="1600">
                          <a:latin typeface="Arial" panose="020B0604020202020204" pitchFamily="34" charset="0"/>
                          <a:cs typeface="Arial" panose="020B0604020202020204" pitchFamily="34" charset="0"/>
                        </a:rPr>
                        <a:t>Returns true if this map maps one or more keys to the specified value.</a:t>
                      </a:r>
                    </a:p>
                  </a:txBody>
                  <a:tcPr/>
                </a:tc>
                <a:extLst>
                  <a:ext uri="{0D108BD9-81ED-4DB2-BD59-A6C34878D82A}">
                    <a16:rowId xmlns:a16="http://schemas.microsoft.com/office/drawing/2014/main" val="1574550341"/>
                  </a:ext>
                </a:extLst>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Set&lt;K&gt;</a:t>
                      </a:r>
                    </a:p>
                  </a:txBody>
                  <a:tcPr/>
                </a:tc>
                <a:tc>
                  <a:txBody>
                    <a:bodyPr/>
                    <a:lstStyle/>
                    <a:p>
                      <a:r>
                        <a:rPr lang="en-US" sz="1600" b="1">
                          <a:latin typeface="Arial" panose="020B0604020202020204" pitchFamily="34" charset="0"/>
                          <a:cs typeface="Arial" panose="020B0604020202020204" pitchFamily="34" charset="0"/>
                        </a:rPr>
                        <a:t>keySet()</a:t>
                      </a:r>
                    </a:p>
                    <a:p>
                      <a:r>
                        <a:rPr lang="en-US" sz="1600">
                          <a:latin typeface="Arial" panose="020B0604020202020204" pitchFamily="34" charset="0"/>
                          <a:cs typeface="Arial" panose="020B0604020202020204" pitchFamily="34" charset="0"/>
                        </a:rPr>
                        <a:t>Returns a Set view of the keys contained in this map.</a:t>
                      </a:r>
                    </a:p>
                  </a:txBody>
                  <a:tcPr/>
                </a:tc>
                <a:extLst>
                  <a:ext uri="{0D108BD9-81ED-4DB2-BD59-A6C34878D82A}">
                    <a16:rowId xmlns:a16="http://schemas.microsoft.com/office/drawing/2014/main" val="3549696607"/>
                  </a:ext>
                </a:extLst>
              </a:tr>
              <a:tr h="370840">
                <a:tc>
                  <a:txBody>
                    <a:bodyPr/>
                    <a:lstStyle/>
                    <a:p>
                      <a:pPr algn="r"/>
                      <a:r>
                        <a:rPr lang="en-US" sz="1600">
                          <a:latin typeface="Arial" panose="020B0604020202020204" pitchFamily="34" charset="0"/>
                          <a:cs typeface="Arial" panose="020B0604020202020204" pitchFamily="34" charset="0"/>
                        </a:rPr>
                        <a:t>int</a:t>
                      </a:r>
                    </a:p>
                  </a:txBody>
                  <a:tcPr/>
                </a:tc>
                <a:tc>
                  <a:txBody>
                    <a:bodyPr/>
                    <a:lstStyle/>
                    <a:p>
                      <a:r>
                        <a:rPr lang="en-US" sz="1600" b="1">
                          <a:latin typeface="Arial" panose="020B0604020202020204" pitchFamily="34" charset="0"/>
                          <a:cs typeface="Arial" panose="020B0604020202020204" pitchFamily="34" charset="0"/>
                        </a:rPr>
                        <a:t>size()</a:t>
                      </a:r>
                    </a:p>
                    <a:p>
                      <a:r>
                        <a:rPr lang="en-US" sz="1600">
                          <a:latin typeface="Arial" panose="020B0604020202020204" pitchFamily="34" charset="0"/>
                          <a:cs typeface="Arial" panose="020B0604020202020204" pitchFamily="34" charset="0"/>
                        </a:rPr>
                        <a:t>Returns the number of key-value mappings in this map.</a:t>
                      </a:r>
                    </a:p>
                  </a:txBody>
                  <a:tcPr/>
                </a:tc>
                <a:extLst>
                  <a:ext uri="{0D108BD9-81ED-4DB2-BD59-A6C34878D82A}">
                    <a16:rowId xmlns:a16="http://schemas.microsoft.com/office/drawing/2014/main" val="142614236"/>
                  </a:ext>
                </a:extLst>
              </a:tr>
              <a:tr h="370840">
                <a:tc>
                  <a:txBody>
                    <a:bodyPr/>
                    <a:lstStyle/>
                    <a:p>
                      <a:pPr algn="r"/>
                      <a:r>
                        <a:rPr lang="en-US" sz="1600">
                          <a:latin typeface="Arial" panose="020B0604020202020204" pitchFamily="34" charset="0"/>
                          <a:cs typeface="Arial" panose="020B0604020202020204" pitchFamily="34" charset="0"/>
                        </a:rPr>
                        <a:t>Collection&lt;V&gt;</a:t>
                      </a:r>
                    </a:p>
                  </a:txBody>
                  <a:tcPr/>
                </a:tc>
                <a:tc>
                  <a:txBody>
                    <a:bodyPr/>
                    <a:lstStyle/>
                    <a:p>
                      <a:r>
                        <a:rPr lang="en-US" sz="1600" b="1">
                          <a:latin typeface="Arial" panose="020B0604020202020204" pitchFamily="34" charset="0"/>
                          <a:cs typeface="Arial" panose="020B0604020202020204" pitchFamily="34" charset="0"/>
                        </a:rPr>
                        <a:t>values()</a:t>
                      </a:r>
                    </a:p>
                    <a:p>
                      <a:r>
                        <a:rPr lang="en-US" sz="1600">
                          <a:latin typeface="Arial" panose="020B0604020202020204" pitchFamily="34" charset="0"/>
                          <a:cs typeface="Arial" panose="020B0604020202020204" pitchFamily="34" charset="0"/>
                        </a:rPr>
                        <a:t>Returns a Collection view of the values contained in this map.</a:t>
                      </a:r>
                    </a:p>
                  </a:txBody>
                  <a:tcPr/>
                </a:tc>
                <a:extLst>
                  <a:ext uri="{0D108BD9-81ED-4DB2-BD59-A6C34878D82A}">
                    <a16:rowId xmlns:a16="http://schemas.microsoft.com/office/drawing/2014/main" val="2859280615"/>
                  </a:ext>
                </a:extLst>
              </a:tr>
            </a:tbl>
          </a:graphicData>
        </a:graphic>
      </p:graphicFrame>
      <p:sp>
        <p:nvSpPr>
          <p:cNvPr id="5" name="Text Placeholder 2">
            <a:extLst>
              <a:ext uri="{FF2B5EF4-FFF2-40B4-BE49-F238E27FC236}">
                <a16:creationId xmlns:a16="http://schemas.microsoft.com/office/drawing/2014/main" id="{6E871C55-B4D7-40F4-A6CB-CF230E2CC446}"/>
              </a:ext>
            </a:extLst>
          </p:cNvPr>
          <p:cNvSpPr txBox="1">
            <a:spLocks/>
          </p:cNvSpPr>
          <p:nvPr/>
        </p:nvSpPr>
        <p:spPr>
          <a:xfrm>
            <a:off x="274320" y="5029200"/>
            <a:ext cx="8595360" cy="2743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Sumber: https://docs.oracle.com/en/java/javase/11/docs/api/java.base/java/util/HashMap.html</a:t>
            </a:r>
          </a:p>
        </p:txBody>
      </p:sp>
      <p:sp>
        <p:nvSpPr>
          <p:cNvPr id="6" name="Oval 5">
            <a:extLst>
              <a:ext uri="{FF2B5EF4-FFF2-40B4-BE49-F238E27FC236}">
                <a16:creationId xmlns:a16="http://schemas.microsoft.com/office/drawing/2014/main" id="{E43B585B-6D1A-48A9-9637-B8227F94D117}"/>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9396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1AB6-A801-4FC7-8178-96B01BF8698C}"/>
              </a:ext>
            </a:extLst>
          </p:cNvPr>
          <p:cNvSpPr>
            <a:spLocks noGrp="1"/>
          </p:cNvSpPr>
          <p:nvPr>
            <p:ph type="title"/>
          </p:nvPr>
        </p:nvSpPr>
        <p:spPr/>
        <p:txBody>
          <a:bodyPr/>
          <a:lstStyle/>
          <a:p>
            <a:r>
              <a:rPr lang="en-US"/>
              <a:t>4</a:t>
            </a:r>
            <a:endParaRPr lang="id-ID"/>
          </a:p>
        </p:txBody>
      </p:sp>
      <p:sp>
        <p:nvSpPr>
          <p:cNvPr id="3" name="Text Placeholder 2">
            <a:extLst>
              <a:ext uri="{FF2B5EF4-FFF2-40B4-BE49-F238E27FC236}">
                <a16:creationId xmlns:a16="http://schemas.microsoft.com/office/drawing/2014/main" id="{4FAE73B2-0224-486B-9B82-79D3CC5254B4}"/>
              </a:ext>
            </a:extLst>
          </p:cNvPr>
          <p:cNvSpPr>
            <a:spLocks noGrp="1"/>
          </p:cNvSpPr>
          <p:nvPr>
            <p:ph type="body" sz="quarter" idx="12"/>
          </p:nvPr>
        </p:nvSpPr>
        <p:spPr/>
        <p:txBody>
          <a:bodyPr>
            <a:normAutofit/>
          </a:bodyPr>
          <a:lstStyle/>
          <a:p>
            <a:r>
              <a:rPr lang="id-ID"/>
              <a:t>java.util.HashMap&lt;String, String&gt; kriuk = </a:t>
            </a:r>
            <a:endParaRPr lang="en-US"/>
          </a:p>
          <a:p>
            <a:r>
              <a:rPr lang="en-US"/>
              <a:t>	</a:t>
            </a:r>
            <a:r>
              <a:rPr lang="id-ID"/>
              <a:t>new java.util.HashMap&lt;&gt;();</a:t>
            </a:r>
          </a:p>
          <a:p>
            <a:r>
              <a:rPr lang="id-ID"/>
              <a:t>kriuk.put("Rhoma 1", </a:t>
            </a:r>
            <a:endParaRPr lang="en-US"/>
          </a:p>
          <a:p>
            <a:r>
              <a:rPr lang="en-US"/>
              <a:t>	</a:t>
            </a:r>
            <a:r>
              <a:rPr lang="id-ID"/>
              <a:t>"Bagaimana kabar project SDA mu, Ani?");</a:t>
            </a:r>
          </a:p>
          <a:p>
            <a:r>
              <a:rPr lang="id-ID"/>
              <a:t>kriuk.put("Ani 1", "Tiiiddaaaakkk Roma!!!");</a:t>
            </a:r>
          </a:p>
          <a:p>
            <a:r>
              <a:rPr lang="id-ID"/>
              <a:t>kriuk.put("Rhoma 2", </a:t>
            </a:r>
            <a:endParaRPr lang="en-US"/>
          </a:p>
          <a:p>
            <a:r>
              <a:rPr lang="en-US"/>
              <a:t>	</a:t>
            </a:r>
            <a:r>
              <a:rPr lang="id-ID"/>
              <a:t>"Tapi kita harus lulus kuliah ini, bukan?!");</a:t>
            </a:r>
          </a:p>
          <a:p>
            <a:r>
              <a:rPr lang="id-ID"/>
              <a:t>kriuk.put("Ani 2", "Cukuuuuupp Rhoma! Cukup!!");</a:t>
            </a:r>
          </a:p>
          <a:p>
            <a:r>
              <a:rPr lang="id-ID"/>
              <a:t>System.out.println(kriuk.keySet()</a:t>
            </a:r>
            <a:r>
              <a:rPr lang="en-US"/>
              <a:t> +</a:t>
            </a:r>
            <a:r>
              <a:rPr lang="id-ID"/>
              <a:t>);</a:t>
            </a:r>
          </a:p>
          <a:p>
            <a:r>
              <a:rPr lang="id-ID"/>
              <a:t>System.out.println(kriuk.values());</a:t>
            </a:r>
          </a:p>
          <a:p>
            <a:r>
              <a:rPr lang="id-ID"/>
              <a:t>kriuk.clear();</a:t>
            </a:r>
          </a:p>
          <a:p>
            <a:r>
              <a:rPr lang="id-ID"/>
              <a:t>System.out.println(kriuk);</a:t>
            </a:r>
          </a:p>
        </p:txBody>
      </p:sp>
      <p:sp>
        <p:nvSpPr>
          <p:cNvPr id="4" name="Oval 3">
            <a:extLst>
              <a:ext uri="{FF2B5EF4-FFF2-40B4-BE49-F238E27FC236}">
                <a16:creationId xmlns:a16="http://schemas.microsoft.com/office/drawing/2014/main" id="{BADA868E-8A4D-45DB-A1B9-EB59E2909AEE}"/>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89570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58F7-E923-4244-B1CD-BC9B66D30025}"/>
              </a:ext>
            </a:extLst>
          </p:cNvPr>
          <p:cNvSpPr>
            <a:spLocks noGrp="1"/>
          </p:cNvSpPr>
          <p:nvPr>
            <p:ph type="title"/>
          </p:nvPr>
        </p:nvSpPr>
        <p:spPr/>
        <p:txBody>
          <a:bodyPr/>
          <a:lstStyle/>
          <a:p>
            <a:r>
              <a:rPr lang="id-ID"/>
              <a:t>Iterator</a:t>
            </a:r>
          </a:p>
        </p:txBody>
      </p:sp>
    </p:spTree>
    <p:extLst>
      <p:ext uri="{BB962C8B-B14F-4D97-AF65-F5344CB8AC3E}">
        <p14:creationId xmlns:p14="http://schemas.microsoft.com/office/powerpoint/2010/main" val="1638472990"/>
      </p:ext>
    </p:extLst>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4557-CEE8-4C6F-B67D-73CC51347DE6}"/>
              </a:ext>
            </a:extLst>
          </p:cNvPr>
          <p:cNvSpPr>
            <a:spLocks noGrp="1"/>
          </p:cNvSpPr>
          <p:nvPr>
            <p:ph type="title"/>
          </p:nvPr>
        </p:nvSpPr>
        <p:spPr/>
        <p:txBody>
          <a:bodyPr/>
          <a:lstStyle/>
          <a:p>
            <a:r>
              <a:rPr lang="en-US"/>
              <a:t>Iterator</a:t>
            </a:r>
            <a:endParaRPr lang="id-ID"/>
          </a:p>
        </p:txBody>
      </p:sp>
      <p:sp>
        <p:nvSpPr>
          <p:cNvPr id="3" name="Text Placeholder 2">
            <a:extLst>
              <a:ext uri="{FF2B5EF4-FFF2-40B4-BE49-F238E27FC236}">
                <a16:creationId xmlns:a16="http://schemas.microsoft.com/office/drawing/2014/main" id="{369EE497-A903-4E99-A5F4-AD3CDA1B50CF}"/>
              </a:ext>
            </a:extLst>
          </p:cNvPr>
          <p:cNvSpPr>
            <a:spLocks noGrp="1"/>
          </p:cNvSpPr>
          <p:nvPr>
            <p:ph type="body" sz="quarter" idx="10"/>
          </p:nvPr>
        </p:nvSpPr>
        <p:spPr/>
        <p:txBody>
          <a:bodyPr/>
          <a:lstStyle/>
          <a:p>
            <a:r>
              <a:rPr lang="en-US"/>
              <a:t>Itertor atau kursor (</a:t>
            </a:r>
            <a:r>
              <a:rPr lang="en-US" i="1"/>
              <a:t>cursor</a:t>
            </a:r>
            <a:r>
              <a:rPr lang="en-US"/>
              <a:t>) digunakan untuk menunjuk data yang ingin dibaca dalam berbagai struktur data di Java™ Collection Framework, seperti ArrayList, LinkedList, Stack, Queue, HashMap, dan LinkedHashMap.</a:t>
            </a:r>
          </a:p>
        </p:txBody>
      </p:sp>
      <p:sp>
        <p:nvSpPr>
          <p:cNvPr id="4" name="Text Placeholder 3">
            <a:extLst>
              <a:ext uri="{FF2B5EF4-FFF2-40B4-BE49-F238E27FC236}">
                <a16:creationId xmlns:a16="http://schemas.microsoft.com/office/drawing/2014/main" id="{3CECA584-D573-4AD6-B59B-A3B5FEFFEB1D}"/>
              </a:ext>
            </a:extLst>
          </p:cNvPr>
          <p:cNvSpPr>
            <a:spLocks noGrp="1"/>
          </p:cNvSpPr>
          <p:nvPr>
            <p:ph type="body" sz="quarter" idx="11"/>
          </p:nvPr>
        </p:nvSpPr>
        <p:spPr/>
        <p:txBody>
          <a:bodyPr/>
          <a:lstStyle/>
          <a:p>
            <a:r>
              <a:rPr lang="id-ID"/>
              <a:t>https://www.journaldev.com/13460/java-iterator</a:t>
            </a:r>
          </a:p>
          <a:p>
            <a:endParaRPr lang="id-ID"/>
          </a:p>
        </p:txBody>
      </p:sp>
    </p:spTree>
    <p:extLst>
      <p:ext uri="{BB962C8B-B14F-4D97-AF65-F5344CB8AC3E}">
        <p14:creationId xmlns:p14="http://schemas.microsoft.com/office/powerpoint/2010/main" val="189739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06ED-DDD4-4ED1-8320-6CDC9D10B9A8}"/>
              </a:ext>
            </a:extLst>
          </p:cNvPr>
          <p:cNvSpPr>
            <a:spLocks noGrp="1"/>
          </p:cNvSpPr>
          <p:nvPr>
            <p:ph type="title"/>
          </p:nvPr>
        </p:nvSpPr>
        <p:spPr/>
        <p:txBody>
          <a:bodyPr/>
          <a:lstStyle/>
          <a:p>
            <a:r>
              <a:rPr lang="id-ID" i="1"/>
              <a:t>Import</a:t>
            </a:r>
            <a:r>
              <a:rPr lang="id-ID"/>
              <a:t> Iterator</a:t>
            </a:r>
          </a:p>
        </p:txBody>
      </p:sp>
      <p:sp>
        <p:nvSpPr>
          <p:cNvPr id="4" name="Text Placeholder 8">
            <a:extLst>
              <a:ext uri="{FF2B5EF4-FFF2-40B4-BE49-F238E27FC236}">
                <a16:creationId xmlns:a16="http://schemas.microsoft.com/office/drawing/2014/main" id="{F5A11B99-2202-4B50-AB5C-94632EFC59F0}"/>
              </a:ext>
            </a:extLst>
          </p:cNvPr>
          <p:cNvSpPr>
            <a:spLocks noGrp="1"/>
          </p:cNvSpPr>
          <p:nvPr>
            <p:ph type="body" sz="quarter" idx="10"/>
          </p:nvPr>
        </p:nvSpPr>
        <p:spPr>
          <a:xfrm>
            <a:off x="274320" y="1188720"/>
            <a:ext cx="8595360" cy="1023139"/>
          </a:xfrm>
        </p:spPr>
        <p:txBody>
          <a:bodyPr/>
          <a:lstStyle/>
          <a:p>
            <a:pPr marL="0" indent="0">
              <a:buNone/>
            </a:pPr>
            <a:r>
              <a:rPr lang="id-ID"/>
              <a:t>Pastikan Anda meng-</a:t>
            </a:r>
            <a:r>
              <a:rPr lang="id-ID" i="1"/>
              <a:t>import</a:t>
            </a:r>
            <a:r>
              <a:rPr lang="id-ID"/>
              <a:t> kelas </a:t>
            </a:r>
            <a:r>
              <a:rPr lang="en-US"/>
              <a:t>Iterator </a:t>
            </a:r>
            <a:r>
              <a:rPr lang="id-ID"/>
              <a:t>sebelum menggunakannya:</a:t>
            </a:r>
          </a:p>
        </p:txBody>
      </p:sp>
      <p:grpSp>
        <p:nvGrpSpPr>
          <p:cNvPr id="5" name="Group 4">
            <a:extLst>
              <a:ext uri="{FF2B5EF4-FFF2-40B4-BE49-F238E27FC236}">
                <a16:creationId xmlns:a16="http://schemas.microsoft.com/office/drawing/2014/main" id="{DBDECC03-0DE8-4851-8255-8B852BA9C929}"/>
              </a:ext>
            </a:extLst>
          </p:cNvPr>
          <p:cNvGrpSpPr/>
          <p:nvPr/>
        </p:nvGrpSpPr>
        <p:grpSpPr>
          <a:xfrm>
            <a:off x="353551" y="2294099"/>
            <a:ext cx="8436898" cy="2988727"/>
            <a:chOff x="1301118" y="5190101"/>
            <a:chExt cx="6192928" cy="3563058"/>
          </a:xfrm>
        </p:grpSpPr>
        <p:sp>
          <p:nvSpPr>
            <p:cNvPr id="6" name="Rounded Rectangle 27">
              <a:extLst>
                <a:ext uri="{FF2B5EF4-FFF2-40B4-BE49-F238E27FC236}">
                  <a16:creationId xmlns:a16="http://schemas.microsoft.com/office/drawing/2014/main" id="{EB5C3DCF-3DC5-4347-9446-85BDE03420FF}"/>
                </a:ext>
              </a:extLst>
            </p:cNvPr>
            <p:cNvSpPr/>
            <p:nvPr/>
          </p:nvSpPr>
          <p:spPr>
            <a:xfrm>
              <a:off x="1308160" y="5373798"/>
              <a:ext cx="6185886" cy="3379361"/>
            </a:xfrm>
            <a:prstGeom prst="roundRect">
              <a:avLst>
                <a:gd name="adj" fmla="val 3605"/>
              </a:avLst>
            </a:prstGeom>
            <a:solidFill>
              <a:srgbClr val="282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F2647"/>
                </a:solidFill>
                <a:effectLst/>
                <a:uLnTx/>
                <a:uFillTx/>
                <a:latin typeface="Calibri"/>
                <a:ea typeface="+mn-ea"/>
                <a:cs typeface="+mn-cs"/>
              </a:endParaRPr>
            </a:p>
          </p:txBody>
        </p:sp>
        <p:grpSp>
          <p:nvGrpSpPr>
            <p:cNvPr id="7" name="グループ化 37">
              <a:extLst>
                <a:ext uri="{FF2B5EF4-FFF2-40B4-BE49-F238E27FC236}">
                  <a16:creationId xmlns:a16="http://schemas.microsoft.com/office/drawing/2014/main" id="{48E4F391-DEFD-4FD9-80E9-876B3779EA8C}"/>
                </a:ext>
              </a:extLst>
            </p:cNvPr>
            <p:cNvGrpSpPr/>
            <p:nvPr/>
          </p:nvGrpSpPr>
          <p:grpSpPr>
            <a:xfrm>
              <a:off x="1301118" y="5190101"/>
              <a:ext cx="6192928" cy="317704"/>
              <a:chOff x="4888764" y="2065794"/>
              <a:chExt cx="8534385" cy="487141"/>
            </a:xfrm>
          </p:grpSpPr>
          <p:sp>
            <p:nvSpPr>
              <p:cNvPr id="8" name="角丸四角形 7">
                <a:extLst>
                  <a:ext uri="{FF2B5EF4-FFF2-40B4-BE49-F238E27FC236}">
                    <a16:creationId xmlns:a16="http://schemas.microsoft.com/office/drawing/2014/main" id="{832487AF-7C68-4B76-A8D9-E61FAD84A9C7}"/>
                  </a:ext>
                </a:extLst>
              </p:cNvPr>
              <p:cNvSpPr/>
              <p:nvPr userDrawn="1"/>
            </p:nvSpPr>
            <p:spPr>
              <a:xfrm>
                <a:off x="4898469" y="2065794"/>
                <a:ext cx="8524679" cy="487140"/>
              </a:xfrm>
              <a:custGeom>
                <a:avLst/>
                <a:gdLst/>
                <a:ahLst/>
                <a:cxn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rgbClr val="282923"/>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9" name="正方形/長方形 27">
                <a:extLst>
                  <a:ext uri="{FF2B5EF4-FFF2-40B4-BE49-F238E27FC236}">
                    <a16:creationId xmlns:a16="http://schemas.microsoft.com/office/drawing/2014/main" id="{FC152863-2DC9-482D-8010-B461A42E83BE}"/>
                  </a:ext>
                </a:extLst>
              </p:cNvPr>
              <p:cNvSpPr/>
              <p:nvPr userDrawn="1"/>
            </p:nvSpPr>
            <p:spPr>
              <a:xfrm>
                <a:off x="4888764" y="2489435"/>
                <a:ext cx="8534385" cy="63500"/>
              </a:xfrm>
              <a:prstGeom prst="rect">
                <a:avLst/>
              </a:prstGeom>
              <a:solidFill>
                <a:schemeClr val="bg1">
                  <a:lumMod val="6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nvGrpSpPr>
              <p:cNvPr id="10" name="グループ化 28">
                <a:extLst>
                  <a:ext uri="{FF2B5EF4-FFF2-40B4-BE49-F238E27FC236}">
                    <a16:creationId xmlns:a16="http://schemas.microsoft.com/office/drawing/2014/main" id="{87154520-B58E-4F97-A542-8B74F4CDE1D7}"/>
                  </a:ext>
                </a:extLst>
              </p:cNvPr>
              <p:cNvGrpSpPr/>
              <p:nvPr userDrawn="1"/>
            </p:nvGrpSpPr>
            <p:grpSpPr>
              <a:xfrm>
                <a:off x="5071097" y="2204590"/>
                <a:ext cx="353298" cy="142875"/>
                <a:chOff x="2524125" y="1614487"/>
                <a:chExt cx="353299" cy="142875"/>
              </a:xfrm>
            </p:grpSpPr>
            <p:sp>
              <p:nvSpPr>
                <p:cNvPr id="15" name="円/楕円 29">
                  <a:extLst>
                    <a:ext uri="{FF2B5EF4-FFF2-40B4-BE49-F238E27FC236}">
                      <a16:creationId xmlns:a16="http://schemas.microsoft.com/office/drawing/2014/main" id="{9F62820E-803B-44F7-9688-C3D91D3225A5}"/>
                    </a:ext>
                  </a:extLst>
                </p:cNvPr>
                <p:cNvSpPr/>
                <p:nvPr userDrawn="1"/>
              </p:nvSpPr>
              <p:spPr>
                <a:xfrm>
                  <a:off x="2524125" y="1614487"/>
                  <a:ext cx="81183" cy="142875"/>
                </a:xfrm>
                <a:prstGeom prst="ellipse">
                  <a:avLst/>
                </a:prstGeom>
                <a:solidFill>
                  <a:srgbClr val="FD497C"/>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6" name="円/楕円 30">
                  <a:extLst>
                    <a:ext uri="{FF2B5EF4-FFF2-40B4-BE49-F238E27FC236}">
                      <a16:creationId xmlns:a16="http://schemas.microsoft.com/office/drawing/2014/main" id="{526D3028-F10D-4D69-BCE1-3FE8F4A88B1F}"/>
                    </a:ext>
                  </a:extLst>
                </p:cNvPr>
                <p:cNvSpPr/>
                <p:nvPr userDrawn="1"/>
              </p:nvSpPr>
              <p:spPr>
                <a:xfrm>
                  <a:off x="2660183" y="1614487"/>
                  <a:ext cx="81182" cy="142875"/>
                </a:xfrm>
                <a:prstGeom prst="ellipse">
                  <a:avLst/>
                </a:prstGeom>
                <a:solidFill>
                  <a:srgbClr val="87C32F"/>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7" name="円/楕円 31">
                  <a:extLst>
                    <a:ext uri="{FF2B5EF4-FFF2-40B4-BE49-F238E27FC236}">
                      <a16:creationId xmlns:a16="http://schemas.microsoft.com/office/drawing/2014/main" id="{01137F98-1973-40FA-8E1B-1CD16EBD346D}"/>
                    </a:ext>
                  </a:extLst>
                </p:cNvPr>
                <p:cNvSpPr/>
                <p:nvPr userDrawn="1"/>
              </p:nvSpPr>
              <p:spPr>
                <a:xfrm>
                  <a:off x="2796242" y="1614487"/>
                  <a:ext cx="81182" cy="142875"/>
                </a:xfrm>
                <a:prstGeom prst="ellipse">
                  <a:avLst/>
                </a:prstGeom>
                <a:solidFill>
                  <a:srgbClr val="00ACE2"/>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nvGrpSpPr>
              <p:cNvPr id="11" name="グループ化 32">
                <a:extLst>
                  <a:ext uri="{FF2B5EF4-FFF2-40B4-BE49-F238E27FC236}">
                    <a16:creationId xmlns:a16="http://schemas.microsoft.com/office/drawing/2014/main" id="{4758F0DE-A094-4330-BE50-9E81F53592EA}"/>
                  </a:ext>
                </a:extLst>
              </p:cNvPr>
              <p:cNvGrpSpPr/>
              <p:nvPr userDrawn="1"/>
            </p:nvGrpSpPr>
            <p:grpSpPr>
              <a:xfrm>
                <a:off x="13043532" y="2180775"/>
                <a:ext cx="200026" cy="190500"/>
                <a:chOff x="7781924" y="1704975"/>
                <a:chExt cx="200026" cy="190500"/>
              </a:xfrm>
              <a:solidFill>
                <a:srgbClr val="1C1C1C">
                  <a:lumMod val="50000"/>
                  <a:lumOff val="50000"/>
                </a:srgbClr>
              </a:solidFill>
            </p:grpSpPr>
            <p:sp>
              <p:nvSpPr>
                <p:cNvPr id="12" name="正方形/長方形 33">
                  <a:extLst>
                    <a:ext uri="{FF2B5EF4-FFF2-40B4-BE49-F238E27FC236}">
                      <a16:creationId xmlns:a16="http://schemas.microsoft.com/office/drawing/2014/main" id="{BCFF3CC1-224B-4F93-91EA-804AA6DDDA92}"/>
                    </a:ext>
                  </a:extLst>
                </p:cNvPr>
                <p:cNvSpPr/>
                <p:nvPr userDrawn="1"/>
              </p:nvSpPr>
              <p:spPr>
                <a:xfrm>
                  <a:off x="7781925" y="1704975"/>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3" name="正方形/長方形 34">
                  <a:extLst>
                    <a:ext uri="{FF2B5EF4-FFF2-40B4-BE49-F238E27FC236}">
                      <a16:creationId xmlns:a16="http://schemas.microsoft.com/office/drawing/2014/main" id="{56EBAAEC-80BC-4DEE-A82D-2C9DD31D83A9}"/>
                    </a:ext>
                  </a:extLst>
                </p:cNvPr>
                <p:cNvSpPr/>
                <p:nvPr userDrawn="1"/>
              </p:nvSpPr>
              <p:spPr>
                <a:xfrm>
                  <a:off x="7781925" y="1776413"/>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sp>
              <p:nvSpPr>
                <p:cNvPr id="14" name="正方形/長方形 35">
                  <a:extLst>
                    <a:ext uri="{FF2B5EF4-FFF2-40B4-BE49-F238E27FC236}">
                      <a16:creationId xmlns:a16="http://schemas.microsoft.com/office/drawing/2014/main" id="{4AA16545-A0A0-404F-AA7D-12B940503F67}"/>
                    </a:ext>
                  </a:extLst>
                </p:cNvPr>
                <p:cNvSpPr/>
                <p:nvPr userDrawn="1"/>
              </p:nvSpPr>
              <p:spPr>
                <a:xfrm>
                  <a:off x="7781924" y="1847850"/>
                  <a:ext cx="200025" cy="476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632753"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a:ln>
                      <a:noFill/>
                    </a:ln>
                    <a:solidFill>
                      <a:prstClr val="white"/>
                    </a:solidFill>
                    <a:effectLst/>
                    <a:uLnTx/>
                    <a:uFillTx/>
                    <a:latin typeface="Open Sans"/>
                    <a:ea typeface="游ゴシック" panose="020B0400000000000000" pitchFamily="34" charset="-128"/>
                    <a:cs typeface="+mn-cs"/>
                  </a:endParaRPr>
                </a:p>
              </p:txBody>
            </p:sp>
          </p:grpSp>
        </p:grpSp>
      </p:grpSp>
      <p:sp>
        <p:nvSpPr>
          <p:cNvPr id="18" name="Rectangle 17">
            <a:extLst>
              <a:ext uri="{FF2B5EF4-FFF2-40B4-BE49-F238E27FC236}">
                <a16:creationId xmlns:a16="http://schemas.microsoft.com/office/drawing/2014/main" id="{D27981F9-F5B6-4649-A149-7F52AD54E568}"/>
              </a:ext>
            </a:extLst>
          </p:cNvPr>
          <p:cNvSpPr/>
          <p:nvPr/>
        </p:nvSpPr>
        <p:spPr>
          <a:xfrm>
            <a:off x="877422" y="2669452"/>
            <a:ext cx="7337481" cy="2246769"/>
          </a:xfrm>
          <a:prstGeom prst="rect">
            <a:avLst/>
          </a:prstGeom>
        </p:spPr>
        <p:txBody>
          <a:bodyPr wrap="square">
            <a:spAutoFit/>
          </a:bodyPr>
          <a:lstStyle/>
          <a:p>
            <a:r>
              <a:rPr lang="en-US" sz="2000" b="1" dirty="0">
                <a:solidFill>
                  <a:srgbClr val="D55FDE"/>
                </a:solidFill>
                <a:latin typeface="Consolas" panose="020B0609020204030204" pitchFamily="49" charset="0"/>
              </a:rPr>
              <a:t>import</a:t>
            </a:r>
            <a:r>
              <a:rPr lang="en-US" sz="2000" b="1" dirty="0">
                <a:solidFill>
                  <a:srgbClr val="EF596F"/>
                </a:solidFill>
                <a:latin typeface="Consolas" panose="020B0609020204030204" pitchFamily="49" charset="0"/>
              </a:rPr>
              <a:t> </a:t>
            </a:r>
            <a:r>
              <a:rPr lang="en-US" sz="2000" b="1" dirty="0" err="1">
                <a:solidFill>
                  <a:srgbClr val="E5C07B"/>
                </a:solidFill>
                <a:latin typeface="Consolas" panose="020B0609020204030204" pitchFamily="49" charset="0"/>
              </a:rPr>
              <a:t>java.</a:t>
            </a:r>
            <a:r>
              <a:rPr lang="en-US" sz="2000" b="1" err="1">
                <a:solidFill>
                  <a:srgbClr val="E5C07B"/>
                </a:solidFill>
                <a:latin typeface="Consolas" panose="020B0609020204030204" pitchFamily="49" charset="0"/>
              </a:rPr>
              <a:t>util</a:t>
            </a:r>
            <a:r>
              <a:rPr lang="en-US" sz="2000" b="1">
                <a:solidFill>
                  <a:srgbClr val="E5C07B"/>
                </a:solidFill>
                <a:latin typeface="Consolas" panose="020B0609020204030204" pitchFamily="49" charset="0"/>
              </a:rPr>
              <a:t>.Iterator</a:t>
            </a:r>
            <a:r>
              <a:rPr lang="en-US" sz="2000" b="1">
                <a:solidFill>
                  <a:srgbClr val="BBBBBB"/>
                </a:solidFill>
                <a:latin typeface="Consolas" panose="020B0609020204030204" pitchFamily="49" charset="0"/>
              </a:rPr>
              <a:t>;</a:t>
            </a:r>
          </a:p>
          <a:p>
            <a:br>
              <a:rPr lang="en-US" sz="2000" b="1" dirty="0">
                <a:solidFill>
                  <a:srgbClr val="BBBBBB"/>
                </a:solidFill>
                <a:latin typeface="Consolas" panose="020B0609020204030204" pitchFamily="49" charset="0"/>
              </a:rPr>
            </a:br>
            <a:r>
              <a:rPr lang="en-US" sz="2000" b="1" dirty="0">
                <a:solidFill>
                  <a:srgbClr val="D55FDE"/>
                </a:solidFill>
                <a:latin typeface="Consolas" panose="020B0609020204030204" pitchFamily="49" charset="0"/>
              </a:rPr>
              <a:t>public</a:t>
            </a:r>
            <a:r>
              <a:rPr lang="en-US" sz="2000" b="1" dirty="0">
                <a:solidFill>
                  <a:srgbClr val="EF596F"/>
                </a:solidFill>
                <a:latin typeface="Consolas" panose="020B0609020204030204" pitchFamily="49" charset="0"/>
              </a:rPr>
              <a:t> </a:t>
            </a:r>
            <a:r>
              <a:rPr lang="en-US" sz="2000" b="1">
                <a:solidFill>
                  <a:srgbClr val="D55FDE"/>
                </a:solidFill>
                <a:latin typeface="Consolas" panose="020B0609020204030204" pitchFamily="49" charset="0"/>
              </a:rPr>
              <a:t>class</a:t>
            </a:r>
            <a:r>
              <a:rPr lang="en-US" sz="2000" b="1">
                <a:solidFill>
                  <a:srgbClr val="EF596F"/>
                </a:solidFill>
                <a:latin typeface="Consolas" panose="020B0609020204030204" pitchFamily="49" charset="0"/>
              </a:rPr>
              <a:t> </a:t>
            </a:r>
            <a:r>
              <a:rPr lang="en-US" sz="2000" b="1">
                <a:solidFill>
                  <a:srgbClr val="E5C07B"/>
                </a:solidFill>
                <a:latin typeface="Consolas" panose="020B0609020204030204" pitchFamily="49" charset="0"/>
              </a:rPr>
              <a:t>Tes</a:t>
            </a:r>
            <a:r>
              <a:rPr lang="en-US" sz="2000" b="1">
                <a:solidFill>
                  <a:srgbClr val="BBBBBB"/>
                </a:solidFill>
                <a:latin typeface="Consolas" panose="020B0609020204030204" pitchFamily="49" charset="0"/>
              </a:rPr>
              <a:t>{</a:t>
            </a:r>
            <a:endParaRPr lang="en-US" sz="2000" b="1" dirty="0">
              <a:solidFill>
                <a:srgbClr val="BBBBBB"/>
              </a:solidFill>
              <a:latin typeface="Consolas" panose="020B0609020204030204" pitchFamily="49" charset="0"/>
            </a:endParaRPr>
          </a:p>
          <a:p>
            <a:r>
              <a:rPr lang="en-US" sz="2000" b="1" dirty="0">
                <a:solidFill>
                  <a:srgbClr val="EF596F"/>
                </a:solidFill>
                <a:latin typeface="Consolas" panose="020B0609020204030204" pitchFamily="49" charset="0"/>
              </a:rPr>
              <a:t>    </a:t>
            </a:r>
            <a:r>
              <a:rPr lang="en-US" sz="2000" b="1" dirty="0">
                <a:solidFill>
                  <a:srgbClr val="D55FDE"/>
                </a:solidFill>
                <a:latin typeface="Consolas" panose="020B0609020204030204" pitchFamily="49" charset="0"/>
              </a:rPr>
              <a:t>public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static</a:t>
            </a:r>
            <a:r>
              <a:rPr lang="en-US" sz="2000" b="1" dirty="0">
                <a:solidFill>
                  <a:srgbClr val="61AFEF"/>
                </a:solidFill>
                <a:latin typeface="Consolas" panose="020B0609020204030204" pitchFamily="49" charset="0"/>
              </a:rPr>
              <a:t> </a:t>
            </a:r>
            <a:r>
              <a:rPr lang="en-US" sz="2000" b="1" dirty="0">
                <a:solidFill>
                  <a:srgbClr val="D55FDE"/>
                </a:solidFill>
                <a:latin typeface="Consolas" panose="020B0609020204030204" pitchFamily="49" charset="0"/>
              </a:rPr>
              <a:t>void</a:t>
            </a:r>
            <a:r>
              <a:rPr lang="en-US" sz="2000" b="1" dirty="0">
                <a:solidFill>
                  <a:srgbClr val="61AFEF"/>
                </a:solidFill>
                <a:latin typeface="Consolas" panose="020B0609020204030204" pitchFamily="49" charset="0"/>
              </a:rPr>
              <a:t> main</a:t>
            </a:r>
            <a:r>
              <a:rPr lang="en-US" sz="2000" b="1" dirty="0">
                <a:solidFill>
                  <a:srgbClr val="BBBBBB"/>
                </a:solidFill>
                <a:latin typeface="Consolas" panose="020B0609020204030204" pitchFamily="49" charset="0"/>
              </a:rPr>
              <a:t>(</a:t>
            </a:r>
            <a:r>
              <a:rPr lang="en-US" sz="2000" b="1" dirty="0">
                <a:solidFill>
                  <a:srgbClr val="D55FDE"/>
                </a:solidFill>
                <a:latin typeface="Consolas" panose="020B0609020204030204" pitchFamily="49" charset="0"/>
              </a:rPr>
              <a:t>String</a:t>
            </a:r>
            <a:r>
              <a:rPr lang="en-US" sz="2000" b="1" dirty="0">
                <a:solidFill>
                  <a:srgbClr val="BBBBBB"/>
                </a:solidFill>
                <a:latin typeface="Consolas" panose="020B0609020204030204" pitchFamily="49" charset="0"/>
              </a:rPr>
              <a:t>[] </a:t>
            </a:r>
            <a:r>
              <a:rPr lang="en-US" sz="2000" b="1" i="1" dirty="0" err="1">
                <a:solidFill>
                  <a:srgbClr val="EF596F"/>
                </a:solidFill>
                <a:latin typeface="Consolas" panose="020B0609020204030204" pitchFamily="49" charset="0"/>
              </a:rPr>
              <a:t>args</a:t>
            </a:r>
            <a:r>
              <a:rPr lang="en-US" sz="2000" b="1" dirty="0">
                <a:solidFill>
                  <a:srgbClr val="BBBBBB"/>
                </a:solidFill>
                <a:latin typeface="Consolas" panose="020B0609020204030204" pitchFamily="49" charset="0"/>
              </a:rPr>
              <a:t>)</a:t>
            </a:r>
            <a:r>
              <a:rPr lang="en-US" sz="2000" b="1" dirty="0">
                <a:solidFill>
                  <a:srgbClr val="61AFEF"/>
                </a:solidFill>
                <a:latin typeface="Consolas" panose="020B0609020204030204" pitchFamily="49" charset="0"/>
              </a:rPr>
              <a:t> </a:t>
            </a:r>
            <a:r>
              <a:rPr lang="en-US" sz="2000" b="1" dirty="0">
                <a:solidFill>
                  <a:srgbClr val="BBBBBB"/>
                </a:solidFill>
                <a:latin typeface="Consolas" panose="020B0609020204030204" pitchFamily="49" charset="0"/>
              </a:rPr>
              <a:t>{</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    }</a:t>
            </a:r>
          </a:p>
          <a:p>
            <a:r>
              <a:rPr lang="en-US" sz="2000" b="1" dirty="0">
                <a:solidFill>
                  <a:srgbClr val="BBBBBB"/>
                </a:solidFill>
                <a:latin typeface="Consolas" panose="020B0609020204030204" pitchFamily="49" charset="0"/>
              </a:rPr>
              <a:t>}</a:t>
            </a:r>
            <a:endParaRPr lang="en-US" sz="2000" b="1" dirty="0">
              <a:solidFill>
                <a:srgbClr val="BBBBBB"/>
              </a:solidFill>
              <a:effectLst/>
              <a:latin typeface="Consolas" panose="020B0609020204030204" pitchFamily="49" charset="0"/>
            </a:endParaRPr>
          </a:p>
        </p:txBody>
      </p:sp>
      <p:sp>
        <p:nvSpPr>
          <p:cNvPr id="19" name="Rectangle 18">
            <a:extLst>
              <a:ext uri="{FF2B5EF4-FFF2-40B4-BE49-F238E27FC236}">
                <a16:creationId xmlns:a16="http://schemas.microsoft.com/office/drawing/2014/main" id="{8386E8E3-B554-4579-AFF8-E2473F1D6542}"/>
              </a:ext>
            </a:extLst>
          </p:cNvPr>
          <p:cNvSpPr/>
          <p:nvPr/>
        </p:nvSpPr>
        <p:spPr bwMode="auto">
          <a:xfrm>
            <a:off x="877422" y="2669451"/>
            <a:ext cx="3749040" cy="457200"/>
          </a:xfrm>
          <a:prstGeom prst="rect">
            <a:avLst/>
          </a:pr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144076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DE5BF-55CB-4FB9-9CE8-E77FD4DA7D52}"/>
              </a:ext>
            </a:extLst>
          </p:cNvPr>
          <p:cNvSpPr>
            <a:spLocks noGrp="1"/>
          </p:cNvSpPr>
          <p:nvPr>
            <p:ph type="title"/>
          </p:nvPr>
        </p:nvSpPr>
        <p:spPr/>
        <p:txBody>
          <a:bodyPr/>
          <a:lstStyle/>
          <a:p>
            <a:r>
              <a:rPr lang="en-US"/>
              <a:t>Prilaku Iterator LinkedList</a:t>
            </a:r>
            <a:endParaRPr lang="id-ID"/>
          </a:p>
        </p:txBody>
      </p:sp>
      <p:sp>
        <p:nvSpPr>
          <p:cNvPr id="3" name="Text Placeholder 2">
            <a:extLst>
              <a:ext uri="{FF2B5EF4-FFF2-40B4-BE49-F238E27FC236}">
                <a16:creationId xmlns:a16="http://schemas.microsoft.com/office/drawing/2014/main" id="{7D1FD74D-DE03-4F90-B568-F4126AB4360D}"/>
              </a:ext>
            </a:extLst>
          </p:cNvPr>
          <p:cNvSpPr>
            <a:spLocks noGrp="1"/>
          </p:cNvSpPr>
          <p:nvPr>
            <p:ph type="body" sz="quarter" idx="11"/>
          </p:nvPr>
        </p:nvSpPr>
        <p:spPr/>
        <p:txBody>
          <a:bodyPr/>
          <a:lstStyle/>
          <a:p>
            <a:r>
              <a:rPr lang="id-ID"/>
              <a:t>LinkedList&lt;String&gt; list = new LinkedList&lt;&gt;();</a:t>
            </a:r>
          </a:p>
          <a:p>
            <a:r>
              <a:rPr lang="id-ID"/>
              <a:t>list.add("Magical");</a:t>
            </a:r>
          </a:p>
          <a:p>
            <a:r>
              <a:rPr lang="id-ID"/>
              <a:t>list.add("things");</a:t>
            </a:r>
          </a:p>
          <a:p>
            <a:r>
              <a:rPr lang="id-ID"/>
              <a:t>list.add("happen</a:t>
            </a:r>
            <a:r>
              <a:rPr lang="en-US"/>
              <a:t>ed</a:t>
            </a:r>
            <a:r>
              <a:rPr lang="id-ID"/>
              <a:t>");</a:t>
            </a:r>
            <a:endParaRPr lang="en-US"/>
          </a:p>
          <a:p>
            <a:endParaRPr lang="id-ID"/>
          </a:p>
          <a:p>
            <a:r>
              <a:rPr lang="id-ID"/>
              <a:t>Iterator&lt;String&gt; iterator = list.iterator();</a:t>
            </a:r>
          </a:p>
          <a:p>
            <a:r>
              <a:rPr lang="id-ID"/>
              <a:t>while(iterator.hasNext())</a:t>
            </a:r>
          </a:p>
          <a:p>
            <a:r>
              <a:rPr lang="id-ID"/>
              <a:t>	System.out.println(iterator.next());</a:t>
            </a:r>
          </a:p>
        </p:txBody>
      </p:sp>
      <p:sp>
        <p:nvSpPr>
          <p:cNvPr id="4" name="Text Placeholder 3">
            <a:extLst>
              <a:ext uri="{FF2B5EF4-FFF2-40B4-BE49-F238E27FC236}">
                <a16:creationId xmlns:a16="http://schemas.microsoft.com/office/drawing/2014/main" id="{7613BF71-A193-412B-ACDB-B9EA245B8832}"/>
              </a:ext>
            </a:extLst>
          </p:cNvPr>
          <p:cNvSpPr>
            <a:spLocks noGrp="1"/>
          </p:cNvSpPr>
          <p:nvPr>
            <p:ph type="body" sz="quarter" idx="12"/>
          </p:nvPr>
        </p:nvSpPr>
        <p:spPr/>
        <p:txBody>
          <a:bodyPr/>
          <a:lstStyle/>
          <a:p>
            <a:r>
              <a:rPr lang="en-US"/>
              <a:t>Magical</a:t>
            </a:r>
            <a:endParaRPr lang="id-ID"/>
          </a:p>
        </p:txBody>
      </p:sp>
      <p:sp>
        <p:nvSpPr>
          <p:cNvPr id="5" name="Arrow: Right 4">
            <a:extLst>
              <a:ext uri="{FF2B5EF4-FFF2-40B4-BE49-F238E27FC236}">
                <a16:creationId xmlns:a16="http://schemas.microsoft.com/office/drawing/2014/main" id="{4B45FC7A-FD44-4880-9002-3D83A0F8016E}"/>
              </a:ext>
            </a:extLst>
          </p:cNvPr>
          <p:cNvSpPr/>
          <p:nvPr/>
        </p:nvSpPr>
        <p:spPr>
          <a:xfrm>
            <a:off x="274320" y="118872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Arrow: Right 5">
            <a:extLst>
              <a:ext uri="{FF2B5EF4-FFF2-40B4-BE49-F238E27FC236}">
                <a16:creationId xmlns:a16="http://schemas.microsoft.com/office/drawing/2014/main" id="{7AA07B84-2535-4FCC-83CB-1573908DE572}"/>
              </a:ext>
            </a:extLst>
          </p:cNvPr>
          <p:cNvSpPr/>
          <p:nvPr/>
        </p:nvSpPr>
        <p:spPr>
          <a:xfrm>
            <a:off x="274320" y="15544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Arrow: Right 6">
            <a:extLst>
              <a:ext uri="{FF2B5EF4-FFF2-40B4-BE49-F238E27FC236}">
                <a16:creationId xmlns:a16="http://schemas.microsoft.com/office/drawing/2014/main" id="{F6EE1E0E-3A3E-48B2-8772-F8F1B0F6F5DD}"/>
              </a:ext>
            </a:extLst>
          </p:cNvPr>
          <p:cNvSpPr/>
          <p:nvPr/>
        </p:nvSpPr>
        <p:spPr>
          <a:xfrm>
            <a:off x="274320" y="19202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Arrow: Right 7">
            <a:extLst>
              <a:ext uri="{FF2B5EF4-FFF2-40B4-BE49-F238E27FC236}">
                <a16:creationId xmlns:a16="http://schemas.microsoft.com/office/drawing/2014/main" id="{19DEFE80-22E2-445D-A7F2-FC7A65C1428A}"/>
              </a:ext>
            </a:extLst>
          </p:cNvPr>
          <p:cNvSpPr/>
          <p:nvPr/>
        </p:nvSpPr>
        <p:spPr>
          <a:xfrm>
            <a:off x="274320" y="228600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Arrow: Right 9">
            <a:extLst>
              <a:ext uri="{FF2B5EF4-FFF2-40B4-BE49-F238E27FC236}">
                <a16:creationId xmlns:a16="http://schemas.microsoft.com/office/drawing/2014/main" id="{603BC1AE-BEB4-47BB-BE00-AE5BF2E3A929}"/>
              </a:ext>
            </a:extLst>
          </p:cNvPr>
          <p:cNvSpPr/>
          <p:nvPr/>
        </p:nvSpPr>
        <p:spPr>
          <a:xfrm>
            <a:off x="274320" y="301256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Arrow: Right 10">
            <a:extLst>
              <a:ext uri="{FF2B5EF4-FFF2-40B4-BE49-F238E27FC236}">
                <a16:creationId xmlns:a16="http://schemas.microsoft.com/office/drawing/2014/main" id="{1C7E2143-BBC7-445C-B71A-E1B69A309A4B}"/>
              </a:ext>
            </a:extLst>
          </p:cNvPr>
          <p:cNvSpPr/>
          <p:nvPr/>
        </p:nvSpPr>
        <p:spPr>
          <a:xfrm>
            <a:off x="274320" y="338328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Arrow: Right 11">
            <a:extLst>
              <a:ext uri="{FF2B5EF4-FFF2-40B4-BE49-F238E27FC236}">
                <a16:creationId xmlns:a16="http://schemas.microsoft.com/office/drawing/2014/main" id="{73FE6BAF-4DA4-48B3-B207-0D51F186F6CD}"/>
              </a:ext>
            </a:extLst>
          </p:cNvPr>
          <p:cNvSpPr/>
          <p:nvPr/>
        </p:nvSpPr>
        <p:spPr>
          <a:xfrm>
            <a:off x="274320" y="3749040"/>
            <a:ext cx="274320" cy="274320"/>
          </a:xfrm>
          <a:prstGeom prst="rightArrow">
            <a:avLst>
              <a:gd name="adj1" fmla="val 50000"/>
              <a:gd name="adj2" fmla="val 80303"/>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a:extLst>
              <a:ext uri="{FF2B5EF4-FFF2-40B4-BE49-F238E27FC236}">
                <a16:creationId xmlns:a16="http://schemas.microsoft.com/office/drawing/2014/main" id="{C5B1209A-3924-403D-95F9-F5FCD6B36C77}"/>
              </a:ext>
            </a:extLst>
          </p:cNvPr>
          <p:cNvSpPr/>
          <p:nvPr/>
        </p:nvSpPr>
        <p:spPr>
          <a:xfrm>
            <a:off x="4754880" y="1645920"/>
            <a:ext cx="914400" cy="365760"/>
          </a:xfrm>
          <a:prstGeom prst="ellipse">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2F424F"/>
                </a:solidFill>
                <a:latin typeface="Arial" panose="020B0604020202020204" pitchFamily="34" charset="0"/>
                <a:cs typeface="Arial" panose="020B0604020202020204" pitchFamily="34" charset="0"/>
              </a:rPr>
              <a:t>list</a:t>
            </a:r>
          </a:p>
        </p:txBody>
      </p:sp>
      <p:cxnSp>
        <p:nvCxnSpPr>
          <p:cNvPr id="17" name="Straight Arrow Connector 16">
            <a:extLst>
              <a:ext uri="{FF2B5EF4-FFF2-40B4-BE49-F238E27FC236}">
                <a16:creationId xmlns:a16="http://schemas.microsoft.com/office/drawing/2014/main" id="{716EE20C-5E29-4D2B-BCA4-7D1BE97C3944}"/>
              </a:ext>
            </a:extLst>
          </p:cNvPr>
          <p:cNvCxnSpPr>
            <a:cxnSpLocks/>
          </p:cNvCxnSpPr>
          <p:nvPr/>
        </p:nvCxnSpPr>
        <p:spPr>
          <a:xfrm>
            <a:off x="5669280" y="1828800"/>
            <a:ext cx="457200" cy="926"/>
          </a:xfrm>
          <a:prstGeom prst="straightConnector1">
            <a:avLst/>
          </a:prstGeom>
          <a:ln w="19050">
            <a:solidFill>
              <a:srgbClr val="2F424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8EEE13-A7AB-4DC7-9D37-E8EC3CC7E627}"/>
              </a:ext>
            </a:extLst>
          </p:cNvPr>
          <p:cNvSpPr/>
          <p:nvPr/>
        </p:nvSpPr>
        <p:spPr>
          <a:xfrm>
            <a:off x="6126480" y="164592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Magical</a:t>
            </a:r>
          </a:p>
        </p:txBody>
      </p:sp>
      <p:sp>
        <p:nvSpPr>
          <p:cNvPr id="19" name="Rectangle 18">
            <a:extLst>
              <a:ext uri="{FF2B5EF4-FFF2-40B4-BE49-F238E27FC236}">
                <a16:creationId xmlns:a16="http://schemas.microsoft.com/office/drawing/2014/main" id="{DAA65C8E-D6AA-469A-BF49-3456DF0C731E}"/>
              </a:ext>
            </a:extLst>
          </p:cNvPr>
          <p:cNvSpPr/>
          <p:nvPr/>
        </p:nvSpPr>
        <p:spPr>
          <a:xfrm>
            <a:off x="6126480" y="201168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things</a:t>
            </a:r>
          </a:p>
        </p:txBody>
      </p:sp>
      <p:sp>
        <p:nvSpPr>
          <p:cNvPr id="20" name="Rectangle 19">
            <a:extLst>
              <a:ext uri="{FF2B5EF4-FFF2-40B4-BE49-F238E27FC236}">
                <a16:creationId xmlns:a16="http://schemas.microsoft.com/office/drawing/2014/main" id="{8A8CAF6C-0007-4F83-ABAD-717BF230D923}"/>
              </a:ext>
            </a:extLst>
          </p:cNvPr>
          <p:cNvSpPr/>
          <p:nvPr/>
        </p:nvSpPr>
        <p:spPr>
          <a:xfrm>
            <a:off x="6126480" y="2377440"/>
            <a:ext cx="1280160" cy="365762"/>
          </a:xfrm>
          <a:prstGeom prst="rect">
            <a:avLst/>
          </a:prstGeom>
          <a:solidFill>
            <a:schemeClr val="bg1">
              <a:lumMod val="95000"/>
            </a:schemeClr>
          </a:solidFill>
          <a:ln w="1905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happened</a:t>
            </a:r>
          </a:p>
        </p:txBody>
      </p:sp>
      <p:sp>
        <p:nvSpPr>
          <p:cNvPr id="21" name="Arrow: Right 20">
            <a:extLst>
              <a:ext uri="{FF2B5EF4-FFF2-40B4-BE49-F238E27FC236}">
                <a16:creationId xmlns:a16="http://schemas.microsoft.com/office/drawing/2014/main" id="{07F76306-91E9-4AF0-8AD5-B453A601C6BE}"/>
              </a:ext>
            </a:extLst>
          </p:cNvPr>
          <p:cNvSpPr/>
          <p:nvPr/>
        </p:nvSpPr>
        <p:spPr>
          <a:xfrm rot="10800000">
            <a:off x="7406640" y="1645920"/>
            <a:ext cx="365760" cy="365760"/>
          </a:xfrm>
          <a:prstGeom prst="rightArrow">
            <a:avLst>
              <a:gd name="adj1" fmla="val 50000"/>
              <a:gd name="adj2" fmla="val 80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Arrow: Right 21">
            <a:extLst>
              <a:ext uri="{FF2B5EF4-FFF2-40B4-BE49-F238E27FC236}">
                <a16:creationId xmlns:a16="http://schemas.microsoft.com/office/drawing/2014/main" id="{5ED89445-F0CE-4629-B2B9-13FAEC616D9B}"/>
              </a:ext>
            </a:extLst>
          </p:cNvPr>
          <p:cNvSpPr/>
          <p:nvPr/>
        </p:nvSpPr>
        <p:spPr>
          <a:xfrm rot="10800000">
            <a:off x="7406639" y="2011680"/>
            <a:ext cx="365760" cy="365760"/>
          </a:xfrm>
          <a:prstGeom prst="rightArrow">
            <a:avLst>
              <a:gd name="adj1" fmla="val 50000"/>
              <a:gd name="adj2" fmla="val 80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Arrow: Right 22">
            <a:extLst>
              <a:ext uri="{FF2B5EF4-FFF2-40B4-BE49-F238E27FC236}">
                <a16:creationId xmlns:a16="http://schemas.microsoft.com/office/drawing/2014/main" id="{03FEADD9-9443-4C52-B7E8-A4868972BD90}"/>
              </a:ext>
            </a:extLst>
          </p:cNvPr>
          <p:cNvSpPr/>
          <p:nvPr/>
        </p:nvSpPr>
        <p:spPr>
          <a:xfrm rot="10800000">
            <a:off x="7406640" y="2377440"/>
            <a:ext cx="365760" cy="365760"/>
          </a:xfrm>
          <a:prstGeom prst="rightArrow">
            <a:avLst>
              <a:gd name="adj1" fmla="val 50000"/>
              <a:gd name="adj2" fmla="val 80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Arrow: Right 23">
            <a:extLst>
              <a:ext uri="{FF2B5EF4-FFF2-40B4-BE49-F238E27FC236}">
                <a16:creationId xmlns:a16="http://schemas.microsoft.com/office/drawing/2014/main" id="{D3A6D250-A7DC-4809-8D20-AF15313F3EAF}"/>
              </a:ext>
            </a:extLst>
          </p:cNvPr>
          <p:cNvSpPr/>
          <p:nvPr/>
        </p:nvSpPr>
        <p:spPr>
          <a:xfrm rot="10800000">
            <a:off x="7406639" y="2743200"/>
            <a:ext cx="365760" cy="365760"/>
          </a:xfrm>
          <a:prstGeom prst="rightArrow">
            <a:avLst>
              <a:gd name="adj1" fmla="val 50000"/>
              <a:gd name="adj2" fmla="val 8030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extBox 24">
            <a:extLst>
              <a:ext uri="{FF2B5EF4-FFF2-40B4-BE49-F238E27FC236}">
                <a16:creationId xmlns:a16="http://schemas.microsoft.com/office/drawing/2014/main" id="{44F3E164-42A2-4C9B-B70C-1C0F230404A3}"/>
              </a:ext>
            </a:extLst>
          </p:cNvPr>
          <p:cNvSpPr txBox="1"/>
          <p:nvPr/>
        </p:nvSpPr>
        <p:spPr>
          <a:xfrm>
            <a:off x="7772400" y="1645920"/>
            <a:ext cx="822960" cy="365760"/>
          </a:xfrm>
          <a:prstGeom prst="rect">
            <a:avLst/>
          </a:prstGeom>
          <a:noFill/>
        </p:spPr>
        <p:txBody>
          <a:bodyPr wrap="none" rtlCol="0">
            <a:spAutoFit/>
          </a:bodyPr>
          <a:lstStyle/>
          <a:p>
            <a:r>
              <a:rPr lang="en-US" sz="1600">
                <a:solidFill>
                  <a:srgbClr val="2F424F"/>
                </a:solidFill>
                <a:latin typeface="Arial" panose="020B0604020202020204" pitchFamily="34" charset="0"/>
                <a:cs typeface="Arial" panose="020B0604020202020204" pitchFamily="34" charset="0"/>
              </a:rPr>
              <a:t>iterator</a:t>
            </a:r>
            <a:endParaRPr lang="id-ID" sz="1600">
              <a:solidFill>
                <a:srgbClr val="2F424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6B4DAC8D-5D10-40A3-9697-E149A60943D1}"/>
              </a:ext>
            </a:extLst>
          </p:cNvPr>
          <p:cNvSpPr txBox="1"/>
          <p:nvPr/>
        </p:nvSpPr>
        <p:spPr>
          <a:xfrm>
            <a:off x="7768704" y="2011680"/>
            <a:ext cx="822960" cy="365760"/>
          </a:xfrm>
          <a:prstGeom prst="rect">
            <a:avLst/>
          </a:prstGeom>
          <a:noFill/>
        </p:spPr>
        <p:txBody>
          <a:bodyPr wrap="none" rtlCol="0">
            <a:spAutoFit/>
          </a:bodyPr>
          <a:lstStyle/>
          <a:p>
            <a:r>
              <a:rPr lang="en-US" sz="1600">
                <a:solidFill>
                  <a:srgbClr val="2F424F"/>
                </a:solidFill>
                <a:latin typeface="Arial" panose="020B0604020202020204" pitchFamily="34" charset="0"/>
                <a:cs typeface="Arial" panose="020B0604020202020204" pitchFamily="34" charset="0"/>
              </a:rPr>
              <a:t>iterator</a:t>
            </a:r>
            <a:endParaRPr lang="id-ID" sz="1600">
              <a:solidFill>
                <a:srgbClr val="2F424F"/>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C9B61F1-DBD6-49BD-ACF1-8DFBC230844A}"/>
              </a:ext>
            </a:extLst>
          </p:cNvPr>
          <p:cNvSpPr txBox="1"/>
          <p:nvPr/>
        </p:nvSpPr>
        <p:spPr>
          <a:xfrm>
            <a:off x="7768704" y="2377440"/>
            <a:ext cx="822960" cy="365760"/>
          </a:xfrm>
          <a:prstGeom prst="rect">
            <a:avLst/>
          </a:prstGeom>
          <a:noFill/>
        </p:spPr>
        <p:txBody>
          <a:bodyPr wrap="none" rtlCol="0">
            <a:spAutoFit/>
          </a:bodyPr>
          <a:lstStyle/>
          <a:p>
            <a:r>
              <a:rPr lang="en-US" sz="1600">
                <a:solidFill>
                  <a:srgbClr val="2F424F"/>
                </a:solidFill>
                <a:latin typeface="Arial" panose="020B0604020202020204" pitchFamily="34" charset="0"/>
                <a:cs typeface="Arial" panose="020B0604020202020204" pitchFamily="34" charset="0"/>
              </a:rPr>
              <a:t>iterator</a:t>
            </a:r>
            <a:endParaRPr lang="id-ID" sz="1600">
              <a:solidFill>
                <a:srgbClr val="2F424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A6EDA2C-307B-4F33-95FC-E105153016EE}"/>
              </a:ext>
            </a:extLst>
          </p:cNvPr>
          <p:cNvSpPr txBox="1"/>
          <p:nvPr/>
        </p:nvSpPr>
        <p:spPr>
          <a:xfrm>
            <a:off x="7772400" y="2739739"/>
            <a:ext cx="822960" cy="365760"/>
          </a:xfrm>
          <a:prstGeom prst="rect">
            <a:avLst/>
          </a:prstGeom>
          <a:noFill/>
        </p:spPr>
        <p:txBody>
          <a:bodyPr wrap="none" rtlCol="0">
            <a:spAutoFit/>
          </a:bodyPr>
          <a:lstStyle/>
          <a:p>
            <a:r>
              <a:rPr lang="en-US" sz="1600">
                <a:solidFill>
                  <a:srgbClr val="2F424F"/>
                </a:solidFill>
                <a:latin typeface="Arial" panose="020B0604020202020204" pitchFamily="34" charset="0"/>
                <a:cs typeface="Arial" panose="020B0604020202020204" pitchFamily="34" charset="0"/>
              </a:rPr>
              <a:t>iterator</a:t>
            </a:r>
            <a:endParaRPr lang="id-ID" sz="1600">
              <a:solidFill>
                <a:srgbClr val="2F424F"/>
              </a:solidFill>
              <a:latin typeface="Arial" panose="020B0604020202020204" pitchFamily="34" charset="0"/>
              <a:cs typeface="Arial" panose="020B0604020202020204" pitchFamily="34" charset="0"/>
            </a:endParaRPr>
          </a:p>
        </p:txBody>
      </p:sp>
      <p:sp>
        <p:nvSpPr>
          <p:cNvPr id="29" name="Text Placeholder 3">
            <a:extLst>
              <a:ext uri="{FF2B5EF4-FFF2-40B4-BE49-F238E27FC236}">
                <a16:creationId xmlns:a16="http://schemas.microsoft.com/office/drawing/2014/main" id="{2DECB0EB-C9D8-4A0E-8465-4A0E4251FF8A}"/>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Magical</a:t>
            </a:r>
          </a:p>
          <a:p>
            <a:r>
              <a:rPr lang="en-US"/>
              <a:t>things</a:t>
            </a:r>
            <a:endParaRPr lang="id-ID"/>
          </a:p>
        </p:txBody>
      </p:sp>
      <p:sp>
        <p:nvSpPr>
          <p:cNvPr id="30" name="Text Placeholder 3">
            <a:extLst>
              <a:ext uri="{FF2B5EF4-FFF2-40B4-BE49-F238E27FC236}">
                <a16:creationId xmlns:a16="http://schemas.microsoft.com/office/drawing/2014/main" id="{9EBF3B5C-7C90-4113-A3FE-7346577645AB}"/>
              </a:ext>
            </a:extLst>
          </p:cNvPr>
          <p:cNvSpPr txBox="1">
            <a:spLocks/>
          </p:cNvSpPr>
          <p:nvPr/>
        </p:nvSpPr>
        <p:spPr>
          <a:xfrm>
            <a:off x="548640" y="5669280"/>
            <a:ext cx="8229600" cy="1097280"/>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0"/>
              </a:spcBef>
              <a:buFont typeface="Arial" panose="020B0604020202020204" pitchFamily="34" charset="0"/>
              <a:buNone/>
              <a:defRPr sz="1800" kern="1200">
                <a:solidFill>
                  <a:schemeClr val="bg1">
                    <a:lumMod val="95000"/>
                  </a:schemeClr>
                </a:solidFill>
                <a:latin typeface="Consolas" panose="020B0609020204030204" pitchFamily="49"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Magical</a:t>
            </a:r>
          </a:p>
          <a:p>
            <a:r>
              <a:rPr lang="en-US"/>
              <a:t>things</a:t>
            </a:r>
          </a:p>
          <a:p>
            <a:r>
              <a:rPr lang="en-US"/>
              <a:t>happened</a:t>
            </a:r>
            <a:endParaRPr lang="id-ID"/>
          </a:p>
        </p:txBody>
      </p:sp>
      <p:sp>
        <p:nvSpPr>
          <p:cNvPr id="31" name="Oval 30">
            <a:extLst>
              <a:ext uri="{FF2B5EF4-FFF2-40B4-BE49-F238E27FC236}">
                <a16:creationId xmlns:a16="http://schemas.microsoft.com/office/drawing/2014/main" id="{275550E6-3DA0-428B-BB40-0B34E3A4A6BB}"/>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10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50"/>
                                        <p:tgtEl>
                                          <p:spTgt spid="6"/>
                                        </p:tgtEl>
                                      </p:cBhvr>
                                    </p:animEffect>
                                    <p:set>
                                      <p:cBhvr>
                                        <p:cTn id="32" dur="1" fill="hold">
                                          <p:stCondLst>
                                            <p:cond delay="249"/>
                                          </p:stCondLst>
                                        </p:cTn>
                                        <p:tgtEl>
                                          <p:spTgt spid="6"/>
                                        </p:tgtEl>
                                        <p:attrNameLst>
                                          <p:attrName>style.visibility</p:attrName>
                                        </p:attrNameLst>
                                      </p:cBhvr>
                                      <p:to>
                                        <p:strVal val="hidden"/>
                                      </p:to>
                                    </p:set>
                                  </p:childTnLst>
                                </p:cTn>
                              </p:par>
                              <p:par>
                                <p:cTn id="33" presetID="22" presetClass="entr" presetSubtype="8"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250"/>
                                        <p:tgtEl>
                                          <p:spTgt spid="7"/>
                                        </p:tgtEl>
                                      </p:cBhvr>
                                    </p:animEffect>
                                    <p:set>
                                      <p:cBhvr>
                                        <p:cTn id="44" dur="1" fill="hold">
                                          <p:stCondLst>
                                            <p:cond delay="249"/>
                                          </p:stCondLst>
                                        </p:cTn>
                                        <p:tgtEl>
                                          <p:spTgt spid="7"/>
                                        </p:tgtEl>
                                        <p:attrNameLst>
                                          <p:attrName>style.visibility</p:attrName>
                                        </p:attrNameLst>
                                      </p:cBhvr>
                                      <p:to>
                                        <p:strVal val="hidden"/>
                                      </p:to>
                                    </p:set>
                                  </p:childTnLst>
                                </p:cTn>
                              </p:par>
                              <p:par>
                                <p:cTn id="45" presetID="22" presetClass="entr" presetSubtype="8"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250"/>
                                        <p:tgtEl>
                                          <p:spTgt spid="8"/>
                                        </p:tgtEl>
                                      </p:cBhvr>
                                    </p:animEffect>
                                    <p:set>
                                      <p:cBhvr>
                                        <p:cTn id="56" dur="1" fill="hold">
                                          <p:stCondLst>
                                            <p:cond delay="249"/>
                                          </p:stCondLst>
                                        </p:cTn>
                                        <p:tgtEl>
                                          <p:spTgt spid="8"/>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500"/>
                                        <p:tgtEl>
                                          <p:spTgt spid="21"/>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250"/>
                                        <p:tgtEl>
                                          <p:spTgt spid="10"/>
                                        </p:tgtEl>
                                      </p:cBhvr>
                                    </p:animEffect>
                                    <p:set>
                                      <p:cBhvr>
                                        <p:cTn id="71" dur="1" fill="hold">
                                          <p:stCondLst>
                                            <p:cond delay="249"/>
                                          </p:stCondLst>
                                        </p:cTn>
                                        <p:tgtEl>
                                          <p:spTgt spid="10"/>
                                        </p:tgtEl>
                                        <p:attrNameLst>
                                          <p:attrName>style.visibility</p:attrName>
                                        </p:attrNameLst>
                                      </p:cBhvr>
                                      <p:to>
                                        <p:strVal val="hidden"/>
                                      </p:to>
                                    </p:set>
                                  </p:childTnLst>
                                </p:cTn>
                              </p:par>
                              <p:par>
                                <p:cTn id="72" presetID="22" presetClass="entr" presetSubtype="8"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50"/>
                                        <p:tgtEl>
                                          <p:spTgt spid="11"/>
                                        </p:tgtEl>
                                      </p:cBhvr>
                                    </p:animEffect>
                                    <p:set>
                                      <p:cBhvr>
                                        <p:cTn id="79" dur="1" fill="hold">
                                          <p:stCondLst>
                                            <p:cond delay="249"/>
                                          </p:stCondLst>
                                        </p:cTn>
                                        <p:tgtEl>
                                          <p:spTgt spid="11"/>
                                        </p:tgtEl>
                                        <p:attrNameLst>
                                          <p:attrName>style.visibility</p:attrName>
                                        </p:attrNameLst>
                                      </p:cBhvr>
                                      <p:to>
                                        <p:strVal val="hidden"/>
                                      </p:to>
                                    </p:set>
                                  </p:childTnLst>
                                </p:cTn>
                              </p:par>
                              <p:par>
                                <p:cTn id="80" presetID="22" presetClass="entr" presetSubtype="8"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childTnLst>
                          </p:cTn>
                        </p:par>
                        <p:par>
                          <p:cTn id="95" fill="hold">
                            <p:stCondLst>
                              <p:cond delay="500"/>
                            </p:stCondLst>
                            <p:childTnLst>
                              <p:par>
                                <p:cTn id="96" presetID="22" presetClass="entr" presetSubtype="2"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right)">
                                      <p:cBhvr>
                                        <p:cTn id="98" dur="500"/>
                                        <p:tgtEl>
                                          <p:spTgt spid="22"/>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wipe(left)">
                                      <p:cBhvr>
                                        <p:cTn id="101" dur="500"/>
                                        <p:tgtEl>
                                          <p:spTgt spid="2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250"/>
                                        <p:tgtEl>
                                          <p:spTgt spid="12"/>
                                        </p:tgtEl>
                                      </p:cBhvr>
                                    </p:animEffect>
                                    <p:set>
                                      <p:cBhvr>
                                        <p:cTn id="106" dur="1" fill="hold">
                                          <p:stCondLst>
                                            <p:cond delay="249"/>
                                          </p:stCondLst>
                                        </p:cTn>
                                        <p:tgtEl>
                                          <p:spTgt spid="12"/>
                                        </p:tgtEl>
                                        <p:attrNameLst>
                                          <p:attrName>style.visibility</p:attrName>
                                        </p:attrNameLst>
                                      </p:cBhvr>
                                      <p:to>
                                        <p:strVal val="hidden"/>
                                      </p:to>
                                    </p:set>
                                  </p:childTnLst>
                                </p:cTn>
                              </p:par>
                            </p:childTnLst>
                          </p:cTn>
                        </p:par>
                        <p:par>
                          <p:cTn id="107" fill="hold">
                            <p:stCondLst>
                              <p:cond delay="250"/>
                            </p:stCondLst>
                            <p:childTnLst>
                              <p:par>
                                <p:cTn id="108" presetID="22" presetClass="entr" presetSubtype="8" fill="hold" grpId="2"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left)">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3" nodeType="clickEffect">
                                  <p:stCondLst>
                                    <p:cond delay="0"/>
                                  </p:stCondLst>
                                  <p:childTnLst>
                                    <p:animEffect transition="out" filter="fade">
                                      <p:cBhvr>
                                        <p:cTn id="114" dur="250"/>
                                        <p:tgtEl>
                                          <p:spTgt spid="11"/>
                                        </p:tgtEl>
                                      </p:cBhvr>
                                    </p:animEffect>
                                    <p:set>
                                      <p:cBhvr>
                                        <p:cTn id="115" dur="1" fill="hold">
                                          <p:stCondLst>
                                            <p:cond delay="249"/>
                                          </p:stCondLst>
                                        </p:cTn>
                                        <p:tgtEl>
                                          <p:spTgt spid="11"/>
                                        </p:tgtEl>
                                        <p:attrNameLst>
                                          <p:attrName>style.visibility</p:attrName>
                                        </p:attrNameLst>
                                      </p:cBhvr>
                                      <p:to>
                                        <p:strVal val="hidden"/>
                                      </p:to>
                                    </p:set>
                                  </p:childTnLst>
                                </p:cTn>
                              </p:par>
                            </p:childTnLst>
                          </p:cTn>
                        </p:par>
                        <p:par>
                          <p:cTn id="116" fill="hold">
                            <p:stCondLst>
                              <p:cond delay="250"/>
                            </p:stCondLst>
                            <p:childTnLst>
                              <p:par>
                                <p:cTn id="117" presetID="22" presetClass="entr" presetSubtype="8" fill="hold" grpId="2"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left)">
                                      <p:cBhvr>
                                        <p:cTn id="119" dur="500"/>
                                        <p:tgtEl>
                                          <p:spTgt spid="12"/>
                                        </p:tgtEl>
                                      </p:cBhvr>
                                    </p:animEffect>
                                  </p:childTnLst>
                                </p:cTn>
                              </p:par>
                            </p:childTnLst>
                          </p:cTn>
                        </p:par>
                        <p:par>
                          <p:cTn id="120" fill="hold">
                            <p:stCondLst>
                              <p:cond delay="750"/>
                            </p:stCondLst>
                            <p:childTnLst>
                              <p:par>
                                <p:cTn id="121" presetID="22" presetClass="entr" presetSubtype="8"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wipe(left)">
                                      <p:cBhvr>
                                        <p:cTn id="123" dur="500"/>
                                        <p:tgtEl>
                                          <p:spTgt spid="29"/>
                                        </p:tgtEl>
                                      </p:cBhvr>
                                    </p:animEffect>
                                  </p:childTnLst>
                                </p:cTn>
                              </p:par>
                            </p:childTnLst>
                          </p:cTn>
                        </p:par>
                        <p:par>
                          <p:cTn id="124" fill="hold">
                            <p:stCondLst>
                              <p:cond delay="1250"/>
                            </p:stCondLst>
                            <p:childTnLst>
                              <p:par>
                                <p:cTn id="125" presetID="10" presetClass="exit" presetSubtype="0" fill="hold" grpId="1" nodeType="after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6"/>
                                        </p:tgtEl>
                                      </p:cBhvr>
                                    </p:animEffect>
                                    <p:set>
                                      <p:cBhvr>
                                        <p:cTn id="130" dur="1" fill="hold">
                                          <p:stCondLst>
                                            <p:cond delay="499"/>
                                          </p:stCondLst>
                                        </p:cTn>
                                        <p:tgtEl>
                                          <p:spTgt spid="26"/>
                                        </p:tgtEl>
                                        <p:attrNameLst>
                                          <p:attrName>style.visibility</p:attrName>
                                        </p:attrNameLst>
                                      </p:cBhvr>
                                      <p:to>
                                        <p:strVal val="hidden"/>
                                      </p:to>
                                    </p:set>
                                  </p:childTnLst>
                                </p:cTn>
                              </p:par>
                            </p:childTnLst>
                          </p:cTn>
                        </p:par>
                        <p:par>
                          <p:cTn id="131" fill="hold">
                            <p:stCondLst>
                              <p:cond delay="1750"/>
                            </p:stCondLst>
                            <p:childTnLst>
                              <p:par>
                                <p:cTn id="132" presetID="22" presetClass="entr" presetSubtype="2"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Effect transition="in" filter="wipe(right)">
                                      <p:cBhvr>
                                        <p:cTn id="134" dur="500"/>
                                        <p:tgtEl>
                                          <p:spTgt spid="23"/>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3" nodeType="clickEffect">
                                  <p:stCondLst>
                                    <p:cond delay="0"/>
                                  </p:stCondLst>
                                  <p:childTnLst>
                                    <p:animEffect transition="out" filter="fade">
                                      <p:cBhvr>
                                        <p:cTn id="141" dur="250"/>
                                        <p:tgtEl>
                                          <p:spTgt spid="12"/>
                                        </p:tgtEl>
                                      </p:cBhvr>
                                    </p:animEffect>
                                    <p:set>
                                      <p:cBhvr>
                                        <p:cTn id="142" dur="1" fill="hold">
                                          <p:stCondLst>
                                            <p:cond delay="249"/>
                                          </p:stCondLst>
                                        </p:cTn>
                                        <p:tgtEl>
                                          <p:spTgt spid="12"/>
                                        </p:tgtEl>
                                        <p:attrNameLst>
                                          <p:attrName>style.visibility</p:attrName>
                                        </p:attrNameLst>
                                      </p:cBhvr>
                                      <p:to>
                                        <p:strVal val="hidden"/>
                                      </p:to>
                                    </p:set>
                                  </p:childTnLst>
                                </p:cTn>
                              </p:par>
                            </p:childTnLst>
                          </p:cTn>
                        </p:par>
                        <p:par>
                          <p:cTn id="143" fill="hold">
                            <p:stCondLst>
                              <p:cond delay="250"/>
                            </p:stCondLst>
                            <p:childTnLst>
                              <p:par>
                                <p:cTn id="144" presetID="22" presetClass="entr" presetSubtype="8" fill="hold" grpId="4" nodeType="after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wipe(left)">
                                      <p:cBhvr>
                                        <p:cTn id="146" dur="500"/>
                                        <p:tgtEl>
                                          <p:spTgt spid="1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5" nodeType="clickEffect">
                                  <p:stCondLst>
                                    <p:cond delay="0"/>
                                  </p:stCondLst>
                                  <p:childTnLst>
                                    <p:animEffect transition="out" filter="fade">
                                      <p:cBhvr>
                                        <p:cTn id="150" dur="250"/>
                                        <p:tgtEl>
                                          <p:spTgt spid="11"/>
                                        </p:tgtEl>
                                      </p:cBhvr>
                                    </p:animEffect>
                                    <p:set>
                                      <p:cBhvr>
                                        <p:cTn id="151" dur="1" fill="hold">
                                          <p:stCondLst>
                                            <p:cond delay="249"/>
                                          </p:stCondLst>
                                        </p:cTn>
                                        <p:tgtEl>
                                          <p:spTgt spid="11"/>
                                        </p:tgtEl>
                                        <p:attrNameLst>
                                          <p:attrName>style.visibility</p:attrName>
                                        </p:attrNameLst>
                                      </p:cBhvr>
                                      <p:to>
                                        <p:strVal val="hidden"/>
                                      </p:to>
                                    </p:set>
                                  </p:childTnLst>
                                </p:cTn>
                              </p:par>
                            </p:childTnLst>
                          </p:cTn>
                        </p:par>
                        <p:par>
                          <p:cTn id="152" fill="hold">
                            <p:stCondLst>
                              <p:cond delay="250"/>
                            </p:stCondLst>
                            <p:childTnLst>
                              <p:par>
                                <p:cTn id="153" presetID="22" presetClass="entr" presetSubtype="8" fill="hold" grpId="4" nodeType="afterEffect">
                                  <p:stCondLst>
                                    <p:cond delay="0"/>
                                  </p:stCondLst>
                                  <p:childTnLst>
                                    <p:set>
                                      <p:cBhvr>
                                        <p:cTn id="154" dur="1" fill="hold">
                                          <p:stCondLst>
                                            <p:cond delay="0"/>
                                          </p:stCondLst>
                                        </p:cTn>
                                        <p:tgtEl>
                                          <p:spTgt spid="12"/>
                                        </p:tgtEl>
                                        <p:attrNameLst>
                                          <p:attrName>style.visibility</p:attrName>
                                        </p:attrNameLst>
                                      </p:cBhvr>
                                      <p:to>
                                        <p:strVal val="visible"/>
                                      </p:to>
                                    </p:set>
                                    <p:animEffect transition="in" filter="wipe(left)">
                                      <p:cBhvr>
                                        <p:cTn id="155" dur="500"/>
                                        <p:tgtEl>
                                          <p:spTgt spid="12"/>
                                        </p:tgtEl>
                                      </p:cBhvr>
                                    </p:animEffect>
                                  </p:childTnLst>
                                </p:cTn>
                              </p:par>
                            </p:childTnLst>
                          </p:cTn>
                        </p:par>
                        <p:par>
                          <p:cTn id="156" fill="hold">
                            <p:stCondLst>
                              <p:cond delay="750"/>
                            </p:stCondLst>
                            <p:childTnLst>
                              <p:par>
                                <p:cTn id="157" presetID="22" presetClass="entr" presetSubtype="8" fill="hold" grpId="0" nodeType="afterEffect">
                                  <p:stCondLst>
                                    <p:cond delay="0"/>
                                  </p:stCondLst>
                                  <p:childTnLst>
                                    <p:set>
                                      <p:cBhvr>
                                        <p:cTn id="158" dur="1" fill="hold">
                                          <p:stCondLst>
                                            <p:cond delay="0"/>
                                          </p:stCondLst>
                                        </p:cTn>
                                        <p:tgtEl>
                                          <p:spTgt spid="30"/>
                                        </p:tgtEl>
                                        <p:attrNameLst>
                                          <p:attrName>style.visibility</p:attrName>
                                        </p:attrNameLst>
                                      </p:cBhvr>
                                      <p:to>
                                        <p:strVal val="visible"/>
                                      </p:to>
                                    </p:set>
                                    <p:animEffect transition="in" filter="wipe(left)">
                                      <p:cBhvr>
                                        <p:cTn id="159" dur="500"/>
                                        <p:tgtEl>
                                          <p:spTgt spid="30"/>
                                        </p:tgtEl>
                                      </p:cBhvr>
                                    </p:animEffect>
                                  </p:childTnLst>
                                </p:cTn>
                              </p:par>
                            </p:childTnLst>
                          </p:cTn>
                        </p:par>
                        <p:par>
                          <p:cTn id="160" fill="hold">
                            <p:stCondLst>
                              <p:cond delay="1250"/>
                            </p:stCondLst>
                            <p:childTnLst>
                              <p:par>
                                <p:cTn id="161" presetID="10" presetClass="exit" presetSubtype="0" fill="hold" grpId="1" nodeType="afterEffect">
                                  <p:stCondLst>
                                    <p:cond delay="0"/>
                                  </p:stCondLst>
                                  <p:childTnLst>
                                    <p:animEffect transition="out" filter="fade">
                                      <p:cBhvr>
                                        <p:cTn id="162" dur="500"/>
                                        <p:tgtEl>
                                          <p:spTgt spid="23"/>
                                        </p:tgtEl>
                                      </p:cBhvr>
                                    </p:animEffect>
                                    <p:set>
                                      <p:cBhvr>
                                        <p:cTn id="163" dur="1" fill="hold">
                                          <p:stCondLst>
                                            <p:cond delay="499"/>
                                          </p:stCondLst>
                                        </p:cTn>
                                        <p:tgtEl>
                                          <p:spTgt spid="23"/>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27"/>
                                        </p:tgtEl>
                                      </p:cBhvr>
                                    </p:animEffect>
                                    <p:set>
                                      <p:cBhvr>
                                        <p:cTn id="166" dur="1" fill="hold">
                                          <p:stCondLst>
                                            <p:cond delay="499"/>
                                          </p:stCondLst>
                                        </p:cTn>
                                        <p:tgtEl>
                                          <p:spTgt spid="27"/>
                                        </p:tgtEl>
                                        <p:attrNameLst>
                                          <p:attrName>style.visibility</p:attrName>
                                        </p:attrNameLst>
                                      </p:cBhvr>
                                      <p:to>
                                        <p:strVal val="hidden"/>
                                      </p:to>
                                    </p:set>
                                  </p:childTnLst>
                                </p:cTn>
                              </p:par>
                            </p:childTnLst>
                          </p:cTn>
                        </p:par>
                        <p:par>
                          <p:cTn id="167" fill="hold">
                            <p:stCondLst>
                              <p:cond delay="1750"/>
                            </p:stCondLst>
                            <p:childTnLst>
                              <p:par>
                                <p:cTn id="168" presetID="22" presetClass="entr" presetSubtype="2" fill="hold" grpId="0" nodeType="after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wipe(right)">
                                      <p:cBhvr>
                                        <p:cTn id="170" dur="500"/>
                                        <p:tgtEl>
                                          <p:spTgt spid="24"/>
                                        </p:tgtEl>
                                      </p:cBhvr>
                                    </p:animEffect>
                                  </p:childTnLst>
                                </p:cTn>
                              </p:par>
                              <p:par>
                                <p:cTn id="171" presetID="22" presetClass="entr" presetSubtype="8" fill="hold" grpId="0" nodeType="withEffect">
                                  <p:stCondLst>
                                    <p:cond delay="0"/>
                                  </p:stCondLst>
                                  <p:childTnLst>
                                    <p:set>
                                      <p:cBhvr>
                                        <p:cTn id="172" dur="1" fill="hold">
                                          <p:stCondLst>
                                            <p:cond delay="0"/>
                                          </p:stCondLst>
                                        </p:cTn>
                                        <p:tgtEl>
                                          <p:spTgt spid="28"/>
                                        </p:tgtEl>
                                        <p:attrNameLst>
                                          <p:attrName>style.visibility</p:attrName>
                                        </p:attrNameLst>
                                      </p:cBhvr>
                                      <p:to>
                                        <p:strVal val="visible"/>
                                      </p:to>
                                    </p:set>
                                    <p:animEffect transition="in" filter="wipe(left)">
                                      <p:cBhvr>
                                        <p:cTn id="173" dur="500"/>
                                        <p:tgtEl>
                                          <p:spTgt spid="28"/>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xit" presetSubtype="0" fill="hold" grpId="5" nodeType="clickEffect">
                                  <p:stCondLst>
                                    <p:cond delay="0"/>
                                  </p:stCondLst>
                                  <p:childTnLst>
                                    <p:animEffect transition="out" filter="fade">
                                      <p:cBhvr>
                                        <p:cTn id="177" dur="250"/>
                                        <p:tgtEl>
                                          <p:spTgt spid="12"/>
                                        </p:tgtEl>
                                      </p:cBhvr>
                                    </p:animEffect>
                                    <p:set>
                                      <p:cBhvr>
                                        <p:cTn id="178" dur="1" fill="hold">
                                          <p:stCondLst>
                                            <p:cond delay="249"/>
                                          </p:stCondLst>
                                        </p:cTn>
                                        <p:tgtEl>
                                          <p:spTgt spid="12"/>
                                        </p:tgtEl>
                                        <p:attrNameLst>
                                          <p:attrName>style.visibility</p:attrName>
                                        </p:attrNameLst>
                                      </p:cBhvr>
                                      <p:to>
                                        <p:strVal val="hidden"/>
                                      </p:to>
                                    </p:set>
                                  </p:childTnLst>
                                </p:cTn>
                              </p:par>
                            </p:childTnLst>
                          </p:cTn>
                        </p:par>
                        <p:par>
                          <p:cTn id="179" fill="hold">
                            <p:stCondLst>
                              <p:cond delay="250"/>
                            </p:stCondLst>
                            <p:childTnLst>
                              <p:par>
                                <p:cTn id="180" presetID="22" presetClass="entr" presetSubtype="8" fill="hold" grpId="6" nodeType="afterEffect">
                                  <p:stCondLst>
                                    <p:cond delay="0"/>
                                  </p:stCondLst>
                                  <p:childTnLst>
                                    <p:set>
                                      <p:cBhvr>
                                        <p:cTn id="181" dur="1" fill="hold">
                                          <p:stCondLst>
                                            <p:cond delay="0"/>
                                          </p:stCondLst>
                                        </p:cTn>
                                        <p:tgtEl>
                                          <p:spTgt spid="11"/>
                                        </p:tgtEl>
                                        <p:attrNameLst>
                                          <p:attrName>style.visibility</p:attrName>
                                        </p:attrNameLst>
                                      </p:cBhvr>
                                      <p:to>
                                        <p:strVal val="visible"/>
                                      </p:to>
                                    </p:set>
                                    <p:animEffect transition="in" filter="wipe(left)">
                                      <p:cBhvr>
                                        <p:cTn id="182" dur="500"/>
                                        <p:tgtEl>
                                          <p:spTgt spid="11"/>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24"/>
                                        </p:tgtEl>
                                      </p:cBhvr>
                                    </p:animEffect>
                                    <p:set>
                                      <p:cBhvr>
                                        <p:cTn id="187" dur="1" fill="hold">
                                          <p:stCondLst>
                                            <p:cond delay="499"/>
                                          </p:stCondLst>
                                        </p:cTn>
                                        <p:tgtEl>
                                          <p:spTgt spid="24"/>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28"/>
                                        </p:tgtEl>
                                      </p:cBhvr>
                                    </p:animEffect>
                                    <p:set>
                                      <p:cBhvr>
                                        <p:cTn id="190" dur="1" fill="hold">
                                          <p:stCondLst>
                                            <p:cond delay="499"/>
                                          </p:stCondLst>
                                        </p:cTn>
                                        <p:tgtEl>
                                          <p:spTgt spid="28"/>
                                        </p:tgtEl>
                                        <p:attrNameLst>
                                          <p:attrName>style.visibility</p:attrName>
                                        </p:attrNameLst>
                                      </p:cBhvr>
                                      <p:to>
                                        <p:strVal val="hidden"/>
                                      </p:to>
                                    </p:set>
                                  </p:childTnLst>
                                </p:cTn>
                              </p:par>
                            </p:childTnLst>
                          </p:cTn>
                        </p:par>
                        <p:par>
                          <p:cTn id="191" fill="hold">
                            <p:stCondLst>
                              <p:cond delay="500"/>
                            </p:stCondLst>
                            <p:childTnLst>
                              <p:par>
                                <p:cTn id="192" presetID="10" presetClass="exit" presetSubtype="0" fill="hold" grpId="7" nodeType="afterEffect">
                                  <p:stCondLst>
                                    <p:cond delay="0"/>
                                  </p:stCondLst>
                                  <p:childTnLst>
                                    <p:animEffect transition="out" filter="fade">
                                      <p:cBhvr>
                                        <p:cTn id="193" dur="500"/>
                                        <p:tgtEl>
                                          <p:spTgt spid="11"/>
                                        </p:tgtEl>
                                      </p:cBhvr>
                                    </p:animEffect>
                                    <p:set>
                                      <p:cBhvr>
                                        <p:cTn id="19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6" grpId="1" animBg="1"/>
      <p:bldP spid="7" grpId="0" animBg="1"/>
      <p:bldP spid="7" grpId="1" animBg="1"/>
      <p:bldP spid="8" grpId="0" animBg="1"/>
      <p:bldP spid="8" grpId="1" animBg="1"/>
      <p:bldP spid="10" grpId="0" animBg="1"/>
      <p:bldP spid="10" grpId="1" animBg="1"/>
      <p:bldP spid="11" grpId="0" animBg="1"/>
      <p:bldP spid="11" grpId="1" animBg="1"/>
      <p:bldP spid="11" grpId="2" animBg="1"/>
      <p:bldP spid="11" grpId="3" animBg="1"/>
      <p:bldP spid="11" grpId="4" animBg="1"/>
      <p:bldP spid="11" grpId="5" animBg="1"/>
      <p:bldP spid="11" grpId="6" animBg="1"/>
      <p:bldP spid="11" grpId="7" animBg="1"/>
      <p:bldP spid="12" grpId="0" animBg="1"/>
      <p:bldP spid="12" grpId="1" animBg="1"/>
      <p:bldP spid="12" grpId="2" animBg="1"/>
      <p:bldP spid="12" grpId="3" animBg="1"/>
      <p:bldP spid="12" grpId="4" animBg="1"/>
      <p:bldP spid="12" grpId="5" animBg="1"/>
      <p:bldP spid="16" grpId="0" animBg="1"/>
      <p:bldP spid="18" grpId="0" animBg="1"/>
      <p:bldP spid="19" grpId="0" animBg="1"/>
      <p:bldP spid="20" grpId="0" animBg="1"/>
      <p:bldP spid="21" grpId="0" animBg="1"/>
      <p:bldP spid="21" grpId="1" animBg="1"/>
      <p:bldP spid="22" grpId="0" animBg="1"/>
      <p:bldP spid="22" grpId="1" animBg="1"/>
      <p:bldP spid="23" grpId="0" animBg="1"/>
      <p:bldP spid="23" grpId="1" animBg="1"/>
      <p:bldP spid="24" grpId="0" animBg="1"/>
      <p:bldP spid="24" grpId="1" animBg="1"/>
      <p:bldP spid="25" grpId="0"/>
      <p:bldP spid="25" grpId="1"/>
      <p:bldP spid="26" grpId="0"/>
      <p:bldP spid="26" grpId="1"/>
      <p:bldP spid="27" grpId="0"/>
      <p:bldP spid="27" grpId="1"/>
      <p:bldP spid="28" grpId="0"/>
      <p:bldP spid="28" grpId="1"/>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09A653-5E1A-43C1-A2AA-E5BA812644BA}"/>
              </a:ext>
            </a:extLst>
          </p:cNvPr>
          <p:cNvSpPr>
            <a:spLocks noGrp="1"/>
          </p:cNvSpPr>
          <p:nvPr>
            <p:ph type="title"/>
          </p:nvPr>
        </p:nvSpPr>
        <p:spPr/>
        <p:txBody>
          <a:bodyPr/>
          <a:lstStyle/>
          <a:p>
            <a:r>
              <a:rPr lang="en-US"/>
              <a:t>5</a:t>
            </a:r>
            <a:endParaRPr lang="id-ID"/>
          </a:p>
        </p:txBody>
      </p:sp>
      <p:sp>
        <p:nvSpPr>
          <p:cNvPr id="2" name="Text Placeholder 1">
            <a:extLst>
              <a:ext uri="{FF2B5EF4-FFF2-40B4-BE49-F238E27FC236}">
                <a16:creationId xmlns:a16="http://schemas.microsoft.com/office/drawing/2014/main" id="{2A8BFEC2-EC1F-42C4-969A-507CAD5716FD}"/>
              </a:ext>
            </a:extLst>
          </p:cNvPr>
          <p:cNvSpPr>
            <a:spLocks noGrp="1"/>
          </p:cNvSpPr>
          <p:nvPr>
            <p:ph type="body" sz="quarter" idx="12"/>
          </p:nvPr>
        </p:nvSpPr>
        <p:spPr/>
        <p:txBody>
          <a:bodyPr/>
          <a:lstStyle/>
          <a:p>
            <a:r>
              <a:rPr lang="en-US"/>
              <a:t>java.util.Queue</a:t>
            </a:r>
            <a:r>
              <a:rPr lang="id-ID"/>
              <a:t>&lt;String&gt; queue = </a:t>
            </a:r>
            <a:endParaRPr lang="en-US"/>
          </a:p>
          <a:p>
            <a:r>
              <a:rPr lang="en-US"/>
              <a:t>	</a:t>
            </a:r>
            <a:r>
              <a:rPr lang="id-ID"/>
              <a:t>new </a:t>
            </a:r>
            <a:r>
              <a:rPr lang="en-US"/>
              <a:t>java.util.</a:t>
            </a:r>
            <a:r>
              <a:rPr lang="id-ID"/>
              <a:t>LinkedList&lt;&gt;();</a:t>
            </a:r>
          </a:p>
          <a:p>
            <a:r>
              <a:rPr lang="id-ID"/>
              <a:t>queue.add("This");</a:t>
            </a:r>
          </a:p>
          <a:p>
            <a:r>
              <a:rPr lang="id-ID"/>
              <a:t>queue.add("is");</a:t>
            </a:r>
          </a:p>
          <a:p>
            <a:r>
              <a:rPr lang="id-ID"/>
              <a:t>queue.add("cool");</a:t>
            </a:r>
            <a:endParaRPr lang="en-US"/>
          </a:p>
          <a:p>
            <a:endParaRPr lang="id-ID"/>
          </a:p>
          <a:p>
            <a:r>
              <a:rPr lang="en-US"/>
              <a:t>java.util.</a:t>
            </a:r>
            <a:r>
              <a:rPr lang="id-ID"/>
              <a:t>Iterator iterator = queue.iterator();</a:t>
            </a:r>
          </a:p>
          <a:p>
            <a:r>
              <a:rPr lang="id-ID"/>
              <a:t>while(iterator.hasNext())</a:t>
            </a:r>
          </a:p>
          <a:p>
            <a:r>
              <a:rPr lang="id-ID"/>
              <a:t>	System.out.println(iterator.next());</a:t>
            </a:r>
          </a:p>
        </p:txBody>
      </p:sp>
      <p:sp>
        <p:nvSpPr>
          <p:cNvPr id="6" name="Oval 5">
            <a:extLst>
              <a:ext uri="{FF2B5EF4-FFF2-40B4-BE49-F238E27FC236}">
                <a16:creationId xmlns:a16="http://schemas.microsoft.com/office/drawing/2014/main" id="{45EF3BEA-3169-417A-86F9-465960D9C5F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689008"/>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172C6-8200-4AF4-AE01-F7FC31D0E87D}"/>
              </a:ext>
            </a:extLst>
          </p:cNvPr>
          <p:cNvSpPr>
            <a:spLocks noGrp="1"/>
          </p:cNvSpPr>
          <p:nvPr>
            <p:ph type="title"/>
          </p:nvPr>
        </p:nvSpPr>
        <p:spPr/>
        <p:txBody>
          <a:bodyPr/>
          <a:lstStyle/>
          <a:p>
            <a:r>
              <a:rPr lang="en-US"/>
              <a:t>Iterator HashMap</a:t>
            </a:r>
            <a:endParaRPr lang="id-ID"/>
          </a:p>
        </p:txBody>
      </p:sp>
      <p:sp>
        <p:nvSpPr>
          <p:cNvPr id="3" name="Text Placeholder 2">
            <a:extLst>
              <a:ext uri="{FF2B5EF4-FFF2-40B4-BE49-F238E27FC236}">
                <a16:creationId xmlns:a16="http://schemas.microsoft.com/office/drawing/2014/main" id="{3FCF7134-B561-46E6-A3A6-FDAD464A7098}"/>
              </a:ext>
            </a:extLst>
          </p:cNvPr>
          <p:cNvSpPr>
            <a:spLocks noGrp="1"/>
          </p:cNvSpPr>
          <p:nvPr>
            <p:ph type="body" sz="quarter" idx="11"/>
          </p:nvPr>
        </p:nvSpPr>
        <p:spPr>
          <a:xfrm>
            <a:off x="457200" y="1097280"/>
            <a:ext cx="7589520" cy="4480560"/>
          </a:xfrm>
        </p:spPr>
        <p:txBody>
          <a:bodyPr>
            <a:normAutofit/>
          </a:bodyPr>
          <a:lstStyle/>
          <a:p>
            <a:r>
              <a:rPr lang="id-ID"/>
              <a:t>HashMap&lt;String, String&gt; language = new HashMap&lt;&gt;();</a:t>
            </a:r>
          </a:p>
          <a:p>
            <a:r>
              <a:rPr lang="id-ID"/>
              <a:t>language.put("html", "web programming");</a:t>
            </a:r>
          </a:p>
          <a:p>
            <a:r>
              <a:rPr lang="id-ID"/>
              <a:t>language.put("php", "web programming");</a:t>
            </a:r>
          </a:p>
          <a:p>
            <a:r>
              <a:rPr lang="id-ID"/>
              <a:t>language.put("c", "desktop programming");</a:t>
            </a:r>
          </a:p>
          <a:p>
            <a:r>
              <a:rPr lang="id-ID"/>
              <a:t>		</a:t>
            </a:r>
          </a:p>
          <a:p>
            <a:r>
              <a:rPr lang="id-ID"/>
              <a:t>Iterator&lt;</a:t>
            </a:r>
            <a:r>
              <a:rPr lang="id-ID">
                <a:solidFill>
                  <a:schemeClr val="accent2">
                    <a:lumMod val="75000"/>
                  </a:schemeClr>
                </a:solidFill>
              </a:rPr>
              <a:t>Map.Entry&lt;String, String&gt;</a:t>
            </a:r>
            <a:r>
              <a:rPr lang="id-ID"/>
              <a:t>&gt; iterator = </a:t>
            </a:r>
          </a:p>
          <a:p>
            <a:r>
              <a:rPr lang="id-ID"/>
              <a:t>	language.</a:t>
            </a:r>
            <a:r>
              <a:rPr lang="id-ID">
                <a:solidFill>
                  <a:schemeClr val="accent2">
                    <a:lumMod val="75000"/>
                  </a:schemeClr>
                </a:solidFill>
              </a:rPr>
              <a:t>entrySet()</a:t>
            </a:r>
            <a:r>
              <a:rPr lang="id-ID"/>
              <a:t>.iterator();</a:t>
            </a:r>
          </a:p>
          <a:p>
            <a:r>
              <a:rPr lang="id-ID"/>
              <a:t>while(iterator.hasNext()) {</a:t>
            </a:r>
          </a:p>
          <a:p>
            <a:r>
              <a:rPr lang="id-ID"/>
              <a:t>	</a:t>
            </a:r>
            <a:r>
              <a:rPr lang="id-ID">
                <a:solidFill>
                  <a:schemeClr val="accent2">
                    <a:lumMod val="75000"/>
                  </a:schemeClr>
                </a:solidFill>
              </a:rPr>
              <a:t>Map.Entry&lt;String, String&gt; entry = iterator.next();</a:t>
            </a:r>
          </a:p>
          <a:p>
            <a:r>
              <a:rPr lang="id-ID"/>
              <a:t>	System.out.println(entry</a:t>
            </a:r>
            <a:r>
              <a:rPr lang="id-ID">
                <a:solidFill>
                  <a:schemeClr val="accent2">
                    <a:lumMod val="75000"/>
                  </a:schemeClr>
                </a:solidFill>
              </a:rPr>
              <a:t>.getKey()</a:t>
            </a:r>
            <a:r>
              <a:rPr lang="id-ID"/>
              <a:t> + ": " + </a:t>
            </a:r>
          </a:p>
          <a:p>
            <a:r>
              <a:rPr lang="id-ID"/>
              <a:t>			entry</a:t>
            </a:r>
            <a:r>
              <a:rPr lang="id-ID">
                <a:solidFill>
                  <a:schemeClr val="accent2">
                    <a:lumMod val="75000"/>
                  </a:schemeClr>
                </a:solidFill>
              </a:rPr>
              <a:t>.getValue()</a:t>
            </a:r>
            <a:r>
              <a:rPr lang="id-ID"/>
              <a:t>);</a:t>
            </a:r>
            <a:endParaRPr lang="en-US"/>
          </a:p>
          <a:p>
            <a:r>
              <a:rPr lang="id-ID"/>
              <a:t>}</a:t>
            </a:r>
          </a:p>
        </p:txBody>
      </p:sp>
      <p:sp>
        <p:nvSpPr>
          <p:cNvPr id="4" name="Text Placeholder 3">
            <a:extLst>
              <a:ext uri="{FF2B5EF4-FFF2-40B4-BE49-F238E27FC236}">
                <a16:creationId xmlns:a16="http://schemas.microsoft.com/office/drawing/2014/main" id="{7D7F8520-8820-4BEE-B1BD-0625B35EF793}"/>
              </a:ext>
            </a:extLst>
          </p:cNvPr>
          <p:cNvSpPr>
            <a:spLocks noGrp="1"/>
          </p:cNvSpPr>
          <p:nvPr>
            <p:ph type="body" sz="quarter" idx="12"/>
          </p:nvPr>
        </p:nvSpPr>
        <p:spPr/>
        <p:txBody>
          <a:bodyPr/>
          <a:lstStyle/>
          <a:p>
            <a:r>
              <a:rPr lang="id-ID"/>
              <a:t>c: desktop programming</a:t>
            </a:r>
          </a:p>
          <a:p>
            <a:r>
              <a:rPr lang="id-ID"/>
              <a:t>php: web programming</a:t>
            </a:r>
          </a:p>
          <a:p>
            <a:r>
              <a:rPr lang="id-ID"/>
              <a:t>html: web programming</a:t>
            </a:r>
          </a:p>
        </p:txBody>
      </p:sp>
      <p:sp>
        <p:nvSpPr>
          <p:cNvPr id="5" name="Oval 4">
            <a:extLst>
              <a:ext uri="{FF2B5EF4-FFF2-40B4-BE49-F238E27FC236}">
                <a16:creationId xmlns:a16="http://schemas.microsoft.com/office/drawing/2014/main" id="{DB2CB1B1-411F-462B-88C3-27C470480C8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73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FF65-4256-4E8E-9CCB-EC54FBD31995}"/>
              </a:ext>
            </a:extLst>
          </p:cNvPr>
          <p:cNvSpPr>
            <a:spLocks noGrp="1"/>
          </p:cNvSpPr>
          <p:nvPr>
            <p:ph type="title"/>
          </p:nvPr>
        </p:nvSpPr>
        <p:spPr/>
        <p:txBody>
          <a:bodyPr/>
          <a:lstStyle/>
          <a:p>
            <a:r>
              <a:rPr lang="en-US"/>
              <a:t>6</a:t>
            </a:r>
            <a:endParaRPr lang="id-ID"/>
          </a:p>
        </p:txBody>
      </p:sp>
      <p:sp>
        <p:nvSpPr>
          <p:cNvPr id="3" name="Text Placeholder 2">
            <a:extLst>
              <a:ext uri="{FF2B5EF4-FFF2-40B4-BE49-F238E27FC236}">
                <a16:creationId xmlns:a16="http://schemas.microsoft.com/office/drawing/2014/main" id="{B5295080-565F-4956-80DF-718B1ABF2E5D}"/>
              </a:ext>
            </a:extLst>
          </p:cNvPr>
          <p:cNvSpPr>
            <a:spLocks noGrp="1"/>
          </p:cNvSpPr>
          <p:nvPr>
            <p:ph type="body" sz="quarter" idx="11"/>
          </p:nvPr>
        </p:nvSpPr>
        <p:spPr/>
        <p:txBody>
          <a:bodyPr/>
          <a:lstStyle/>
          <a:p>
            <a:r>
              <a:rPr lang="en-US"/>
              <a:t>Tampilkan seluruh data dalam HashMap di bawah dengan menggunakan iterator!</a:t>
            </a:r>
            <a:endParaRPr lang="id-ID"/>
          </a:p>
        </p:txBody>
      </p:sp>
      <p:sp>
        <p:nvSpPr>
          <p:cNvPr id="4" name="Text Placeholder 3">
            <a:extLst>
              <a:ext uri="{FF2B5EF4-FFF2-40B4-BE49-F238E27FC236}">
                <a16:creationId xmlns:a16="http://schemas.microsoft.com/office/drawing/2014/main" id="{E6B152B4-0C1E-4B1D-93B1-8B3D1A9417C5}"/>
              </a:ext>
            </a:extLst>
          </p:cNvPr>
          <p:cNvSpPr>
            <a:spLocks noGrp="1"/>
          </p:cNvSpPr>
          <p:nvPr>
            <p:ph type="body" sz="quarter" idx="12"/>
          </p:nvPr>
        </p:nvSpPr>
        <p:spPr/>
        <p:txBody>
          <a:bodyPr/>
          <a:lstStyle/>
          <a:p>
            <a:r>
              <a:rPr lang="id-ID"/>
              <a:t>java.util.HashMap&lt;Integer, Character&gt; data = </a:t>
            </a:r>
            <a:endParaRPr lang="en-US"/>
          </a:p>
          <a:p>
            <a:r>
              <a:rPr lang="en-US"/>
              <a:t>	</a:t>
            </a:r>
            <a:r>
              <a:rPr lang="id-ID"/>
              <a:t>new java.util.HashMap&lt;&gt;();</a:t>
            </a:r>
          </a:p>
          <a:p>
            <a:r>
              <a:rPr lang="id-ID"/>
              <a:t>data.put(1, '1');</a:t>
            </a:r>
          </a:p>
          <a:p>
            <a:r>
              <a:rPr lang="id-ID"/>
              <a:t>data.put(2, '2');</a:t>
            </a:r>
          </a:p>
          <a:p>
            <a:r>
              <a:rPr lang="id-ID"/>
              <a:t>data.put(3, '3');</a:t>
            </a:r>
          </a:p>
          <a:p>
            <a:r>
              <a:rPr lang="id-ID"/>
              <a:t>data.put(4, '4');</a:t>
            </a:r>
          </a:p>
          <a:p>
            <a:r>
              <a:rPr lang="id-ID"/>
              <a:t>data.put(5, '5');</a:t>
            </a:r>
          </a:p>
        </p:txBody>
      </p:sp>
      <p:sp>
        <p:nvSpPr>
          <p:cNvPr id="5" name="Oval 4">
            <a:extLst>
              <a:ext uri="{FF2B5EF4-FFF2-40B4-BE49-F238E27FC236}">
                <a16:creationId xmlns:a16="http://schemas.microsoft.com/office/drawing/2014/main" id="{83D7C550-DAD2-4535-8E4F-4E77E558F82F}"/>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09451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6BFB1-7FD2-42E9-ABE6-5F5F37FD11D1}"/>
              </a:ext>
            </a:extLst>
          </p:cNvPr>
          <p:cNvSpPr>
            <a:spLocks noGrp="1"/>
          </p:cNvSpPr>
          <p:nvPr>
            <p:ph type="title"/>
          </p:nvPr>
        </p:nvSpPr>
        <p:spPr/>
        <p:txBody>
          <a:bodyPr/>
          <a:lstStyle/>
          <a:p>
            <a:r>
              <a:rPr lang="id-ID"/>
              <a:t>HashMap</a:t>
            </a:r>
          </a:p>
        </p:txBody>
      </p:sp>
    </p:spTree>
    <p:extLst>
      <p:ext uri="{BB962C8B-B14F-4D97-AF65-F5344CB8AC3E}">
        <p14:creationId xmlns:p14="http://schemas.microsoft.com/office/powerpoint/2010/main" val="137978084"/>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A571-732A-4D18-BF2C-2381B79610D7}"/>
              </a:ext>
            </a:extLst>
          </p:cNvPr>
          <p:cNvSpPr>
            <a:spLocks noGrp="1"/>
          </p:cNvSpPr>
          <p:nvPr>
            <p:ph type="title"/>
          </p:nvPr>
        </p:nvSpPr>
        <p:spPr/>
        <p:txBody>
          <a:bodyPr/>
          <a:lstStyle/>
          <a:p>
            <a:r>
              <a:rPr lang="en-US"/>
              <a:t>Hash dan Map</a:t>
            </a:r>
            <a:endParaRPr lang="id-ID"/>
          </a:p>
        </p:txBody>
      </p:sp>
      <p:sp>
        <p:nvSpPr>
          <p:cNvPr id="3" name="Text Placeholder 2">
            <a:extLst>
              <a:ext uri="{FF2B5EF4-FFF2-40B4-BE49-F238E27FC236}">
                <a16:creationId xmlns:a16="http://schemas.microsoft.com/office/drawing/2014/main" id="{AB1B483B-C47B-4651-A8D7-C162A8A8A463}"/>
              </a:ext>
            </a:extLst>
          </p:cNvPr>
          <p:cNvSpPr>
            <a:spLocks noGrp="1"/>
          </p:cNvSpPr>
          <p:nvPr>
            <p:ph type="body" sz="quarter" idx="10"/>
          </p:nvPr>
        </p:nvSpPr>
        <p:spPr>
          <a:xfrm>
            <a:off x="274320" y="3241964"/>
            <a:ext cx="6858000" cy="2793076"/>
          </a:xfrm>
        </p:spPr>
        <p:txBody>
          <a:bodyPr/>
          <a:lstStyle/>
          <a:p>
            <a:r>
              <a:rPr lang="en-US"/>
              <a:t>HashMap terdiri dari dua kata, yaitu Hash dan Map. Agar lebih mudah dalam memahami HashMap, Anda perlu mengerti Hash dan Map. </a:t>
            </a:r>
            <a:endParaRPr lang="id-ID"/>
          </a:p>
        </p:txBody>
      </p:sp>
      <p:sp>
        <p:nvSpPr>
          <p:cNvPr id="4" name="Text Placeholder 2">
            <a:extLst>
              <a:ext uri="{FF2B5EF4-FFF2-40B4-BE49-F238E27FC236}">
                <a16:creationId xmlns:a16="http://schemas.microsoft.com/office/drawing/2014/main" id="{4AFE6AE1-E9DC-42B6-B969-2464FAC57F3B}"/>
              </a:ext>
            </a:extLst>
          </p:cNvPr>
          <p:cNvSpPr txBox="1">
            <a:spLocks/>
          </p:cNvSpPr>
          <p:nvPr/>
        </p:nvSpPr>
        <p:spPr>
          <a:xfrm>
            <a:off x="2849415" y="1315256"/>
            <a:ext cx="1554480" cy="457200"/>
          </a:xfrm>
          <a:prstGeom prst="rect">
            <a:avLst/>
          </a:prstGeom>
        </p:spPr>
        <p:txBody>
          <a:bodyPr vert="horz" lIns="91440" tIns="45720" rIns="91440" bIns="45720" rtlCol="0" anchor="t" anchorCtr="0">
            <a:normAutofit lnSpcReduction="10000"/>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10000"/>
              </a:lnSpc>
            </a:pPr>
            <a:r>
              <a:rPr lang="en-US"/>
              <a:t>HashMap</a:t>
            </a:r>
          </a:p>
        </p:txBody>
      </p:sp>
      <p:sp>
        <p:nvSpPr>
          <p:cNvPr id="5" name="Text Placeholder 2">
            <a:extLst>
              <a:ext uri="{FF2B5EF4-FFF2-40B4-BE49-F238E27FC236}">
                <a16:creationId xmlns:a16="http://schemas.microsoft.com/office/drawing/2014/main" id="{36DB9E60-EB9B-42BB-B410-093033601D3A}"/>
              </a:ext>
            </a:extLst>
          </p:cNvPr>
          <p:cNvSpPr txBox="1">
            <a:spLocks/>
          </p:cNvSpPr>
          <p:nvPr/>
        </p:nvSpPr>
        <p:spPr>
          <a:xfrm>
            <a:off x="2575095" y="2412536"/>
            <a:ext cx="914400" cy="45720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solidFill>
                  <a:srgbClr val="2F424F"/>
                </a:solidFill>
              </a:rPr>
              <a:t>Hash</a:t>
            </a:r>
          </a:p>
        </p:txBody>
      </p:sp>
      <p:sp>
        <p:nvSpPr>
          <p:cNvPr id="6" name="Text Placeholder 2">
            <a:extLst>
              <a:ext uri="{FF2B5EF4-FFF2-40B4-BE49-F238E27FC236}">
                <a16:creationId xmlns:a16="http://schemas.microsoft.com/office/drawing/2014/main" id="{6449D008-6462-4F8F-B478-B54357426129}"/>
              </a:ext>
            </a:extLst>
          </p:cNvPr>
          <p:cNvSpPr txBox="1">
            <a:spLocks/>
          </p:cNvSpPr>
          <p:nvPr/>
        </p:nvSpPr>
        <p:spPr>
          <a:xfrm>
            <a:off x="3855255" y="2412536"/>
            <a:ext cx="822960" cy="45720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a:solidFill>
                  <a:srgbClr val="2F424F"/>
                </a:solidFill>
              </a:rPr>
              <a:t>Map</a:t>
            </a:r>
          </a:p>
        </p:txBody>
      </p:sp>
      <p:cxnSp>
        <p:nvCxnSpPr>
          <p:cNvPr id="7" name="Straight Arrow Connector 6">
            <a:extLst>
              <a:ext uri="{FF2B5EF4-FFF2-40B4-BE49-F238E27FC236}">
                <a16:creationId xmlns:a16="http://schemas.microsoft.com/office/drawing/2014/main" id="{28A719AB-1991-4678-9273-5879DAB7780A}"/>
              </a:ext>
            </a:extLst>
          </p:cNvPr>
          <p:cNvCxnSpPr>
            <a:cxnSpLocks/>
            <a:endCxn id="5" idx="0"/>
          </p:cNvCxnSpPr>
          <p:nvPr/>
        </p:nvCxnSpPr>
        <p:spPr>
          <a:xfrm flipH="1">
            <a:off x="3032295" y="1790754"/>
            <a:ext cx="266008" cy="621782"/>
          </a:xfrm>
          <a:prstGeom prst="straightConnector1">
            <a:avLst/>
          </a:prstGeom>
          <a:ln w="19050">
            <a:solidFill>
              <a:srgbClr val="2F424F"/>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79852AA-4673-41E8-A3CF-A72E73C2DB2A}"/>
              </a:ext>
            </a:extLst>
          </p:cNvPr>
          <p:cNvCxnSpPr>
            <a:cxnSpLocks/>
            <a:endCxn id="6" idx="0"/>
          </p:cNvCxnSpPr>
          <p:nvPr/>
        </p:nvCxnSpPr>
        <p:spPr>
          <a:xfrm>
            <a:off x="3961452" y="1812893"/>
            <a:ext cx="305283" cy="599643"/>
          </a:xfrm>
          <a:prstGeom prst="straightConnector1">
            <a:avLst/>
          </a:prstGeom>
          <a:ln w="19050">
            <a:solidFill>
              <a:srgbClr val="2F424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45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7BA2-FFF7-43D7-9807-D0D6AE6B3651}"/>
              </a:ext>
            </a:extLst>
          </p:cNvPr>
          <p:cNvSpPr>
            <a:spLocks noGrp="1"/>
          </p:cNvSpPr>
          <p:nvPr>
            <p:ph type="title"/>
          </p:nvPr>
        </p:nvSpPr>
        <p:spPr/>
        <p:txBody>
          <a:bodyPr/>
          <a:lstStyle/>
          <a:p>
            <a:r>
              <a:rPr lang="en-US"/>
              <a:t>Hash</a:t>
            </a:r>
            <a:endParaRPr lang="id-ID"/>
          </a:p>
        </p:txBody>
      </p:sp>
      <p:sp>
        <p:nvSpPr>
          <p:cNvPr id="3" name="Text Placeholder 2">
            <a:extLst>
              <a:ext uri="{FF2B5EF4-FFF2-40B4-BE49-F238E27FC236}">
                <a16:creationId xmlns:a16="http://schemas.microsoft.com/office/drawing/2014/main" id="{1BA528C4-9ADD-40DB-902B-3BE3F35F5BD7}"/>
              </a:ext>
            </a:extLst>
          </p:cNvPr>
          <p:cNvSpPr>
            <a:spLocks noGrp="1"/>
          </p:cNvSpPr>
          <p:nvPr>
            <p:ph type="body" sz="quarter" idx="10"/>
          </p:nvPr>
        </p:nvSpPr>
        <p:spPr/>
        <p:txBody>
          <a:bodyPr/>
          <a:lstStyle/>
          <a:p>
            <a:r>
              <a:rPr lang="en-US"/>
              <a:t>Hash merupakan s</a:t>
            </a:r>
            <a:r>
              <a:rPr lang="id-ID"/>
              <a:t>ebuah fungsi yang mengubah suatu nilai (i.e., data) menjadi nilai lain yang memiliki panjang konstan. </a:t>
            </a:r>
            <a:r>
              <a:rPr lang="en-US"/>
              <a:t>Fungsi ini biasanya </a:t>
            </a:r>
            <a:r>
              <a:rPr lang="id-ID"/>
              <a:t>digunakan </a:t>
            </a:r>
            <a:r>
              <a:rPr lang="en-US"/>
              <a:t>dalam </a:t>
            </a:r>
            <a:r>
              <a:rPr lang="id-ID"/>
              <a:t>kriptografi, kompresi, </a:t>
            </a:r>
            <a:r>
              <a:rPr lang="id-ID" i="1"/>
              <a:t>checksum</a:t>
            </a:r>
            <a:r>
              <a:rPr lang="id-ID"/>
              <a:t>, dan </a:t>
            </a:r>
            <a:r>
              <a:rPr lang="id-ID" i="1"/>
              <a:t>indexing</a:t>
            </a:r>
            <a:r>
              <a:rPr lang="id-ID"/>
              <a:t>.</a:t>
            </a:r>
          </a:p>
        </p:txBody>
      </p:sp>
      <p:sp>
        <p:nvSpPr>
          <p:cNvPr id="4" name="Text Placeholder 3">
            <a:extLst>
              <a:ext uri="{FF2B5EF4-FFF2-40B4-BE49-F238E27FC236}">
                <a16:creationId xmlns:a16="http://schemas.microsoft.com/office/drawing/2014/main" id="{0EA0264A-F68F-4F2B-BB7B-FC5794B0E02D}"/>
              </a:ext>
            </a:extLst>
          </p:cNvPr>
          <p:cNvSpPr>
            <a:spLocks noGrp="1"/>
          </p:cNvSpPr>
          <p:nvPr>
            <p:ph type="body" sz="quarter" idx="11"/>
          </p:nvPr>
        </p:nvSpPr>
        <p:spPr/>
        <p:txBody>
          <a:bodyPr/>
          <a:lstStyle/>
          <a:p>
            <a:r>
              <a:rPr lang="id-ID"/>
              <a:t>https://techterms.com/definition/hash</a:t>
            </a:r>
          </a:p>
        </p:txBody>
      </p:sp>
    </p:spTree>
    <p:extLst>
      <p:ext uri="{BB962C8B-B14F-4D97-AF65-F5344CB8AC3E}">
        <p14:creationId xmlns:p14="http://schemas.microsoft.com/office/powerpoint/2010/main" val="84578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E063-B21B-4FF9-9647-34808E40D5CE}"/>
              </a:ext>
            </a:extLst>
          </p:cNvPr>
          <p:cNvSpPr>
            <a:spLocks noGrp="1"/>
          </p:cNvSpPr>
          <p:nvPr>
            <p:ph type="title"/>
          </p:nvPr>
        </p:nvSpPr>
        <p:spPr>
          <a:xfrm>
            <a:off x="2926080" y="182880"/>
            <a:ext cx="5852160" cy="552101"/>
          </a:xfrm>
        </p:spPr>
        <p:txBody>
          <a:bodyPr/>
          <a:lstStyle/>
          <a:p>
            <a:r>
              <a:rPr lang="en-US" i="1"/>
              <a:t>Password</a:t>
            </a:r>
            <a:endParaRPr lang="id-ID" i="1"/>
          </a:p>
        </p:txBody>
      </p:sp>
      <p:sp>
        <p:nvSpPr>
          <p:cNvPr id="3" name="Text Placeholder 2">
            <a:extLst>
              <a:ext uri="{FF2B5EF4-FFF2-40B4-BE49-F238E27FC236}">
                <a16:creationId xmlns:a16="http://schemas.microsoft.com/office/drawing/2014/main" id="{E913D292-E706-4DEB-B7AB-5228477B694E}"/>
              </a:ext>
            </a:extLst>
          </p:cNvPr>
          <p:cNvSpPr>
            <a:spLocks noGrp="1"/>
          </p:cNvSpPr>
          <p:nvPr>
            <p:ph type="body" sz="quarter" idx="10"/>
          </p:nvPr>
        </p:nvSpPr>
        <p:spPr>
          <a:xfrm>
            <a:off x="274320" y="1188720"/>
            <a:ext cx="6858000" cy="4846320"/>
          </a:xfrm>
        </p:spPr>
        <p:txBody>
          <a:bodyPr/>
          <a:lstStyle/>
          <a:p>
            <a:r>
              <a:rPr lang="id-ID"/>
              <a:t>Bayangkan </a:t>
            </a:r>
            <a:r>
              <a:rPr lang="id-ID" i="1"/>
              <a:t>password</a:t>
            </a:r>
            <a:r>
              <a:rPr lang="id-ID"/>
              <a:t> </a:t>
            </a:r>
            <a:r>
              <a:rPr lang="id-ID" i="1"/>
              <a:t>email</a:t>
            </a:r>
            <a:r>
              <a:rPr lang="id-ID"/>
              <a:t> Anda disimpan </a:t>
            </a:r>
            <a:r>
              <a:rPr lang="en-US"/>
              <a:t>dalam format </a:t>
            </a:r>
            <a:r>
              <a:rPr lang="id-ID" i="1"/>
              <a:t>plaintext</a:t>
            </a:r>
            <a:r>
              <a:rPr lang="id-ID"/>
              <a:t> (i.e., apa adanya)</a:t>
            </a:r>
            <a:r>
              <a:rPr lang="en-US"/>
              <a:t> dan </a:t>
            </a:r>
            <a:r>
              <a:rPr lang="id-ID" i="1"/>
              <a:t>password</a:t>
            </a:r>
            <a:r>
              <a:rPr lang="id-ID"/>
              <a:t> yang sama juga digunakan untuk akun </a:t>
            </a:r>
            <a:r>
              <a:rPr lang="en-US"/>
              <a:t>daring di </a:t>
            </a:r>
            <a:r>
              <a:rPr lang="id-ID"/>
              <a:t>bank dan </a:t>
            </a:r>
            <a:r>
              <a:rPr lang="en-US"/>
              <a:t>tempat belanja</a:t>
            </a:r>
            <a:r>
              <a:rPr lang="id-ID"/>
              <a:t>.</a:t>
            </a:r>
          </a:p>
          <a:p>
            <a:endParaRPr lang="id-ID"/>
          </a:p>
          <a:p>
            <a:r>
              <a:rPr lang="id-ID"/>
              <a:t>Bayangkan admin </a:t>
            </a:r>
            <a:r>
              <a:rPr lang="en-US" i="1"/>
              <a:t>server email</a:t>
            </a:r>
            <a:r>
              <a:rPr lang="en-US"/>
              <a:t> Anda </a:t>
            </a:r>
            <a:r>
              <a:rPr lang="id-ID"/>
              <a:t>melakukan </a:t>
            </a:r>
            <a:r>
              <a:rPr lang="id-ID" i="1"/>
              <a:t>query</a:t>
            </a:r>
            <a:r>
              <a:rPr lang="id-ID"/>
              <a:t> </a:t>
            </a:r>
            <a:r>
              <a:rPr lang="en-US"/>
              <a:t>ke basis data </a:t>
            </a:r>
            <a:r>
              <a:rPr lang="id-ID"/>
              <a:t>untuk mendapatkan seluruh pasangan </a:t>
            </a:r>
            <a:r>
              <a:rPr lang="id-ID" i="1"/>
              <a:t>username</a:t>
            </a:r>
            <a:r>
              <a:rPr lang="id-ID"/>
              <a:t> dan </a:t>
            </a:r>
            <a:r>
              <a:rPr lang="id-ID" i="1"/>
              <a:t>password</a:t>
            </a:r>
            <a:r>
              <a:rPr lang="id-ID"/>
              <a:t>…</a:t>
            </a:r>
            <a:r>
              <a:rPr lang="en-US"/>
              <a:t> </a:t>
            </a:r>
            <a:endParaRPr lang="id-ID"/>
          </a:p>
        </p:txBody>
      </p:sp>
    </p:spTree>
    <p:extLst>
      <p:ext uri="{BB962C8B-B14F-4D97-AF65-F5344CB8AC3E}">
        <p14:creationId xmlns:p14="http://schemas.microsoft.com/office/powerpoint/2010/main" val="117963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BCD3C-1A55-49CD-9E37-7C153142F06B}"/>
              </a:ext>
            </a:extLst>
          </p:cNvPr>
          <p:cNvSpPr>
            <a:spLocks noGrp="1"/>
          </p:cNvSpPr>
          <p:nvPr>
            <p:ph type="title"/>
          </p:nvPr>
        </p:nvSpPr>
        <p:spPr/>
        <p:txBody>
          <a:bodyPr/>
          <a:lstStyle/>
          <a:p>
            <a:endParaRPr lang="id-ID"/>
          </a:p>
        </p:txBody>
      </p:sp>
      <p:sp>
        <p:nvSpPr>
          <p:cNvPr id="3" name="Text Placeholder 2">
            <a:extLst>
              <a:ext uri="{FF2B5EF4-FFF2-40B4-BE49-F238E27FC236}">
                <a16:creationId xmlns:a16="http://schemas.microsoft.com/office/drawing/2014/main" id="{422FBCE2-11A9-46F6-B0B9-77668B163579}"/>
              </a:ext>
            </a:extLst>
          </p:cNvPr>
          <p:cNvSpPr>
            <a:spLocks noGrp="1"/>
          </p:cNvSpPr>
          <p:nvPr>
            <p:ph type="body" sz="quarter" idx="10"/>
          </p:nvPr>
        </p:nvSpPr>
        <p:spPr/>
        <p:txBody>
          <a:bodyPr/>
          <a:lstStyle/>
          <a:p>
            <a:r>
              <a:rPr lang="en-US"/>
              <a:t>Admin akan memiliki akses ke akun daring bank dan belanja miliki kita… mengerikan sekali. Berarti </a:t>
            </a:r>
            <a:r>
              <a:rPr lang="en-US" i="1"/>
              <a:t>password</a:t>
            </a:r>
            <a:r>
              <a:rPr lang="en-US"/>
              <a:t> tidak pernah disimpan secara </a:t>
            </a:r>
            <a:r>
              <a:rPr lang="en-US" i="1"/>
              <a:t>plaintext</a:t>
            </a:r>
            <a:r>
              <a:rPr lang="en-US"/>
              <a:t>, lalu diapakan?</a:t>
            </a:r>
            <a:endParaRPr lang="id-ID"/>
          </a:p>
        </p:txBody>
      </p:sp>
    </p:spTree>
    <p:extLst>
      <p:ext uri="{BB962C8B-B14F-4D97-AF65-F5344CB8AC3E}">
        <p14:creationId xmlns:p14="http://schemas.microsoft.com/office/powerpoint/2010/main" val="102922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3D816-5472-4E18-99F2-4CEE10421139}"/>
              </a:ext>
            </a:extLst>
          </p:cNvPr>
          <p:cNvSpPr>
            <a:spLocks noGrp="1"/>
          </p:cNvSpPr>
          <p:nvPr>
            <p:ph type="title"/>
          </p:nvPr>
        </p:nvSpPr>
        <p:spPr/>
        <p:txBody>
          <a:bodyPr/>
          <a:lstStyle/>
          <a:p>
            <a:r>
              <a:rPr lang="id-ID"/>
              <a:t>Illustrasi Hash </a:t>
            </a:r>
            <a:r>
              <a:rPr lang="id-ID" i="1"/>
              <a:t>Password</a:t>
            </a:r>
          </a:p>
        </p:txBody>
      </p:sp>
      <p:graphicFrame>
        <p:nvGraphicFramePr>
          <p:cNvPr id="4" name="Table 3">
            <a:extLst>
              <a:ext uri="{FF2B5EF4-FFF2-40B4-BE49-F238E27FC236}">
                <a16:creationId xmlns:a16="http://schemas.microsoft.com/office/drawing/2014/main" id="{BED0AFBB-8AEE-4BF4-A53F-B4B2DC461CB1}"/>
              </a:ext>
            </a:extLst>
          </p:cNvPr>
          <p:cNvGraphicFramePr>
            <a:graphicFrameLocks noGrp="1"/>
          </p:cNvGraphicFramePr>
          <p:nvPr>
            <p:extLst>
              <p:ext uri="{D42A27DB-BD31-4B8C-83A1-F6EECF244321}">
                <p14:modId xmlns:p14="http://schemas.microsoft.com/office/powerpoint/2010/main" val="2591060023"/>
              </p:ext>
            </p:extLst>
          </p:nvPr>
        </p:nvGraphicFramePr>
        <p:xfrm>
          <a:off x="274320" y="1828800"/>
          <a:ext cx="1737360" cy="2225040"/>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tblGrid>
              <a:tr h="370840">
                <a:tc>
                  <a:txBody>
                    <a:bodyPr/>
                    <a:lstStyle/>
                    <a:p>
                      <a:pPr algn="ctr"/>
                      <a:r>
                        <a:rPr lang="en-US" sz="1600" i="1">
                          <a:latin typeface="Arial" panose="020B0604020202020204" pitchFamily="34" charset="0"/>
                          <a:cs typeface="Arial" panose="020B0604020202020204" pitchFamily="34" charset="0"/>
                        </a:rPr>
                        <a:t>Password</a:t>
                      </a:r>
                    </a:p>
                  </a:txBody>
                  <a:tcPr>
                    <a:solidFill>
                      <a:srgbClr val="2F424F"/>
                    </a:solidFill>
                  </a:tcPr>
                </a:tc>
                <a:extLst>
                  <a:ext uri="{0D108BD9-81ED-4DB2-BD59-A6C34878D82A}">
                    <a16:rowId xmlns:a16="http://schemas.microsoft.com/office/drawing/2014/main" val="10000"/>
                  </a:ext>
                </a:extLst>
              </a:tr>
              <a:tr h="370840">
                <a:tc>
                  <a:txBody>
                    <a:bodyPr/>
                    <a:lstStyle/>
                    <a:p>
                      <a:pPr algn="ctr"/>
                      <a:r>
                        <a:rPr lang="en-US" sz="1600">
                          <a:latin typeface="Arial" panose="020B0604020202020204" pitchFamily="34" charset="0"/>
                          <a:cs typeface="Arial" panose="020B0604020202020204" pitchFamily="34" charset="0"/>
                        </a:rPr>
                        <a:t>20190302</a:t>
                      </a:r>
                    </a:p>
                  </a:txBody>
                  <a:tcPr/>
                </a:tc>
                <a:extLst>
                  <a:ext uri="{0D108BD9-81ED-4DB2-BD59-A6C34878D82A}">
                    <a16:rowId xmlns:a16="http://schemas.microsoft.com/office/drawing/2014/main" val="10001"/>
                  </a:ext>
                </a:extLst>
              </a:tr>
              <a:tr h="370840">
                <a:tc>
                  <a:txBody>
                    <a:bodyPr/>
                    <a:lstStyle/>
                    <a:p>
                      <a:pPr algn="ctr"/>
                      <a:r>
                        <a:rPr lang="en-US" sz="1600">
                          <a:latin typeface="Arial" panose="020B0604020202020204" pitchFamily="34" charset="0"/>
                          <a:cs typeface="Arial" panose="020B0604020202020204" pitchFamily="34" charset="0"/>
                        </a:rPr>
                        <a:t>SDAKeren</a:t>
                      </a:r>
                    </a:p>
                  </a:txBody>
                  <a:tcPr/>
                </a:tc>
                <a:extLst>
                  <a:ext uri="{0D108BD9-81ED-4DB2-BD59-A6C34878D82A}">
                    <a16:rowId xmlns:a16="http://schemas.microsoft.com/office/drawing/2014/main" val="10002"/>
                  </a:ext>
                </a:extLst>
              </a:tr>
              <a:tr h="370840">
                <a:tc>
                  <a:txBody>
                    <a:bodyPr/>
                    <a:lstStyle/>
                    <a:p>
                      <a:pPr algn="ctr"/>
                      <a:r>
                        <a:rPr lang="en-US" sz="1600">
                          <a:latin typeface="Arial" panose="020B0604020202020204" pitchFamily="34" charset="0"/>
                          <a:cs typeface="Arial" panose="020B0604020202020204" pitchFamily="34" charset="0"/>
                        </a:rPr>
                        <a:t>iLoveYouSDA</a:t>
                      </a:r>
                    </a:p>
                  </a:txBody>
                  <a:tcPr/>
                </a:tc>
                <a:extLst>
                  <a:ext uri="{0D108BD9-81ED-4DB2-BD59-A6C34878D82A}">
                    <a16:rowId xmlns:a16="http://schemas.microsoft.com/office/drawing/2014/main" val="10003"/>
                  </a:ext>
                </a:extLst>
              </a:tr>
              <a:tr h="370840">
                <a:tc>
                  <a:txBody>
                    <a:bodyPr/>
                    <a:lstStyle/>
                    <a:p>
                      <a:pPr algn="ctr"/>
                      <a:r>
                        <a:rPr lang="en-US" sz="1600">
                          <a:latin typeface="Arial" panose="020B0604020202020204" pitchFamily="34" charset="0"/>
                          <a:cs typeface="Arial" panose="020B0604020202020204" pitchFamily="34" charset="0"/>
                        </a:rPr>
                        <a:t>akanLulusSDA</a:t>
                      </a:r>
                    </a:p>
                  </a:txBody>
                  <a:tcPr/>
                </a:tc>
                <a:extLst>
                  <a:ext uri="{0D108BD9-81ED-4DB2-BD59-A6C34878D82A}">
                    <a16:rowId xmlns:a16="http://schemas.microsoft.com/office/drawing/2014/main" val="10004"/>
                  </a:ext>
                </a:extLst>
              </a:tr>
              <a:tr h="370840">
                <a:tc>
                  <a:txBody>
                    <a:bodyPr/>
                    <a:lstStyle/>
                    <a:p>
                      <a:pPr algn="ctr"/>
                      <a:r>
                        <a:rPr lang="en-US" sz="1600">
                          <a:latin typeface="Arial" panose="020B0604020202020204" pitchFamily="34" charset="0"/>
                          <a:cs typeface="Arial" panose="020B0604020202020204" pitchFamily="34" charset="0"/>
                        </a:rPr>
                        <a:t>bel@j@rKod1ng</a:t>
                      </a:r>
                    </a:p>
                  </a:txBody>
                  <a:tcPr/>
                </a:tc>
                <a:extLst>
                  <a:ext uri="{0D108BD9-81ED-4DB2-BD59-A6C34878D82A}">
                    <a16:rowId xmlns:a16="http://schemas.microsoft.com/office/drawing/2014/main" val="10005"/>
                  </a:ext>
                </a:extLst>
              </a:tr>
            </a:tbl>
          </a:graphicData>
        </a:graphic>
      </p:graphicFrame>
      <p:graphicFrame>
        <p:nvGraphicFramePr>
          <p:cNvPr id="5" name="Table 4">
            <a:extLst>
              <a:ext uri="{FF2B5EF4-FFF2-40B4-BE49-F238E27FC236}">
                <a16:creationId xmlns:a16="http://schemas.microsoft.com/office/drawing/2014/main" id="{FF3056D2-1823-4CDB-AB79-FA804A2901F4}"/>
              </a:ext>
            </a:extLst>
          </p:cNvPr>
          <p:cNvGraphicFramePr>
            <a:graphicFrameLocks noGrp="1"/>
          </p:cNvGraphicFramePr>
          <p:nvPr>
            <p:extLst>
              <p:ext uri="{D42A27DB-BD31-4B8C-83A1-F6EECF244321}">
                <p14:modId xmlns:p14="http://schemas.microsoft.com/office/powerpoint/2010/main" val="1445596963"/>
              </p:ext>
            </p:extLst>
          </p:nvPr>
        </p:nvGraphicFramePr>
        <p:xfrm>
          <a:off x="5029200" y="1828800"/>
          <a:ext cx="3840480" cy="2225040"/>
        </p:xfrm>
        <a:graphic>
          <a:graphicData uri="http://schemas.openxmlformats.org/drawingml/2006/table">
            <a:tbl>
              <a:tblPr firstRow="1" bandRow="1">
                <a:tableStyleId>{073A0DAA-6AF3-43AB-8588-CEC1D06C72B9}</a:tableStyleId>
              </a:tblPr>
              <a:tblGrid>
                <a:gridCol w="3840480">
                  <a:extLst>
                    <a:ext uri="{9D8B030D-6E8A-4147-A177-3AD203B41FA5}">
                      <a16:colId xmlns:a16="http://schemas.microsoft.com/office/drawing/2014/main" val="20000"/>
                    </a:ext>
                  </a:extLst>
                </a:gridCol>
              </a:tblGrid>
              <a:tr h="370840">
                <a:tc>
                  <a:txBody>
                    <a:bodyPr/>
                    <a:lstStyle/>
                    <a:p>
                      <a:pPr algn="ctr"/>
                      <a:r>
                        <a:rPr lang="en-US" sz="1600">
                          <a:latin typeface="Arial" panose="020B0604020202020204" pitchFamily="34" charset="0"/>
                          <a:cs typeface="Arial" panose="020B0604020202020204" pitchFamily="34" charset="0"/>
                        </a:rPr>
                        <a:t>Hash (md5) – 32</a:t>
                      </a:r>
                      <a:r>
                        <a:rPr lang="en-US" sz="1600" baseline="0">
                          <a:latin typeface="Arial" panose="020B0604020202020204" pitchFamily="34" charset="0"/>
                          <a:cs typeface="Arial" panose="020B0604020202020204" pitchFamily="34" charset="0"/>
                        </a:rPr>
                        <a:t> Characters</a:t>
                      </a:r>
                      <a:endParaRPr lang="en-US" sz="1600">
                        <a:latin typeface="Arial" panose="020B0604020202020204" pitchFamily="34" charset="0"/>
                        <a:cs typeface="Arial" panose="020B0604020202020204" pitchFamily="34" charset="0"/>
                      </a:endParaRPr>
                    </a:p>
                  </a:txBody>
                  <a:tcPr>
                    <a:solidFill>
                      <a:srgbClr val="2F424F"/>
                    </a:solidFill>
                  </a:tcPr>
                </a:tc>
                <a:extLst>
                  <a:ext uri="{0D108BD9-81ED-4DB2-BD59-A6C34878D82A}">
                    <a16:rowId xmlns:a16="http://schemas.microsoft.com/office/drawing/2014/main" val="10000"/>
                  </a:ext>
                </a:extLst>
              </a:tr>
              <a:tr h="370840">
                <a:tc>
                  <a:txBody>
                    <a:bodyPr/>
                    <a:lstStyle/>
                    <a:p>
                      <a:pPr algn="ctr"/>
                      <a:r>
                        <a:rPr lang="en-US" sz="1600">
                          <a:latin typeface="Arial" panose="020B0604020202020204" pitchFamily="34" charset="0"/>
                          <a:cs typeface="Arial" panose="020B0604020202020204" pitchFamily="34" charset="0"/>
                        </a:rPr>
                        <a:t>9ec3a568891c19a18ae9431af211c479</a:t>
                      </a:r>
                    </a:p>
                  </a:txBody>
                  <a:tcPr/>
                </a:tc>
                <a:extLst>
                  <a:ext uri="{0D108BD9-81ED-4DB2-BD59-A6C34878D82A}">
                    <a16:rowId xmlns:a16="http://schemas.microsoft.com/office/drawing/2014/main" val="10001"/>
                  </a:ext>
                </a:extLst>
              </a:tr>
              <a:tr h="370840">
                <a:tc>
                  <a:txBody>
                    <a:bodyPr/>
                    <a:lstStyle/>
                    <a:p>
                      <a:pPr algn="ctr"/>
                      <a:r>
                        <a:rPr lang="en-US" sz="1600">
                          <a:latin typeface="Arial" panose="020B0604020202020204" pitchFamily="34" charset="0"/>
                          <a:cs typeface="Arial" panose="020B0604020202020204" pitchFamily="34" charset="0"/>
                        </a:rPr>
                        <a:t>2d7b06042aae214663ed9a49167989fd</a:t>
                      </a:r>
                    </a:p>
                  </a:txBody>
                  <a:tcPr/>
                </a:tc>
                <a:extLst>
                  <a:ext uri="{0D108BD9-81ED-4DB2-BD59-A6C34878D82A}">
                    <a16:rowId xmlns:a16="http://schemas.microsoft.com/office/drawing/2014/main" val="10002"/>
                  </a:ext>
                </a:extLst>
              </a:tr>
              <a:tr h="370840">
                <a:tc>
                  <a:txBody>
                    <a:bodyPr/>
                    <a:lstStyle/>
                    <a:p>
                      <a:pPr algn="ctr"/>
                      <a:r>
                        <a:rPr lang="en-US" sz="1600">
                          <a:latin typeface="Arial" panose="020B0604020202020204" pitchFamily="34" charset="0"/>
                          <a:cs typeface="Arial" panose="020B0604020202020204" pitchFamily="34" charset="0"/>
                        </a:rPr>
                        <a:t>bad70434921ebd1945660958a3507e6d</a:t>
                      </a:r>
                    </a:p>
                  </a:txBody>
                  <a:tcPr/>
                </a:tc>
                <a:extLst>
                  <a:ext uri="{0D108BD9-81ED-4DB2-BD59-A6C34878D82A}">
                    <a16:rowId xmlns:a16="http://schemas.microsoft.com/office/drawing/2014/main" val="10003"/>
                  </a:ext>
                </a:extLst>
              </a:tr>
              <a:tr h="370840">
                <a:tc>
                  <a:txBody>
                    <a:bodyPr/>
                    <a:lstStyle/>
                    <a:p>
                      <a:pPr algn="ctr"/>
                      <a:r>
                        <a:rPr lang="en-US" sz="1600">
                          <a:latin typeface="Arial" panose="020B0604020202020204" pitchFamily="34" charset="0"/>
                          <a:cs typeface="Arial" panose="020B0604020202020204" pitchFamily="34" charset="0"/>
                        </a:rPr>
                        <a:t>79bac8fbd066b326feceea43adb7d6d1</a:t>
                      </a:r>
                    </a:p>
                  </a:txBody>
                  <a:tcPr/>
                </a:tc>
                <a:extLst>
                  <a:ext uri="{0D108BD9-81ED-4DB2-BD59-A6C34878D82A}">
                    <a16:rowId xmlns:a16="http://schemas.microsoft.com/office/drawing/2014/main" val="10004"/>
                  </a:ext>
                </a:extLst>
              </a:tr>
              <a:tr h="370840">
                <a:tc>
                  <a:txBody>
                    <a:bodyPr/>
                    <a:lstStyle/>
                    <a:p>
                      <a:pPr algn="ctr"/>
                      <a:r>
                        <a:rPr lang="en-US" sz="1600">
                          <a:latin typeface="Arial" panose="020B0604020202020204" pitchFamily="34" charset="0"/>
                          <a:cs typeface="Arial" panose="020B0604020202020204" pitchFamily="34" charset="0"/>
                        </a:rPr>
                        <a:t>b210ab9d3911995cf3af90c6179efbfb</a:t>
                      </a:r>
                    </a:p>
                  </a:txBody>
                  <a:tcPr/>
                </a:tc>
                <a:extLst>
                  <a:ext uri="{0D108BD9-81ED-4DB2-BD59-A6C34878D82A}">
                    <a16:rowId xmlns:a16="http://schemas.microsoft.com/office/drawing/2014/main" val="10005"/>
                  </a:ext>
                </a:extLst>
              </a:tr>
            </a:tbl>
          </a:graphicData>
        </a:graphic>
      </p:graphicFrame>
      <p:sp>
        <p:nvSpPr>
          <p:cNvPr id="7" name="Right Arrow 7">
            <a:extLst>
              <a:ext uri="{FF2B5EF4-FFF2-40B4-BE49-F238E27FC236}">
                <a16:creationId xmlns:a16="http://schemas.microsoft.com/office/drawing/2014/main" id="{8BEC1D7B-8096-4781-B0CD-9EF7E66E2E33}"/>
              </a:ext>
            </a:extLst>
          </p:cNvPr>
          <p:cNvSpPr/>
          <p:nvPr/>
        </p:nvSpPr>
        <p:spPr>
          <a:xfrm>
            <a:off x="2194560" y="2560320"/>
            <a:ext cx="457200" cy="914400"/>
          </a:xfrm>
          <a:prstGeom prst="rightArrow">
            <a:avLst>
              <a:gd name="adj1" fmla="val 50000"/>
              <a:gd name="adj2" fmla="val 6519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7">
            <a:extLst>
              <a:ext uri="{FF2B5EF4-FFF2-40B4-BE49-F238E27FC236}">
                <a16:creationId xmlns:a16="http://schemas.microsoft.com/office/drawing/2014/main" id="{63EA32C0-D082-48AA-8A38-FA9B2B5A56AF}"/>
              </a:ext>
            </a:extLst>
          </p:cNvPr>
          <p:cNvSpPr/>
          <p:nvPr/>
        </p:nvSpPr>
        <p:spPr>
          <a:xfrm>
            <a:off x="4389120" y="2560320"/>
            <a:ext cx="457200" cy="914400"/>
          </a:xfrm>
          <a:prstGeom prst="rightArrow">
            <a:avLst>
              <a:gd name="adj1" fmla="val 50000"/>
              <a:gd name="adj2" fmla="val 65190"/>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5E965E-C6A3-49D1-82B0-534843AFD7F4}"/>
              </a:ext>
            </a:extLst>
          </p:cNvPr>
          <p:cNvSpPr/>
          <p:nvPr/>
        </p:nvSpPr>
        <p:spPr>
          <a:xfrm>
            <a:off x="2926080" y="2377440"/>
            <a:ext cx="1188720" cy="1188720"/>
          </a:xfrm>
          <a:prstGeom prst="rect">
            <a:avLst/>
          </a:prstGeom>
          <a:solidFill>
            <a:srgbClr val="2F4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solidFill>
                  <a:schemeClr val="bg1">
                    <a:lumMod val="95000"/>
                  </a:schemeClr>
                </a:solidFill>
                <a:latin typeface="Arial" panose="020B0604020202020204" pitchFamily="34" charset="0"/>
                <a:cs typeface="Arial" panose="020B0604020202020204" pitchFamily="34" charset="0"/>
              </a:rPr>
              <a:t>Fungsi Hash</a:t>
            </a:r>
            <a:endParaRPr lang="id-ID">
              <a:solidFill>
                <a:schemeClr val="bg1">
                  <a:lumMod val="95000"/>
                </a:schemeClr>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E2E39EEC-7DF1-44AE-8B17-22070D5F8720}"/>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41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183-EE66-47BF-B133-18A2125CF0C0}"/>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FB57CCE5-C9B2-48B0-9A52-8E3B6D38E828}"/>
              </a:ext>
            </a:extLst>
          </p:cNvPr>
          <p:cNvSpPr>
            <a:spLocks noGrp="1"/>
          </p:cNvSpPr>
          <p:nvPr>
            <p:ph type="body" sz="quarter" idx="11"/>
          </p:nvPr>
        </p:nvSpPr>
        <p:spPr/>
        <p:txBody>
          <a:bodyPr/>
          <a:lstStyle/>
          <a:p>
            <a:r>
              <a:rPr lang="en-US"/>
              <a:t>Jika panjang hash </a:t>
            </a:r>
            <a:r>
              <a:rPr lang="en-US" i="1"/>
              <a:t>password</a:t>
            </a:r>
            <a:r>
              <a:rPr lang="en-US"/>
              <a:t> adalah 32 karakter dan salah seorang pengguna memiliki </a:t>
            </a:r>
            <a:r>
              <a:rPr lang="en-US" i="1"/>
              <a:t>password</a:t>
            </a:r>
            <a:r>
              <a:rPr lang="en-US"/>
              <a:t> yang terdiri dari 10 karakter, seperti apakah hash dari </a:t>
            </a:r>
            <a:r>
              <a:rPr lang="en-US" i="1"/>
              <a:t>password</a:t>
            </a:r>
            <a:r>
              <a:rPr lang="en-US"/>
              <a:t> tersebut?</a:t>
            </a:r>
            <a:endParaRPr lang="id-ID"/>
          </a:p>
        </p:txBody>
      </p:sp>
      <p:sp>
        <p:nvSpPr>
          <p:cNvPr id="4" name="Oval 3">
            <a:extLst>
              <a:ext uri="{FF2B5EF4-FFF2-40B4-BE49-F238E27FC236}">
                <a16:creationId xmlns:a16="http://schemas.microsoft.com/office/drawing/2014/main" id="{65BCB610-F05E-4E6A-B641-A58847C14892}"/>
              </a:ext>
            </a:extLst>
          </p:cNvPr>
          <p:cNvSpPr/>
          <p:nvPr/>
        </p:nvSpPr>
        <p:spPr>
          <a:xfrm>
            <a:off x="8869680" y="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18560"/>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8221</TotalTime>
  <Words>1484</Words>
  <Application>Microsoft Office PowerPoint</Application>
  <PresentationFormat>On-screen Show (4:3)</PresentationFormat>
  <Paragraphs>236</Paragraphs>
  <Slides>29</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29</vt:i4>
      </vt:variant>
    </vt:vector>
  </HeadingPairs>
  <TitlesOfParts>
    <vt:vector size="43" baseType="lpstr">
      <vt:lpstr>Arial</vt:lpstr>
      <vt:lpstr>Arial Black</vt:lpstr>
      <vt:lpstr>Blackadder ITC</vt:lpstr>
      <vt:lpstr>Calibri</vt:lpstr>
      <vt:lpstr>Consolas</vt:lpstr>
      <vt:lpstr>Open Sans</vt:lpstr>
      <vt:lpstr>Times New Roman</vt:lpstr>
      <vt:lpstr>Wingdings</vt:lpstr>
      <vt:lpstr>Custom Design</vt:lpstr>
      <vt:lpstr>Title</vt:lpstr>
      <vt:lpstr>Content</vt:lpstr>
      <vt:lpstr>Segment</vt:lpstr>
      <vt:lpstr>Question</vt:lpstr>
      <vt:lpstr>Plain Question</vt:lpstr>
      <vt:lpstr>HashMap &amp; Iterator</vt:lpstr>
      <vt:lpstr>PowerPoint Presentation</vt:lpstr>
      <vt:lpstr>HashMap</vt:lpstr>
      <vt:lpstr>Hash dan Map</vt:lpstr>
      <vt:lpstr>Hash</vt:lpstr>
      <vt:lpstr>Password</vt:lpstr>
      <vt:lpstr>PowerPoint Presentation</vt:lpstr>
      <vt:lpstr>Illustrasi Hash Password</vt:lpstr>
      <vt:lpstr>1</vt:lpstr>
      <vt:lpstr>Panjang Hash</vt:lpstr>
      <vt:lpstr>Map</vt:lpstr>
      <vt:lpstr>Contoh: Map Poin Bonus</vt:lpstr>
      <vt:lpstr>2</vt:lpstr>
      <vt:lpstr>HashMap</vt:lpstr>
      <vt:lpstr>Contoh HashMap</vt:lpstr>
      <vt:lpstr>Import HashMap</vt:lpstr>
      <vt:lpstr>Deklarasi dan Inisialisasi </vt:lpstr>
      <vt:lpstr>Prilaku HashMap</vt:lpstr>
      <vt:lpstr>Urutan Data HashMap</vt:lpstr>
      <vt:lpstr>3</vt:lpstr>
      <vt:lpstr>Method HashMap</vt:lpstr>
      <vt:lpstr>4</vt:lpstr>
      <vt:lpstr>Iterator</vt:lpstr>
      <vt:lpstr>Iterator</vt:lpstr>
      <vt:lpstr>Import Iterator</vt:lpstr>
      <vt:lpstr>Prilaku Iterator LinkedList</vt:lpstr>
      <vt:lpstr>5</vt:lpstr>
      <vt:lpstr>Iterator HashMap</vt:lpstr>
      <vt:lpstr>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928</cp:revision>
  <dcterms:created xsi:type="dcterms:W3CDTF">2019-01-03T02:16:07Z</dcterms:created>
  <dcterms:modified xsi:type="dcterms:W3CDTF">2020-04-04T13:01:45Z</dcterms:modified>
</cp:coreProperties>
</file>