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8"/>
  </p:notesMasterIdLst>
  <p:handoutMasterIdLst>
    <p:handoutMasterId r:id="rId29"/>
  </p:handoutMasterIdLst>
  <p:sldIdLst>
    <p:sldId id="302" r:id="rId7"/>
    <p:sldId id="332" r:id="rId8"/>
    <p:sldId id="312" r:id="rId9"/>
    <p:sldId id="314" r:id="rId10"/>
    <p:sldId id="305" r:id="rId11"/>
    <p:sldId id="343" r:id="rId12"/>
    <p:sldId id="382" r:id="rId13"/>
    <p:sldId id="345" r:id="rId14"/>
    <p:sldId id="384" r:id="rId15"/>
    <p:sldId id="351" r:id="rId16"/>
    <p:sldId id="383" r:id="rId17"/>
    <p:sldId id="357" r:id="rId18"/>
    <p:sldId id="385" r:id="rId19"/>
    <p:sldId id="359" r:id="rId20"/>
    <p:sldId id="360" r:id="rId21"/>
    <p:sldId id="361" r:id="rId22"/>
    <p:sldId id="386" r:id="rId23"/>
    <p:sldId id="363" r:id="rId24"/>
    <p:sldId id="364" r:id="rId25"/>
    <p:sldId id="365" r:id="rId26"/>
    <p:sldId id="387" r:id="rId27"/>
  </p:sldIdLst>
  <p:sldSz cx="9144000" cy="6858000" type="screen4x3"/>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ection>
        <p14:section name="Administrative" id="{43E0264C-A015-480A-9287-F522A59ED7D5}">
          <p14:sldIdLst/>
        </p14:section>
        <p14:section name="ArrayList" id="{07783908-CB53-486E-B9F0-695397B7B819}">
          <p14:sldIdLst>
            <p14:sldId id="312"/>
            <p14:sldId id="314"/>
            <p14:sldId id="305"/>
            <p14:sldId id="343"/>
            <p14:sldId id="382"/>
            <p14:sldId id="345"/>
            <p14:sldId id="384"/>
            <p14:sldId id="351"/>
            <p14:sldId id="383"/>
          </p14:sldIdLst>
        </p14:section>
        <p14:section name="Type Checking in ArrayList" id="{B1E27D61-E69B-49EC-9622-16C03961B805}">
          <p14:sldIdLst>
            <p14:sldId id="357"/>
            <p14:sldId id="385"/>
            <p14:sldId id="359"/>
            <p14:sldId id="360"/>
            <p14:sldId id="361"/>
            <p14:sldId id="386"/>
            <p14:sldId id="363"/>
            <p14:sldId id="364"/>
            <p14:sldId id="365"/>
            <p14:sldId id="387"/>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9" autoAdjust="0"/>
    <p:restoredTop sz="94660"/>
  </p:normalViewPr>
  <p:slideViewPr>
    <p:cSldViewPr snapToGrid="0" showGuides="1">
      <p:cViewPr varScale="1">
        <p:scale>
          <a:sx n="110" d="100"/>
          <a:sy n="110" d="100"/>
        </p:scale>
        <p:origin x="1626"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3/9/2020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3/9/2020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707" y="2181662"/>
            <a:ext cx="2860086" cy="3360156"/>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297469" y="204297"/>
            <a:ext cx="2690113" cy="815223"/>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3980873" y="4957043"/>
            <a:ext cx="2472152" cy="584775"/>
          </a:xfrm>
          <a:prstGeom prst="rect">
            <a:avLst/>
          </a:prstGeom>
          <a:noFill/>
        </p:spPr>
        <p:txBody>
          <a:bodyPr wrap="none" rtlCol="0">
            <a:spAutoFit/>
          </a:bodyPr>
          <a:lstStyle/>
          <a:p>
            <a:pPr marL="0" indent="0">
              <a:buNone/>
            </a:pPr>
            <a:r>
              <a:rPr lang="en-US" sz="3200">
                <a:latin typeface="Blackadder ITC" panose="04020505051007020D02" pitchFamily="82" charset="0"/>
              </a:rPr>
              <a:t>to be continued... </a:t>
            </a:r>
            <a:endParaRPr lang="id-ID" sz="3200">
              <a:latin typeface="Blackadder ITC" panose="04020505051007020D02" pitchFamily="82" charset="0"/>
            </a:endParaRPr>
          </a:p>
        </p:txBody>
      </p:sp>
      <p:sp>
        <p:nvSpPr>
          <p:cNvPr id="9" name="Rectangle 8">
            <a:extLst>
              <a:ext uri="{FF2B5EF4-FFF2-40B4-BE49-F238E27FC236}">
                <a16:creationId xmlns:a16="http://schemas.microsoft.com/office/drawing/2014/main" id="{E4C96478-D583-4AB8-845D-CB0D1A66F6C4}"/>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41978" y="1672879"/>
            <a:ext cx="2690113" cy="815223"/>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572000" y="4393624"/>
            <a:ext cx="2342308" cy="584775"/>
          </a:xfrm>
          <a:prstGeom prst="rect">
            <a:avLst/>
          </a:prstGeom>
          <a:noFill/>
        </p:spPr>
        <p:txBody>
          <a:bodyPr wrap="none" rtlCol="0">
            <a:spAutoFit/>
          </a:bodyPr>
          <a:lstStyle/>
          <a:p>
            <a:pPr marL="0" indent="0">
              <a:buNone/>
            </a:pPr>
            <a:r>
              <a:rPr lang="en-US" sz="3200">
                <a:latin typeface="Blackadder ITC" panose="04020505051007020D02" pitchFamily="82" charset="0"/>
              </a:rPr>
              <a:t>… The End …</a:t>
            </a:r>
            <a:endParaRPr lang="id-ID" sz="3200">
              <a:latin typeface="Blackadder ITC" panose="04020505051007020D02" pitchFamily="82" charset="0"/>
            </a:endParaRPr>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microsoft.com/office/2007/relationships/hdphoto" Target="../media/hdphoto1.wdp"/><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8.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ArrayList</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1DB0-7844-4CD9-ACC2-B6FB2BDD0627}"/>
              </a:ext>
            </a:extLst>
          </p:cNvPr>
          <p:cNvSpPr>
            <a:spLocks noGrp="1"/>
          </p:cNvSpPr>
          <p:nvPr>
            <p:ph type="title"/>
          </p:nvPr>
        </p:nvSpPr>
        <p:spPr/>
        <p:txBody>
          <a:bodyPr/>
          <a:lstStyle/>
          <a:p>
            <a:r>
              <a:rPr lang="en-US"/>
              <a:t>Method ArrayList</a:t>
            </a:r>
            <a:endParaRPr lang="id-ID"/>
          </a:p>
        </p:txBody>
      </p:sp>
      <p:sp>
        <p:nvSpPr>
          <p:cNvPr id="4" name="Text Placeholder 2">
            <a:extLst>
              <a:ext uri="{FF2B5EF4-FFF2-40B4-BE49-F238E27FC236}">
                <a16:creationId xmlns:a16="http://schemas.microsoft.com/office/drawing/2014/main" id="{A0546EF9-136C-46B9-AB3A-A484BEA08DD9}"/>
              </a:ext>
            </a:extLst>
          </p:cNvPr>
          <p:cNvSpPr txBox="1">
            <a:spLocks/>
          </p:cNvSpPr>
          <p:nvPr/>
        </p:nvSpPr>
        <p:spPr>
          <a:xfrm>
            <a:off x="154588" y="6382822"/>
            <a:ext cx="6217183" cy="406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https://docs.oracle.com/javase/8/docs/api/java/util/ArrayList.html</a:t>
            </a:r>
          </a:p>
        </p:txBody>
      </p:sp>
      <p:graphicFrame>
        <p:nvGraphicFramePr>
          <p:cNvPr id="5" name="Table 4">
            <a:extLst>
              <a:ext uri="{FF2B5EF4-FFF2-40B4-BE49-F238E27FC236}">
                <a16:creationId xmlns:a16="http://schemas.microsoft.com/office/drawing/2014/main" id="{620CB6AB-6A4B-48A7-94DD-A53045A32E78}"/>
              </a:ext>
            </a:extLst>
          </p:cNvPr>
          <p:cNvGraphicFramePr>
            <a:graphicFrameLocks noGrp="1"/>
          </p:cNvGraphicFramePr>
          <p:nvPr>
            <p:extLst>
              <p:ext uri="{D42A27DB-BD31-4B8C-83A1-F6EECF244321}">
                <p14:modId xmlns:p14="http://schemas.microsoft.com/office/powerpoint/2010/main" val="4152422983"/>
              </p:ext>
            </p:extLst>
          </p:nvPr>
        </p:nvGraphicFramePr>
        <p:xfrm>
          <a:off x="215153" y="1222826"/>
          <a:ext cx="8686800" cy="5156200"/>
        </p:xfrm>
        <a:graphic>
          <a:graphicData uri="http://schemas.openxmlformats.org/drawingml/2006/table">
            <a:tbl>
              <a:tblPr firstRow="1" bandRow="1">
                <a:tableStyleId>{5FD0F851-EC5A-4D38-B0AD-8093EC10F338}</a:tableStyleId>
              </a:tblPr>
              <a:tblGrid>
                <a:gridCol w="2290101">
                  <a:extLst>
                    <a:ext uri="{9D8B030D-6E8A-4147-A177-3AD203B41FA5}">
                      <a16:colId xmlns:a16="http://schemas.microsoft.com/office/drawing/2014/main" val="1944915459"/>
                    </a:ext>
                  </a:extLst>
                </a:gridCol>
                <a:gridCol w="6396699">
                  <a:extLst>
                    <a:ext uri="{9D8B030D-6E8A-4147-A177-3AD203B41FA5}">
                      <a16:colId xmlns:a16="http://schemas.microsoft.com/office/drawing/2014/main" val="4225241518"/>
                    </a:ext>
                  </a:extLst>
                </a:gridCol>
              </a:tblGrid>
              <a:tr h="370840">
                <a:tc>
                  <a:txBody>
                    <a:bodyPr/>
                    <a:lstStyle/>
                    <a:p>
                      <a:pPr algn="ctr"/>
                      <a:r>
                        <a:rPr lang="en-US" sz="1750" b="1">
                          <a:latin typeface="Arial" panose="020B0604020202020204" pitchFamily="34" charset="0"/>
                          <a:cs typeface="Arial" panose="020B0604020202020204" pitchFamily="34" charset="0"/>
                        </a:rPr>
                        <a:t>Modifier and Type</a:t>
                      </a:r>
                    </a:p>
                  </a:txBody>
                  <a:tcPr/>
                </a:tc>
                <a:tc>
                  <a:txBody>
                    <a:bodyPr/>
                    <a:lstStyle/>
                    <a:p>
                      <a:pPr algn="ctr"/>
                      <a:r>
                        <a:rPr lang="en-US" sz="1750" b="1">
                          <a:latin typeface="Arial" panose="020B0604020202020204" pitchFamily="34" charset="0"/>
                          <a:cs typeface="Arial" panose="020B0604020202020204" pitchFamily="34" charset="0"/>
                        </a:rPr>
                        <a:t>Method and Description</a:t>
                      </a:r>
                    </a:p>
                  </a:txBody>
                  <a:tcPr/>
                </a:tc>
                <a:extLst>
                  <a:ext uri="{0D108BD9-81ED-4DB2-BD59-A6C34878D82A}">
                    <a16:rowId xmlns:a16="http://schemas.microsoft.com/office/drawing/2014/main" val="1420156512"/>
                  </a:ext>
                </a:extLst>
              </a:tr>
              <a:tr h="370840">
                <a:tc>
                  <a:txBody>
                    <a:bodyPr/>
                    <a:lstStyle/>
                    <a:p>
                      <a:pPr algn="r"/>
                      <a:r>
                        <a:rPr lang="en-US" sz="1700">
                          <a:latin typeface="Arial" panose="020B0604020202020204" pitchFamily="34" charset="0"/>
                          <a:cs typeface="Arial" panose="020B0604020202020204" pitchFamily="34" charset="0"/>
                        </a:rPr>
                        <a:t>boolean</a:t>
                      </a:r>
                    </a:p>
                  </a:txBody>
                  <a:tcPr/>
                </a:tc>
                <a:tc>
                  <a:txBody>
                    <a:bodyPr/>
                    <a:lstStyle/>
                    <a:p>
                      <a:r>
                        <a:rPr lang="en-US" sz="1700" b="1">
                          <a:latin typeface="Arial" panose="020B0604020202020204" pitchFamily="34" charset="0"/>
                          <a:cs typeface="Arial" panose="020B0604020202020204" pitchFamily="34" charset="0"/>
                        </a:rPr>
                        <a:t>add(E e)</a:t>
                      </a:r>
                    </a:p>
                    <a:p>
                      <a:r>
                        <a:rPr lang="en-US" sz="1700">
                          <a:latin typeface="Arial" panose="020B0604020202020204" pitchFamily="34" charset="0"/>
                          <a:cs typeface="Arial" panose="020B0604020202020204" pitchFamily="34" charset="0"/>
                        </a:rPr>
                        <a:t>Appends the specified element to the end of this list.</a:t>
                      </a:r>
                    </a:p>
                  </a:txBody>
                  <a:tcPr/>
                </a:tc>
                <a:extLst>
                  <a:ext uri="{0D108BD9-81ED-4DB2-BD59-A6C34878D82A}">
                    <a16:rowId xmlns:a16="http://schemas.microsoft.com/office/drawing/2014/main" val="1707238203"/>
                  </a:ext>
                </a:extLst>
              </a:tr>
              <a:tr h="370840">
                <a:tc>
                  <a:txBody>
                    <a:bodyPr/>
                    <a:lstStyle/>
                    <a:p>
                      <a:pPr algn="r"/>
                      <a:r>
                        <a:rPr lang="en-US" sz="1700">
                          <a:latin typeface="Arial" panose="020B0604020202020204" pitchFamily="34" charset="0"/>
                          <a:cs typeface="Arial" panose="020B0604020202020204" pitchFamily="34" charset="0"/>
                        </a:rPr>
                        <a:t>void</a:t>
                      </a:r>
                    </a:p>
                  </a:txBody>
                  <a:tcPr/>
                </a:tc>
                <a:tc>
                  <a:txBody>
                    <a:bodyPr/>
                    <a:lstStyle/>
                    <a:p>
                      <a:r>
                        <a:rPr lang="en-US" sz="1700" b="1">
                          <a:latin typeface="Arial" panose="020B0604020202020204" pitchFamily="34" charset="0"/>
                          <a:cs typeface="Arial" panose="020B0604020202020204" pitchFamily="34" charset="0"/>
                        </a:rPr>
                        <a:t>add(int index, E element)</a:t>
                      </a:r>
                    </a:p>
                    <a:p>
                      <a:r>
                        <a:rPr lang="en-US" sz="1700">
                          <a:latin typeface="Arial" panose="020B0604020202020204" pitchFamily="34" charset="0"/>
                          <a:cs typeface="Arial" panose="020B0604020202020204" pitchFamily="34" charset="0"/>
                        </a:rPr>
                        <a:t>Inserts the specified element at the specified position in this list.</a:t>
                      </a:r>
                    </a:p>
                  </a:txBody>
                  <a:tcPr/>
                </a:tc>
                <a:extLst>
                  <a:ext uri="{0D108BD9-81ED-4DB2-BD59-A6C34878D82A}">
                    <a16:rowId xmlns:a16="http://schemas.microsoft.com/office/drawing/2014/main" val="1574550341"/>
                  </a:ext>
                </a:extLst>
              </a:tr>
              <a:tr h="370840">
                <a:tc>
                  <a:txBody>
                    <a:bodyPr/>
                    <a:lstStyle/>
                    <a:p>
                      <a:pPr algn="r"/>
                      <a:r>
                        <a:rPr lang="en-US" sz="1700">
                          <a:latin typeface="Arial" panose="020B0604020202020204" pitchFamily="34" charset="0"/>
                          <a:cs typeface="Arial" panose="020B0604020202020204" pitchFamily="34" charset="0"/>
                        </a:rPr>
                        <a:t>E</a:t>
                      </a:r>
                    </a:p>
                  </a:txBody>
                  <a:tcPr/>
                </a:tc>
                <a:tc>
                  <a:txBody>
                    <a:bodyPr/>
                    <a:lstStyle/>
                    <a:p>
                      <a:r>
                        <a:rPr lang="en-US" sz="1700" b="1">
                          <a:latin typeface="Arial" panose="020B0604020202020204" pitchFamily="34" charset="0"/>
                          <a:cs typeface="Arial" panose="020B0604020202020204" pitchFamily="34" charset="0"/>
                        </a:rPr>
                        <a:t>get(int index)</a:t>
                      </a:r>
                    </a:p>
                    <a:p>
                      <a:r>
                        <a:rPr lang="en-US" sz="1700">
                          <a:latin typeface="Arial" panose="020B0604020202020204" pitchFamily="34" charset="0"/>
                          <a:cs typeface="Arial" panose="020B0604020202020204" pitchFamily="34" charset="0"/>
                        </a:rPr>
                        <a:t>Returns the element at the specified position in this list.</a:t>
                      </a:r>
                    </a:p>
                  </a:txBody>
                  <a:tcPr/>
                </a:tc>
                <a:extLst>
                  <a:ext uri="{0D108BD9-81ED-4DB2-BD59-A6C34878D82A}">
                    <a16:rowId xmlns:a16="http://schemas.microsoft.com/office/drawing/2014/main" val="3549696607"/>
                  </a:ext>
                </a:extLst>
              </a:tr>
              <a:tr h="370840">
                <a:tc>
                  <a:txBody>
                    <a:bodyPr/>
                    <a:lstStyle/>
                    <a:p>
                      <a:pPr algn="r"/>
                      <a:r>
                        <a:rPr lang="en-US" sz="1700">
                          <a:latin typeface="Arial" panose="020B0604020202020204" pitchFamily="34" charset="0"/>
                          <a:cs typeface="Arial" panose="020B0604020202020204" pitchFamily="34" charset="0"/>
                        </a:rPr>
                        <a:t>E</a:t>
                      </a:r>
                    </a:p>
                  </a:txBody>
                  <a:tcPr/>
                </a:tc>
                <a:tc>
                  <a:txBody>
                    <a:bodyPr/>
                    <a:lstStyle/>
                    <a:p>
                      <a:r>
                        <a:rPr lang="en-US" sz="1700" b="1">
                          <a:latin typeface="Arial" panose="020B0604020202020204" pitchFamily="34" charset="0"/>
                          <a:cs typeface="Arial" panose="020B0604020202020204" pitchFamily="34" charset="0"/>
                        </a:rPr>
                        <a:t>remove(int index)</a:t>
                      </a:r>
                    </a:p>
                    <a:p>
                      <a:r>
                        <a:rPr lang="en-US" sz="1700">
                          <a:latin typeface="Arial" panose="020B0604020202020204" pitchFamily="34" charset="0"/>
                          <a:cs typeface="Arial" panose="020B0604020202020204" pitchFamily="34" charset="0"/>
                        </a:rPr>
                        <a:t>Removes the element at the specified position in this list.</a:t>
                      </a:r>
                    </a:p>
                  </a:txBody>
                  <a:tcPr/>
                </a:tc>
                <a:extLst>
                  <a:ext uri="{0D108BD9-81ED-4DB2-BD59-A6C34878D82A}">
                    <a16:rowId xmlns:a16="http://schemas.microsoft.com/office/drawing/2014/main" val="887254075"/>
                  </a:ext>
                </a:extLst>
              </a:tr>
              <a:tr h="370840">
                <a:tc>
                  <a:txBody>
                    <a:bodyPr/>
                    <a:lstStyle/>
                    <a:p>
                      <a:pPr algn="r"/>
                      <a:r>
                        <a:rPr lang="en-US" sz="1700" b="0" i="0" kern="1200">
                          <a:solidFill>
                            <a:schemeClr val="tx1"/>
                          </a:solidFill>
                          <a:effectLst/>
                          <a:latin typeface="Arial" panose="020B0604020202020204" pitchFamily="34" charset="0"/>
                          <a:ea typeface="+mn-ea"/>
                          <a:cs typeface="Arial" panose="020B0604020202020204" pitchFamily="34" charset="0"/>
                        </a:rPr>
                        <a:t>boolean</a:t>
                      </a:r>
                      <a:endParaRPr lang="en-US" sz="1700">
                        <a:latin typeface="Arial" panose="020B0604020202020204" pitchFamily="34" charset="0"/>
                        <a:cs typeface="Arial" panose="020B0604020202020204" pitchFamily="34" charset="0"/>
                      </a:endParaRPr>
                    </a:p>
                  </a:txBody>
                  <a:tcPr/>
                </a:tc>
                <a:tc>
                  <a:txBody>
                    <a:bodyPr/>
                    <a:lstStyle/>
                    <a:p>
                      <a:r>
                        <a:rPr lang="en-US" sz="1700" b="1">
                          <a:latin typeface="Arial" panose="020B0604020202020204" pitchFamily="34" charset="0"/>
                          <a:cs typeface="Arial" panose="020B0604020202020204" pitchFamily="34" charset="0"/>
                        </a:rPr>
                        <a:t>remove(Object o)</a:t>
                      </a:r>
                    </a:p>
                    <a:p>
                      <a:r>
                        <a:rPr lang="en-US" sz="1700">
                          <a:latin typeface="Arial" panose="020B0604020202020204" pitchFamily="34" charset="0"/>
                          <a:cs typeface="Arial" panose="020B0604020202020204" pitchFamily="34" charset="0"/>
                        </a:rPr>
                        <a:t>Removes the first occurrence of the specified element from this list, if it is present.</a:t>
                      </a:r>
                    </a:p>
                  </a:txBody>
                  <a:tcPr/>
                </a:tc>
                <a:extLst>
                  <a:ext uri="{0D108BD9-81ED-4DB2-BD59-A6C34878D82A}">
                    <a16:rowId xmlns:a16="http://schemas.microsoft.com/office/drawing/2014/main" val="2576038436"/>
                  </a:ext>
                </a:extLst>
              </a:tr>
              <a:tr h="370840">
                <a:tc>
                  <a:txBody>
                    <a:bodyPr/>
                    <a:lstStyle/>
                    <a:p>
                      <a:pPr algn="r"/>
                      <a:r>
                        <a:rPr lang="en-US" sz="1700">
                          <a:latin typeface="Arial" panose="020B0604020202020204" pitchFamily="34" charset="0"/>
                          <a:cs typeface="Arial" panose="020B0604020202020204" pitchFamily="34" charset="0"/>
                        </a:rPr>
                        <a:t>E</a:t>
                      </a:r>
                    </a:p>
                  </a:txBody>
                  <a:tcPr/>
                </a:tc>
                <a:tc>
                  <a:txBody>
                    <a:bodyPr/>
                    <a:lstStyle/>
                    <a:p>
                      <a:r>
                        <a:rPr lang="en-US" sz="1700" b="1">
                          <a:latin typeface="Arial" panose="020B0604020202020204" pitchFamily="34" charset="0"/>
                          <a:cs typeface="Arial" panose="020B0604020202020204" pitchFamily="34" charset="0"/>
                        </a:rPr>
                        <a:t>set(int index, E element)</a:t>
                      </a:r>
                    </a:p>
                    <a:p>
                      <a:r>
                        <a:rPr lang="en-US" sz="1700">
                          <a:latin typeface="Arial" panose="020B0604020202020204" pitchFamily="34" charset="0"/>
                          <a:cs typeface="Arial" panose="020B0604020202020204" pitchFamily="34" charset="0"/>
                        </a:rPr>
                        <a:t>Replaces the element at the specified position in this list with the specified element.</a:t>
                      </a:r>
                    </a:p>
                  </a:txBody>
                  <a:tcPr/>
                </a:tc>
                <a:extLst>
                  <a:ext uri="{0D108BD9-81ED-4DB2-BD59-A6C34878D82A}">
                    <a16:rowId xmlns:a16="http://schemas.microsoft.com/office/drawing/2014/main" val="1551756379"/>
                  </a:ext>
                </a:extLst>
              </a:tr>
              <a:tr h="370840">
                <a:tc>
                  <a:txBody>
                    <a:bodyPr/>
                    <a:lstStyle/>
                    <a:p>
                      <a:pPr algn="r"/>
                      <a:r>
                        <a:rPr lang="en-US" sz="1700" b="0" i="0" kern="1200">
                          <a:solidFill>
                            <a:schemeClr val="tx1"/>
                          </a:solidFill>
                          <a:effectLst/>
                          <a:latin typeface="Arial" panose="020B0604020202020204" pitchFamily="34" charset="0"/>
                          <a:ea typeface="+mn-ea"/>
                          <a:cs typeface="Arial" panose="020B0604020202020204" pitchFamily="34" charset="0"/>
                        </a:rPr>
                        <a:t>int</a:t>
                      </a:r>
                      <a:endParaRPr lang="en-US" sz="1700">
                        <a:latin typeface="Arial" panose="020B0604020202020204" pitchFamily="34" charset="0"/>
                        <a:cs typeface="Arial" panose="020B0604020202020204" pitchFamily="34" charset="0"/>
                      </a:endParaRPr>
                    </a:p>
                  </a:txBody>
                  <a:tcPr/>
                </a:tc>
                <a:tc>
                  <a:txBody>
                    <a:bodyPr/>
                    <a:lstStyle/>
                    <a:p>
                      <a:r>
                        <a:rPr lang="en-US" sz="1700" b="1">
                          <a:latin typeface="Arial" panose="020B0604020202020204" pitchFamily="34" charset="0"/>
                          <a:cs typeface="Arial" panose="020B0604020202020204" pitchFamily="34" charset="0"/>
                        </a:rPr>
                        <a:t>size()</a:t>
                      </a:r>
                    </a:p>
                    <a:p>
                      <a:r>
                        <a:rPr lang="en-US" sz="1700">
                          <a:latin typeface="Arial" panose="020B0604020202020204" pitchFamily="34" charset="0"/>
                          <a:cs typeface="Arial" panose="020B0604020202020204" pitchFamily="34" charset="0"/>
                        </a:rPr>
                        <a:t>Returns the number of elements in this list.</a:t>
                      </a:r>
                    </a:p>
                  </a:txBody>
                  <a:tcPr/>
                </a:tc>
                <a:extLst>
                  <a:ext uri="{0D108BD9-81ED-4DB2-BD59-A6C34878D82A}">
                    <a16:rowId xmlns:a16="http://schemas.microsoft.com/office/drawing/2014/main" val="2507841731"/>
                  </a:ext>
                </a:extLst>
              </a:tr>
            </a:tbl>
          </a:graphicData>
        </a:graphic>
      </p:graphicFrame>
      <p:sp>
        <p:nvSpPr>
          <p:cNvPr id="6" name="Oval 5">
            <a:extLst>
              <a:ext uri="{FF2B5EF4-FFF2-40B4-BE49-F238E27FC236}">
                <a16:creationId xmlns:a16="http://schemas.microsoft.com/office/drawing/2014/main" id="{32799768-884F-4F10-9EA0-26803AEEF620}"/>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22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5C40-4AD7-49AE-BA59-70B2F572086C}"/>
              </a:ext>
            </a:extLst>
          </p:cNvPr>
          <p:cNvSpPr>
            <a:spLocks noGrp="1"/>
          </p:cNvSpPr>
          <p:nvPr>
            <p:ph type="title"/>
          </p:nvPr>
        </p:nvSpPr>
        <p:spPr/>
        <p:txBody>
          <a:bodyPr/>
          <a:lstStyle/>
          <a:p>
            <a:r>
              <a:rPr lang="en-US"/>
              <a:t>3</a:t>
            </a:r>
            <a:endParaRPr lang="en-ID"/>
          </a:p>
        </p:txBody>
      </p:sp>
      <p:sp>
        <p:nvSpPr>
          <p:cNvPr id="3" name="Text Placeholder 2">
            <a:extLst>
              <a:ext uri="{FF2B5EF4-FFF2-40B4-BE49-F238E27FC236}">
                <a16:creationId xmlns:a16="http://schemas.microsoft.com/office/drawing/2014/main" id="{EFDE894F-3B41-400B-A134-EA0CF1E332DF}"/>
              </a:ext>
            </a:extLst>
          </p:cNvPr>
          <p:cNvSpPr>
            <a:spLocks noGrp="1"/>
          </p:cNvSpPr>
          <p:nvPr>
            <p:ph type="body" sz="quarter" idx="11"/>
          </p:nvPr>
        </p:nvSpPr>
        <p:spPr/>
        <p:txBody>
          <a:bodyPr/>
          <a:lstStyle/>
          <a:p>
            <a:r>
              <a:rPr lang="en-US"/>
              <a:t>Buatlah sebuah ArrayList dan kemudian lakukan langkah-langkah berikut:</a:t>
            </a:r>
          </a:p>
          <a:p>
            <a:pPr marL="457200" indent="-457200">
              <a:spcBef>
                <a:spcPts val="0"/>
              </a:spcBef>
              <a:buFont typeface="+mj-lt"/>
              <a:buAutoNum type="arabicPeriod"/>
            </a:pPr>
            <a:r>
              <a:rPr lang="en-US"/>
              <a:t>Simpan 100.</a:t>
            </a:r>
          </a:p>
          <a:p>
            <a:pPr marL="457200" indent="-457200">
              <a:spcBef>
                <a:spcPts val="0"/>
              </a:spcBef>
              <a:buFont typeface="+mj-lt"/>
              <a:buAutoNum type="arabicPeriod"/>
            </a:pPr>
            <a:r>
              <a:rPr lang="en-US"/>
              <a:t>Simpan 200.</a:t>
            </a:r>
          </a:p>
          <a:p>
            <a:pPr marL="457200" indent="-457200">
              <a:spcBef>
                <a:spcPts val="0"/>
              </a:spcBef>
              <a:buFont typeface="+mj-lt"/>
              <a:buAutoNum type="arabicPeriod"/>
            </a:pPr>
            <a:r>
              <a:rPr lang="en-ID"/>
              <a:t>Sisipkan 150 di antara 100 dan 200.</a:t>
            </a:r>
          </a:p>
          <a:p>
            <a:pPr marL="457200" indent="-457200">
              <a:spcBef>
                <a:spcPts val="0"/>
              </a:spcBef>
              <a:buFont typeface="+mj-lt"/>
              <a:buAutoNum type="arabicPeriod"/>
            </a:pPr>
            <a:r>
              <a:rPr lang="en-ID"/>
              <a:t>Simpan 300.</a:t>
            </a:r>
          </a:p>
          <a:p>
            <a:pPr marL="457200" indent="-457200">
              <a:spcBef>
                <a:spcPts val="0"/>
              </a:spcBef>
              <a:buFont typeface="+mj-lt"/>
              <a:buAutoNum type="arabicPeriod"/>
            </a:pPr>
            <a:r>
              <a:rPr lang="en-ID"/>
              <a:t>Hapus data pada indeks pertama. </a:t>
            </a:r>
          </a:p>
          <a:p>
            <a:pPr marL="457200" indent="-457200">
              <a:spcBef>
                <a:spcPts val="0"/>
              </a:spcBef>
              <a:buFont typeface="+mj-lt"/>
              <a:buAutoNum type="arabicPeriod"/>
            </a:pPr>
            <a:r>
              <a:rPr lang="en-ID"/>
              <a:t>Cetak data pertama dan terakhir. </a:t>
            </a:r>
          </a:p>
        </p:txBody>
      </p:sp>
      <p:sp>
        <p:nvSpPr>
          <p:cNvPr id="4" name="Oval 3">
            <a:extLst>
              <a:ext uri="{FF2B5EF4-FFF2-40B4-BE49-F238E27FC236}">
                <a16:creationId xmlns:a16="http://schemas.microsoft.com/office/drawing/2014/main" id="{7DF37419-BE73-42FB-9C0B-1677E417A5C8}"/>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01140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440C-AC69-4EBF-86D1-1092A45C29DF}"/>
              </a:ext>
            </a:extLst>
          </p:cNvPr>
          <p:cNvSpPr>
            <a:spLocks noGrp="1"/>
          </p:cNvSpPr>
          <p:nvPr>
            <p:ph type="title"/>
          </p:nvPr>
        </p:nvSpPr>
        <p:spPr/>
        <p:txBody>
          <a:bodyPr/>
          <a:lstStyle/>
          <a:p>
            <a:r>
              <a:rPr lang="en-US"/>
              <a:t>Pemeriksaan Tipe Data dalam ArrayList</a:t>
            </a:r>
            <a:endParaRPr lang="id-ID"/>
          </a:p>
        </p:txBody>
      </p:sp>
      <p:sp>
        <p:nvSpPr>
          <p:cNvPr id="3" name="Oval 2">
            <a:extLst>
              <a:ext uri="{FF2B5EF4-FFF2-40B4-BE49-F238E27FC236}">
                <a16:creationId xmlns:a16="http://schemas.microsoft.com/office/drawing/2014/main" id="{E04CAED9-4B6D-4E82-A880-DCC5DE8AF60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754675"/>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F5C01-AA45-42A0-A518-CDBD817F2F73}"/>
              </a:ext>
            </a:extLst>
          </p:cNvPr>
          <p:cNvSpPr>
            <a:spLocks noGrp="1"/>
          </p:cNvSpPr>
          <p:nvPr>
            <p:ph type="title"/>
          </p:nvPr>
        </p:nvSpPr>
        <p:spPr/>
        <p:txBody>
          <a:bodyPr/>
          <a:lstStyle/>
          <a:p>
            <a:r>
              <a:rPr lang="en-US"/>
              <a:t>4</a:t>
            </a:r>
            <a:endParaRPr lang="en-ID"/>
          </a:p>
        </p:txBody>
      </p:sp>
      <p:sp>
        <p:nvSpPr>
          <p:cNvPr id="5" name="Text Placeholder 4">
            <a:extLst>
              <a:ext uri="{FF2B5EF4-FFF2-40B4-BE49-F238E27FC236}">
                <a16:creationId xmlns:a16="http://schemas.microsoft.com/office/drawing/2014/main" id="{B42C663F-8FD9-4A6C-81AE-57A10D632435}"/>
              </a:ext>
            </a:extLst>
          </p:cNvPr>
          <p:cNvSpPr>
            <a:spLocks noGrp="1"/>
          </p:cNvSpPr>
          <p:nvPr>
            <p:ph type="body" sz="quarter" idx="11"/>
          </p:nvPr>
        </p:nvSpPr>
        <p:spPr/>
        <p:txBody>
          <a:bodyPr/>
          <a:lstStyle/>
          <a:p>
            <a:r>
              <a:rPr lang="en-US"/>
              <a:t>Jelaskan ke anehan yang ada pada potongan kode program berikut:</a:t>
            </a:r>
            <a:endParaRPr lang="en-ID"/>
          </a:p>
        </p:txBody>
      </p:sp>
      <p:sp>
        <p:nvSpPr>
          <p:cNvPr id="6" name="Text Placeholder 5">
            <a:extLst>
              <a:ext uri="{FF2B5EF4-FFF2-40B4-BE49-F238E27FC236}">
                <a16:creationId xmlns:a16="http://schemas.microsoft.com/office/drawing/2014/main" id="{AA03B27A-5EE5-4EF0-A4F4-92A8814F73BC}"/>
              </a:ext>
            </a:extLst>
          </p:cNvPr>
          <p:cNvSpPr>
            <a:spLocks noGrp="1"/>
          </p:cNvSpPr>
          <p:nvPr>
            <p:ph type="body" sz="quarter" idx="12"/>
          </p:nvPr>
        </p:nvSpPr>
        <p:spPr/>
        <p:txBody>
          <a:bodyPr/>
          <a:lstStyle/>
          <a:p>
            <a:r>
              <a:rPr lang="id-ID"/>
              <a:t>java.util.ArrayList list = </a:t>
            </a:r>
            <a:endParaRPr lang="en-US"/>
          </a:p>
          <a:p>
            <a:r>
              <a:rPr lang="en-US"/>
              <a:t>	</a:t>
            </a:r>
            <a:r>
              <a:rPr lang="id-ID"/>
              <a:t>new</a:t>
            </a:r>
            <a:r>
              <a:rPr lang="en-US"/>
              <a:t> </a:t>
            </a:r>
            <a:r>
              <a:rPr lang="id-ID"/>
              <a:t>java.util.ArrayList();</a:t>
            </a:r>
          </a:p>
          <a:p>
            <a:endParaRPr lang="id-ID"/>
          </a:p>
          <a:p>
            <a:r>
              <a:rPr lang="id-ID"/>
              <a:t>list.add("</a:t>
            </a:r>
            <a:r>
              <a:rPr lang="en-US"/>
              <a:t>DDP</a:t>
            </a:r>
            <a:r>
              <a:rPr lang="id-ID"/>
              <a:t>");</a:t>
            </a:r>
          </a:p>
          <a:p>
            <a:r>
              <a:rPr lang="id-ID"/>
              <a:t>list.add(</a:t>
            </a:r>
            <a:r>
              <a:rPr lang="en-US"/>
              <a:t>' '</a:t>
            </a:r>
            <a:r>
              <a:rPr lang="id-ID"/>
              <a:t>);</a:t>
            </a:r>
          </a:p>
          <a:p>
            <a:r>
              <a:rPr lang="id-ID"/>
              <a:t>list.add(</a:t>
            </a:r>
            <a:r>
              <a:rPr lang="en-US"/>
              <a:t>2019</a:t>
            </a:r>
            <a:r>
              <a:rPr lang="id-ID"/>
              <a:t>);</a:t>
            </a:r>
            <a:endParaRPr lang="en-US"/>
          </a:p>
          <a:p>
            <a:r>
              <a:rPr lang="id-ID"/>
              <a:t>list.add(</a:t>
            </a:r>
            <a:r>
              <a:rPr lang="en-US"/>
              <a:t>true</a:t>
            </a:r>
            <a:r>
              <a:rPr lang="id-ID"/>
              <a:t>);</a:t>
            </a:r>
            <a:endParaRPr lang="en-US"/>
          </a:p>
        </p:txBody>
      </p:sp>
      <p:sp>
        <p:nvSpPr>
          <p:cNvPr id="7" name="Oval 6">
            <a:extLst>
              <a:ext uri="{FF2B5EF4-FFF2-40B4-BE49-F238E27FC236}">
                <a16:creationId xmlns:a16="http://schemas.microsoft.com/office/drawing/2014/main" id="{65C8BD86-5764-44EF-9C1E-4EDC23ADE55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57409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0BB0-BE12-4DE7-9CDE-9369B10679BF}"/>
              </a:ext>
            </a:extLst>
          </p:cNvPr>
          <p:cNvSpPr>
            <a:spLocks noGrp="1"/>
          </p:cNvSpPr>
          <p:nvPr>
            <p:ph type="title"/>
          </p:nvPr>
        </p:nvSpPr>
        <p:spPr/>
        <p:txBody>
          <a:bodyPr/>
          <a:lstStyle/>
          <a:p>
            <a:r>
              <a:rPr lang="en-US"/>
              <a:t>E-Type</a:t>
            </a:r>
            <a:endParaRPr lang="id-ID"/>
          </a:p>
        </p:txBody>
      </p:sp>
      <p:sp>
        <p:nvSpPr>
          <p:cNvPr id="4" name="Text Placeholder 4">
            <a:extLst>
              <a:ext uri="{FF2B5EF4-FFF2-40B4-BE49-F238E27FC236}">
                <a16:creationId xmlns:a16="http://schemas.microsoft.com/office/drawing/2014/main" id="{3B946811-C501-407E-BD3C-C50212A1540F}"/>
              </a:ext>
            </a:extLst>
          </p:cNvPr>
          <p:cNvSpPr>
            <a:spLocks noGrp="1"/>
          </p:cNvSpPr>
          <p:nvPr>
            <p:ph type="body" sz="quarter" idx="10"/>
          </p:nvPr>
        </p:nvSpPr>
        <p:spPr>
          <a:xfrm>
            <a:off x="416860" y="3015507"/>
            <a:ext cx="8256494" cy="1094675"/>
          </a:xfrm>
        </p:spPr>
        <p:txBody>
          <a:bodyPr>
            <a:normAutofit/>
          </a:bodyPr>
          <a:lstStyle/>
          <a:p>
            <a:pPr marL="0" indent="0">
              <a:buNone/>
            </a:pPr>
            <a:r>
              <a:rPr lang="en-US"/>
              <a:t>E element: </a:t>
            </a:r>
          </a:p>
          <a:p>
            <a:pPr marL="0" indent="0">
              <a:buNone/>
            </a:pPr>
            <a:r>
              <a:rPr lang="en-US"/>
              <a:t>Semua tipe data reference! </a:t>
            </a:r>
          </a:p>
        </p:txBody>
      </p:sp>
      <p:graphicFrame>
        <p:nvGraphicFramePr>
          <p:cNvPr id="5" name="Table 4">
            <a:extLst>
              <a:ext uri="{FF2B5EF4-FFF2-40B4-BE49-F238E27FC236}">
                <a16:creationId xmlns:a16="http://schemas.microsoft.com/office/drawing/2014/main" id="{99DD3C2B-CDBA-4482-950F-AE129BF5F37B}"/>
              </a:ext>
            </a:extLst>
          </p:cNvPr>
          <p:cNvGraphicFramePr>
            <a:graphicFrameLocks noGrp="1"/>
          </p:cNvGraphicFramePr>
          <p:nvPr>
            <p:extLst>
              <p:ext uri="{D42A27DB-BD31-4B8C-83A1-F6EECF244321}">
                <p14:modId xmlns:p14="http://schemas.microsoft.com/office/powerpoint/2010/main" val="503499142"/>
              </p:ext>
            </p:extLst>
          </p:nvPr>
        </p:nvGraphicFramePr>
        <p:xfrm>
          <a:off x="215153" y="1304714"/>
          <a:ext cx="8686800" cy="1590040"/>
        </p:xfrm>
        <a:graphic>
          <a:graphicData uri="http://schemas.openxmlformats.org/drawingml/2006/table">
            <a:tbl>
              <a:tblPr firstRow="1" bandRow="1">
                <a:tableStyleId>{5FD0F851-EC5A-4D38-B0AD-8093EC10F338}</a:tableStyleId>
              </a:tblPr>
              <a:tblGrid>
                <a:gridCol w="2290101">
                  <a:extLst>
                    <a:ext uri="{9D8B030D-6E8A-4147-A177-3AD203B41FA5}">
                      <a16:colId xmlns:a16="http://schemas.microsoft.com/office/drawing/2014/main" val="1944915459"/>
                    </a:ext>
                  </a:extLst>
                </a:gridCol>
                <a:gridCol w="6396699">
                  <a:extLst>
                    <a:ext uri="{9D8B030D-6E8A-4147-A177-3AD203B41FA5}">
                      <a16:colId xmlns:a16="http://schemas.microsoft.com/office/drawing/2014/main" val="4225241518"/>
                    </a:ext>
                  </a:extLst>
                </a:gridCol>
              </a:tblGrid>
              <a:tr h="370840">
                <a:tc>
                  <a:txBody>
                    <a:bodyPr/>
                    <a:lstStyle/>
                    <a:p>
                      <a:pPr algn="ctr"/>
                      <a:r>
                        <a:rPr lang="en-US" sz="1750" b="1">
                          <a:latin typeface="Arial" panose="020B0604020202020204" pitchFamily="34" charset="0"/>
                          <a:cs typeface="Arial" panose="020B0604020202020204" pitchFamily="34" charset="0"/>
                        </a:rPr>
                        <a:t>Modifier and Type</a:t>
                      </a:r>
                    </a:p>
                  </a:txBody>
                  <a:tcPr/>
                </a:tc>
                <a:tc>
                  <a:txBody>
                    <a:bodyPr/>
                    <a:lstStyle/>
                    <a:p>
                      <a:pPr algn="ctr"/>
                      <a:r>
                        <a:rPr lang="en-US" sz="1750" b="1">
                          <a:latin typeface="Arial" panose="020B0604020202020204" pitchFamily="34" charset="0"/>
                          <a:cs typeface="Arial" panose="020B0604020202020204" pitchFamily="34" charset="0"/>
                        </a:rPr>
                        <a:t>Method and Description</a:t>
                      </a:r>
                    </a:p>
                  </a:txBody>
                  <a:tcPr/>
                </a:tc>
                <a:extLst>
                  <a:ext uri="{0D108BD9-81ED-4DB2-BD59-A6C34878D82A}">
                    <a16:rowId xmlns:a16="http://schemas.microsoft.com/office/drawing/2014/main" val="1420156512"/>
                  </a:ext>
                </a:extLst>
              </a:tr>
              <a:tr h="370840">
                <a:tc>
                  <a:txBody>
                    <a:bodyPr/>
                    <a:lstStyle/>
                    <a:p>
                      <a:pPr algn="r"/>
                      <a:r>
                        <a:rPr lang="en-US" sz="1700">
                          <a:latin typeface="Arial" panose="020B0604020202020204" pitchFamily="34" charset="0"/>
                          <a:cs typeface="Arial" panose="020B0604020202020204" pitchFamily="34" charset="0"/>
                        </a:rPr>
                        <a:t>boolean</a:t>
                      </a:r>
                    </a:p>
                  </a:txBody>
                  <a:tcPr/>
                </a:tc>
                <a:tc>
                  <a:txBody>
                    <a:bodyPr/>
                    <a:lstStyle/>
                    <a:p>
                      <a:r>
                        <a:rPr lang="en-US" sz="1700" b="1">
                          <a:latin typeface="Arial" panose="020B0604020202020204" pitchFamily="34" charset="0"/>
                          <a:cs typeface="Arial" panose="020B0604020202020204" pitchFamily="34" charset="0"/>
                        </a:rPr>
                        <a:t>add(E e)</a:t>
                      </a:r>
                    </a:p>
                    <a:p>
                      <a:r>
                        <a:rPr lang="en-US" sz="1700">
                          <a:latin typeface="Arial" panose="020B0604020202020204" pitchFamily="34" charset="0"/>
                          <a:cs typeface="Arial" panose="020B0604020202020204" pitchFamily="34" charset="0"/>
                        </a:rPr>
                        <a:t>Appends the specified element to the end of this list.</a:t>
                      </a:r>
                    </a:p>
                  </a:txBody>
                  <a:tcPr/>
                </a:tc>
                <a:extLst>
                  <a:ext uri="{0D108BD9-81ED-4DB2-BD59-A6C34878D82A}">
                    <a16:rowId xmlns:a16="http://schemas.microsoft.com/office/drawing/2014/main" val="1707238203"/>
                  </a:ext>
                </a:extLst>
              </a:tr>
              <a:tr h="370840">
                <a:tc>
                  <a:txBody>
                    <a:bodyPr/>
                    <a:lstStyle/>
                    <a:p>
                      <a:pPr algn="r"/>
                      <a:r>
                        <a:rPr lang="en-US" sz="1700">
                          <a:latin typeface="Arial" panose="020B0604020202020204" pitchFamily="34" charset="0"/>
                          <a:cs typeface="Arial" panose="020B0604020202020204" pitchFamily="34" charset="0"/>
                        </a:rPr>
                        <a:t>void</a:t>
                      </a:r>
                    </a:p>
                  </a:txBody>
                  <a:tcPr/>
                </a:tc>
                <a:tc>
                  <a:txBody>
                    <a:bodyPr/>
                    <a:lstStyle/>
                    <a:p>
                      <a:r>
                        <a:rPr lang="en-US" sz="1700" b="1">
                          <a:latin typeface="Arial" panose="020B0604020202020204" pitchFamily="34" charset="0"/>
                          <a:cs typeface="Arial" panose="020B0604020202020204" pitchFamily="34" charset="0"/>
                        </a:rPr>
                        <a:t>add(int index, E element)</a:t>
                      </a:r>
                    </a:p>
                    <a:p>
                      <a:r>
                        <a:rPr lang="en-US" sz="1700">
                          <a:latin typeface="Arial" panose="020B0604020202020204" pitchFamily="34" charset="0"/>
                          <a:cs typeface="Arial" panose="020B0604020202020204" pitchFamily="34" charset="0"/>
                        </a:rPr>
                        <a:t>Inserts the specified element at the specified position in this list.</a:t>
                      </a:r>
                    </a:p>
                  </a:txBody>
                  <a:tcPr/>
                </a:tc>
                <a:extLst>
                  <a:ext uri="{0D108BD9-81ED-4DB2-BD59-A6C34878D82A}">
                    <a16:rowId xmlns:a16="http://schemas.microsoft.com/office/drawing/2014/main" val="1574550341"/>
                  </a:ext>
                </a:extLst>
              </a:tr>
            </a:tbl>
          </a:graphicData>
        </a:graphic>
      </p:graphicFrame>
    </p:spTree>
    <p:extLst>
      <p:ext uri="{BB962C8B-B14F-4D97-AF65-F5344CB8AC3E}">
        <p14:creationId xmlns:p14="http://schemas.microsoft.com/office/powerpoint/2010/main" val="408114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CF99-F597-4DB1-8570-597FFD058889}"/>
              </a:ext>
            </a:extLst>
          </p:cNvPr>
          <p:cNvSpPr>
            <a:spLocks noGrp="1"/>
          </p:cNvSpPr>
          <p:nvPr>
            <p:ph type="title"/>
          </p:nvPr>
        </p:nvSpPr>
        <p:spPr/>
        <p:txBody>
          <a:bodyPr/>
          <a:lstStyle/>
          <a:p>
            <a:r>
              <a:rPr lang="en-US"/>
              <a:t>Tipe Data Primitif?</a:t>
            </a:r>
            <a:endParaRPr lang="id-ID"/>
          </a:p>
        </p:txBody>
      </p:sp>
      <p:sp>
        <p:nvSpPr>
          <p:cNvPr id="3" name="Text Placeholder 2">
            <a:extLst>
              <a:ext uri="{FF2B5EF4-FFF2-40B4-BE49-F238E27FC236}">
                <a16:creationId xmlns:a16="http://schemas.microsoft.com/office/drawing/2014/main" id="{B4A987DC-699F-4214-AD8F-B4F2C6ABD4D6}"/>
              </a:ext>
            </a:extLst>
          </p:cNvPr>
          <p:cNvSpPr>
            <a:spLocks noGrp="1"/>
          </p:cNvSpPr>
          <p:nvPr>
            <p:ph type="body" sz="quarter" idx="10"/>
          </p:nvPr>
        </p:nvSpPr>
        <p:spPr/>
        <p:txBody>
          <a:bodyPr/>
          <a:lstStyle/>
          <a:p>
            <a:r>
              <a:rPr lang="en-US"/>
              <a:t>Jika ArrayList hanya bisa menyimpan tipe data </a:t>
            </a:r>
            <a:r>
              <a:rPr lang="en-US" i="1"/>
              <a:t>Reference</a:t>
            </a:r>
            <a:r>
              <a:rPr lang="en-US"/>
              <a:t>, kenapa ia bisa menyimpan tipe data primitif (e.g., int)?</a:t>
            </a:r>
            <a:endParaRPr lang="id-ID"/>
          </a:p>
        </p:txBody>
      </p:sp>
    </p:spTree>
    <p:extLst>
      <p:ext uri="{BB962C8B-B14F-4D97-AF65-F5344CB8AC3E}">
        <p14:creationId xmlns:p14="http://schemas.microsoft.com/office/powerpoint/2010/main" val="112687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0959-26F9-4893-A7C2-96698058BA63}"/>
              </a:ext>
            </a:extLst>
          </p:cNvPr>
          <p:cNvSpPr>
            <a:spLocks noGrp="1"/>
          </p:cNvSpPr>
          <p:nvPr>
            <p:ph type="title"/>
          </p:nvPr>
        </p:nvSpPr>
        <p:spPr/>
        <p:txBody>
          <a:bodyPr/>
          <a:lstStyle/>
          <a:p>
            <a:r>
              <a:rPr lang="en-US"/>
              <a:t>Wrapper Classes</a:t>
            </a:r>
            <a:endParaRPr lang="id-ID"/>
          </a:p>
        </p:txBody>
      </p:sp>
      <p:sp>
        <p:nvSpPr>
          <p:cNvPr id="3" name="Text Placeholder 2">
            <a:extLst>
              <a:ext uri="{FF2B5EF4-FFF2-40B4-BE49-F238E27FC236}">
                <a16:creationId xmlns:a16="http://schemas.microsoft.com/office/drawing/2014/main" id="{0A971225-A3FD-444E-824D-1808783C7B3C}"/>
              </a:ext>
            </a:extLst>
          </p:cNvPr>
          <p:cNvSpPr>
            <a:spLocks noGrp="1"/>
          </p:cNvSpPr>
          <p:nvPr>
            <p:ph type="body" sz="quarter" idx="10"/>
          </p:nvPr>
        </p:nvSpPr>
        <p:spPr>
          <a:xfrm>
            <a:off x="365759" y="1257286"/>
            <a:ext cx="8508897" cy="1708517"/>
          </a:xfrm>
        </p:spPr>
        <p:txBody>
          <a:bodyPr/>
          <a:lstStyle/>
          <a:p>
            <a:r>
              <a:rPr lang="en-US"/>
              <a:t>Ketika disimpan ke dalam ArrayList, seluruh tipe data primitif secara otomatis diubah menjadi tipe data </a:t>
            </a:r>
            <a:r>
              <a:rPr lang="en-US" i="1"/>
              <a:t>Reference </a:t>
            </a:r>
            <a:r>
              <a:rPr lang="en-US"/>
              <a:t>dengan memanfaatkan kelas wrapper.</a:t>
            </a:r>
            <a:endParaRPr lang="en-ID"/>
          </a:p>
        </p:txBody>
      </p:sp>
      <p:sp>
        <p:nvSpPr>
          <p:cNvPr id="6" name="Arrow: Down 5">
            <a:extLst>
              <a:ext uri="{FF2B5EF4-FFF2-40B4-BE49-F238E27FC236}">
                <a16:creationId xmlns:a16="http://schemas.microsoft.com/office/drawing/2014/main" id="{D1CD373E-B7AC-442F-80BC-BEF2D387C3DC}"/>
              </a:ext>
            </a:extLst>
          </p:cNvPr>
          <p:cNvSpPr/>
          <p:nvPr/>
        </p:nvSpPr>
        <p:spPr>
          <a:xfrm rot="19591827">
            <a:off x="2300313" y="4123238"/>
            <a:ext cx="1201780" cy="475644"/>
          </a:xfrm>
          <a:prstGeom prst="downArrow">
            <a:avLst>
              <a:gd name="adj1" fmla="val 50000"/>
              <a:gd name="adj2" fmla="val 7295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55F66586-2503-4733-8CE7-DEB0B152DBF6}"/>
              </a:ext>
            </a:extLst>
          </p:cNvPr>
          <p:cNvSpPr txBox="1">
            <a:spLocks/>
          </p:cNvSpPr>
          <p:nvPr/>
        </p:nvSpPr>
        <p:spPr>
          <a:xfrm>
            <a:off x="641349" y="3100228"/>
            <a:ext cx="2568576" cy="1212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Consolas" panose="020B0609020204030204" pitchFamily="49" charset="0"/>
              </a:rPr>
              <a:t>list.add(2000);</a:t>
            </a:r>
          </a:p>
          <a:p>
            <a:pPr marL="0" indent="0">
              <a:buNone/>
            </a:pPr>
            <a:r>
              <a:rPr lang="en-US" sz="1800">
                <a:latin typeface="Consolas" panose="020B0609020204030204" pitchFamily="49" charset="0"/>
              </a:rPr>
              <a:t>list.add(121.212);</a:t>
            </a:r>
          </a:p>
          <a:p>
            <a:pPr marL="0" indent="0">
              <a:buNone/>
            </a:pPr>
            <a:r>
              <a:rPr lang="en-US" sz="1800">
                <a:latin typeface="Consolas" panose="020B0609020204030204" pitchFamily="49" charset="0"/>
              </a:rPr>
              <a:t>list.add(false);</a:t>
            </a:r>
          </a:p>
        </p:txBody>
      </p:sp>
      <p:sp>
        <p:nvSpPr>
          <p:cNvPr id="11" name="Text Placeholder 2">
            <a:extLst>
              <a:ext uri="{FF2B5EF4-FFF2-40B4-BE49-F238E27FC236}">
                <a16:creationId xmlns:a16="http://schemas.microsoft.com/office/drawing/2014/main" id="{C3DDD7CD-5785-492D-92F2-8F12EC4DF77A}"/>
              </a:ext>
            </a:extLst>
          </p:cNvPr>
          <p:cNvSpPr txBox="1">
            <a:spLocks/>
          </p:cNvSpPr>
          <p:nvPr/>
        </p:nvSpPr>
        <p:spPr>
          <a:xfrm>
            <a:off x="2872628" y="4560485"/>
            <a:ext cx="4600575" cy="13239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Consolas" panose="020B0609020204030204" pitchFamily="49" charset="0"/>
              </a:rPr>
              <a:t>list.add(</a:t>
            </a:r>
            <a:r>
              <a:rPr lang="en-US" sz="1800">
                <a:solidFill>
                  <a:schemeClr val="accent2">
                    <a:lumMod val="75000"/>
                  </a:schemeClr>
                </a:solidFill>
                <a:latin typeface="Consolas" panose="020B0609020204030204" pitchFamily="49" charset="0"/>
              </a:rPr>
              <a:t>Integer.valueOf</a:t>
            </a:r>
            <a:r>
              <a:rPr lang="en-US" sz="1800">
                <a:latin typeface="Consolas" panose="020B0609020204030204" pitchFamily="49" charset="0"/>
              </a:rPr>
              <a:t>(2000));</a:t>
            </a:r>
          </a:p>
          <a:p>
            <a:pPr marL="0" indent="0">
              <a:buNone/>
            </a:pPr>
            <a:r>
              <a:rPr lang="en-US" sz="1800">
                <a:latin typeface="Consolas" panose="020B0609020204030204" pitchFamily="49" charset="0"/>
              </a:rPr>
              <a:t>list.add(</a:t>
            </a:r>
            <a:r>
              <a:rPr lang="en-US" sz="1800">
                <a:solidFill>
                  <a:schemeClr val="accent2">
                    <a:lumMod val="75000"/>
                  </a:schemeClr>
                </a:solidFill>
                <a:latin typeface="Consolas" panose="020B0609020204030204" pitchFamily="49" charset="0"/>
              </a:rPr>
              <a:t>Double.valueOf</a:t>
            </a:r>
            <a:r>
              <a:rPr lang="en-US" sz="1800">
                <a:latin typeface="Consolas" panose="020B0609020204030204" pitchFamily="49" charset="0"/>
              </a:rPr>
              <a:t>(121.212));</a:t>
            </a:r>
          </a:p>
          <a:p>
            <a:pPr marL="0" indent="0">
              <a:buNone/>
            </a:pPr>
            <a:r>
              <a:rPr lang="en-US" sz="1800">
                <a:latin typeface="Consolas" panose="020B0609020204030204" pitchFamily="49" charset="0"/>
              </a:rPr>
              <a:t>list.add(</a:t>
            </a:r>
            <a:r>
              <a:rPr lang="en-US" sz="1800">
                <a:solidFill>
                  <a:schemeClr val="accent2">
                    <a:lumMod val="75000"/>
                  </a:schemeClr>
                </a:solidFill>
                <a:latin typeface="Consolas" panose="020B0609020204030204" pitchFamily="49" charset="0"/>
              </a:rPr>
              <a:t>Boolean.valueOf</a:t>
            </a:r>
            <a:r>
              <a:rPr lang="en-US" sz="1800">
                <a:latin typeface="Consolas" panose="020B0609020204030204" pitchFamily="49" charset="0"/>
              </a:rPr>
              <a:t>(false));</a:t>
            </a:r>
          </a:p>
        </p:txBody>
      </p:sp>
      <p:sp>
        <p:nvSpPr>
          <p:cNvPr id="12" name="Oval 11">
            <a:extLst>
              <a:ext uri="{FF2B5EF4-FFF2-40B4-BE49-F238E27FC236}">
                <a16:creationId xmlns:a16="http://schemas.microsoft.com/office/drawing/2014/main" id="{C93A638F-F4AE-4825-A82C-8DE805841961}"/>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25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plus(in)">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E4C4D-F3B6-44CE-9857-D18376E91DC5}"/>
              </a:ext>
            </a:extLst>
          </p:cNvPr>
          <p:cNvSpPr>
            <a:spLocks noGrp="1"/>
          </p:cNvSpPr>
          <p:nvPr>
            <p:ph type="title"/>
          </p:nvPr>
        </p:nvSpPr>
        <p:spPr/>
        <p:txBody>
          <a:bodyPr/>
          <a:lstStyle/>
          <a:p>
            <a:r>
              <a:rPr lang="en-US"/>
              <a:t>5</a:t>
            </a:r>
            <a:endParaRPr lang="en-ID"/>
          </a:p>
        </p:txBody>
      </p:sp>
      <p:sp>
        <p:nvSpPr>
          <p:cNvPr id="3" name="Text Placeholder 2">
            <a:extLst>
              <a:ext uri="{FF2B5EF4-FFF2-40B4-BE49-F238E27FC236}">
                <a16:creationId xmlns:a16="http://schemas.microsoft.com/office/drawing/2014/main" id="{8011D6E3-FBDC-4697-A687-82F665A69041}"/>
              </a:ext>
            </a:extLst>
          </p:cNvPr>
          <p:cNvSpPr>
            <a:spLocks noGrp="1"/>
          </p:cNvSpPr>
          <p:nvPr>
            <p:ph type="body" sz="quarter" idx="11"/>
          </p:nvPr>
        </p:nvSpPr>
        <p:spPr/>
        <p:txBody>
          <a:bodyPr/>
          <a:lstStyle/>
          <a:p>
            <a:r>
              <a:rPr lang="en-US"/>
              <a:t>Potensi masalah apa yang bisa muncul dengan mengizinkan ArrayList untuk menyimpan berbagai macam tipe data </a:t>
            </a:r>
            <a:r>
              <a:rPr lang="en-US" i="1"/>
              <a:t>Reference</a:t>
            </a:r>
            <a:r>
              <a:rPr lang="en-US"/>
              <a:t>?</a:t>
            </a:r>
            <a:endParaRPr lang="en-ID"/>
          </a:p>
        </p:txBody>
      </p:sp>
      <p:sp>
        <p:nvSpPr>
          <p:cNvPr id="4" name="Oval 3">
            <a:extLst>
              <a:ext uri="{FF2B5EF4-FFF2-40B4-BE49-F238E27FC236}">
                <a16:creationId xmlns:a16="http://schemas.microsoft.com/office/drawing/2014/main" id="{B5A0C0E4-124E-49CE-B4CB-1D2E4E68B449}"/>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57494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2FE0-F75B-48A2-9147-5BF0C3A98F2B}"/>
              </a:ext>
            </a:extLst>
          </p:cNvPr>
          <p:cNvSpPr>
            <a:spLocks noGrp="1"/>
          </p:cNvSpPr>
          <p:nvPr>
            <p:ph type="title"/>
          </p:nvPr>
        </p:nvSpPr>
        <p:spPr/>
        <p:txBody>
          <a:bodyPr/>
          <a:lstStyle/>
          <a:p>
            <a:r>
              <a:rPr lang="en-US"/>
              <a:t>Compilation Note</a:t>
            </a:r>
            <a:endParaRPr lang="id-ID"/>
          </a:p>
        </p:txBody>
      </p:sp>
      <p:sp>
        <p:nvSpPr>
          <p:cNvPr id="4" name="Text Placeholder 2">
            <a:extLst>
              <a:ext uri="{FF2B5EF4-FFF2-40B4-BE49-F238E27FC236}">
                <a16:creationId xmlns:a16="http://schemas.microsoft.com/office/drawing/2014/main" id="{8A8BAC3D-AEE6-44F5-AB66-C71C8A6F1569}"/>
              </a:ext>
            </a:extLst>
          </p:cNvPr>
          <p:cNvSpPr txBox="1">
            <a:spLocks/>
          </p:cNvSpPr>
          <p:nvPr/>
        </p:nvSpPr>
        <p:spPr>
          <a:xfrm>
            <a:off x="1097280" y="2103120"/>
            <a:ext cx="6756353" cy="838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ArrayList list = new ArrayList();</a:t>
            </a:r>
          </a:p>
          <a:p>
            <a:pPr marL="0" indent="0">
              <a:buNone/>
            </a:pPr>
            <a:r>
              <a:rPr lang="en-US" sz="2000">
                <a:latin typeface="Consolas" panose="020B0609020204030204" pitchFamily="49" charset="0"/>
              </a:rPr>
              <a:t>list.add("someone");</a:t>
            </a:r>
          </a:p>
        </p:txBody>
      </p:sp>
      <p:sp>
        <p:nvSpPr>
          <p:cNvPr id="5" name="Text Placeholder 2">
            <a:extLst>
              <a:ext uri="{FF2B5EF4-FFF2-40B4-BE49-F238E27FC236}">
                <a16:creationId xmlns:a16="http://schemas.microsoft.com/office/drawing/2014/main" id="{10C4F7DD-5980-41BF-96F8-E7DA6D28E587}"/>
              </a:ext>
            </a:extLst>
          </p:cNvPr>
          <p:cNvSpPr txBox="1">
            <a:spLocks/>
          </p:cNvSpPr>
          <p:nvPr/>
        </p:nvSpPr>
        <p:spPr>
          <a:xfrm>
            <a:off x="640080" y="3291840"/>
            <a:ext cx="7942997" cy="2194560"/>
          </a:xfrm>
          <a:prstGeom prst="rect">
            <a:avLst/>
          </a:prstGeom>
          <a:solidFill>
            <a:schemeClr val="tx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&gt;&gt; javac Test.java</a:t>
            </a:r>
          </a:p>
        </p:txBody>
      </p:sp>
      <p:sp>
        <p:nvSpPr>
          <p:cNvPr id="6" name="Text Placeholder 2">
            <a:extLst>
              <a:ext uri="{FF2B5EF4-FFF2-40B4-BE49-F238E27FC236}">
                <a16:creationId xmlns:a16="http://schemas.microsoft.com/office/drawing/2014/main" id="{C6EDA3A3-AEDB-45F0-8E31-579963C222BD}"/>
              </a:ext>
            </a:extLst>
          </p:cNvPr>
          <p:cNvSpPr txBox="1">
            <a:spLocks/>
          </p:cNvSpPr>
          <p:nvPr/>
        </p:nvSpPr>
        <p:spPr>
          <a:xfrm>
            <a:off x="640080" y="3739489"/>
            <a:ext cx="7930716" cy="891119"/>
          </a:xfrm>
          <a:prstGeom prst="rect">
            <a:avLst/>
          </a:prstGeom>
          <a:solidFill>
            <a:schemeClr val="tx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Note: Test.java uses or unchecked or unsafe operations. </a:t>
            </a:r>
          </a:p>
          <a:p>
            <a:r>
              <a:rPr lang="en-US">
                <a:solidFill>
                  <a:schemeClr val="bg1"/>
                </a:solidFill>
              </a:rPr>
              <a:t>Note: Recompile with -Xlint: unchecked for details.</a:t>
            </a:r>
          </a:p>
        </p:txBody>
      </p:sp>
    </p:spTree>
    <p:extLst>
      <p:ext uri="{BB962C8B-B14F-4D97-AF65-F5344CB8AC3E}">
        <p14:creationId xmlns:p14="http://schemas.microsoft.com/office/powerpoint/2010/main" val="193371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CB9B-3388-4465-BD10-9AC79065B7F6}"/>
              </a:ext>
            </a:extLst>
          </p:cNvPr>
          <p:cNvSpPr>
            <a:spLocks noGrp="1"/>
          </p:cNvSpPr>
          <p:nvPr>
            <p:ph type="title"/>
          </p:nvPr>
        </p:nvSpPr>
        <p:spPr/>
        <p:txBody>
          <a:bodyPr/>
          <a:lstStyle/>
          <a:p>
            <a:r>
              <a:rPr lang="en-US"/>
              <a:t>Xlint Note</a:t>
            </a:r>
            <a:endParaRPr lang="id-ID"/>
          </a:p>
        </p:txBody>
      </p:sp>
      <p:sp>
        <p:nvSpPr>
          <p:cNvPr id="4" name="Text Placeholder 2">
            <a:extLst>
              <a:ext uri="{FF2B5EF4-FFF2-40B4-BE49-F238E27FC236}">
                <a16:creationId xmlns:a16="http://schemas.microsoft.com/office/drawing/2014/main" id="{A95FA29A-9111-431F-86D2-41560942C152}"/>
              </a:ext>
            </a:extLst>
          </p:cNvPr>
          <p:cNvSpPr txBox="1">
            <a:spLocks/>
          </p:cNvSpPr>
          <p:nvPr/>
        </p:nvSpPr>
        <p:spPr>
          <a:xfrm>
            <a:off x="1097280" y="2103120"/>
            <a:ext cx="6673755" cy="89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ArrayList list = new ArrayList();</a:t>
            </a:r>
          </a:p>
          <a:p>
            <a:pPr marL="0" indent="0">
              <a:buNone/>
            </a:pPr>
            <a:r>
              <a:rPr lang="en-US" sz="2000">
                <a:latin typeface="Consolas" panose="020B0609020204030204" pitchFamily="49" charset="0"/>
              </a:rPr>
              <a:t>list.add("someone");</a:t>
            </a:r>
          </a:p>
        </p:txBody>
      </p:sp>
      <p:sp>
        <p:nvSpPr>
          <p:cNvPr id="5" name="Text Placeholder 2">
            <a:extLst>
              <a:ext uri="{FF2B5EF4-FFF2-40B4-BE49-F238E27FC236}">
                <a16:creationId xmlns:a16="http://schemas.microsoft.com/office/drawing/2014/main" id="{AC6F126E-A06A-4FF3-8879-4816078D6935}"/>
              </a:ext>
            </a:extLst>
          </p:cNvPr>
          <p:cNvSpPr txBox="1">
            <a:spLocks/>
          </p:cNvSpPr>
          <p:nvPr/>
        </p:nvSpPr>
        <p:spPr>
          <a:xfrm>
            <a:off x="640080" y="3291840"/>
            <a:ext cx="7942997" cy="2194560"/>
          </a:xfrm>
          <a:prstGeom prst="rect">
            <a:avLst/>
          </a:prstGeom>
          <a:solidFill>
            <a:schemeClr val="tx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&gt;&gt; javac </a:t>
            </a:r>
            <a:r>
              <a:rPr lang="en-US">
                <a:solidFill>
                  <a:schemeClr val="accent4">
                    <a:lumMod val="40000"/>
                    <a:lumOff val="60000"/>
                  </a:schemeClr>
                </a:solidFill>
              </a:rPr>
              <a:t>–Xlint</a:t>
            </a:r>
            <a:r>
              <a:rPr lang="en-US">
                <a:solidFill>
                  <a:schemeClr val="bg1"/>
                </a:solidFill>
              </a:rPr>
              <a:t> Test.java</a:t>
            </a:r>
          </a:p>
        </p:txBody>
      </p:sp>
      <p:sp>
        <p:nvSpPr>
          <p:cNvPr id="6" name="Text Placeholder 2">
            <a:extLst>
              <a:ext uri="{FF2B5EF4-FFF2-40B4-BE49-F238E27FC236}">
                <a16:creationId xmlns:a16="http://schemas.microsoft.com/office/drawing/2014/main" id="{026D2AD1-D146-460F-A212-93F4EB01D20F}"/>
              </a:ext>
            </a:extLst>
          </p:cNvPr>
          <p:cNvSpPr txBox="1">
            <a:spLocks/>
          </p:cNvSpPr>
          <p:nvPr/>
        </p:nvSpPr>
        <p:spPr>
          <a:xfrm>
            <a:off x="640079" y="3739489"/>
            <a:ext cx="7942997" cy="1746911"/>
          </a:xfrm>
          <a:prstGeom prst="rect">
            <a:avLst/>
          </a:prstGeom>
          <a:solidFill>
            <a:schemeClr val="tx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ArrayList is a raw type. References to generic type ArrayList&lt;E&gt; should be parameterized.</a:t>
            </a:r>
          </a:p>
          <a:p>
            <a:r>
              <a:rPr lang="en-US">
                <a:solidFill>
                  <a:schemeClr val="bg1"/>
                </a:solidFill>
              </a:rPr>
              <a:t>Type safety: The method add(Object) belongs to the raw type ArrayList. References to generic type ArrayList&lt;E&gt; should be parameterized</a:t>
            </a:r>
          </a:p>
        </p:txBody>
      </p:sp>
    </p:spTree>
    <p:extLst>
      <p:ext uri="{BB962C8B-B14F-4D97-AF65-F5344CB8AC3E}">
        <p14:creationId xmlns:p14="http://schemas.microsoft.com/office/powerpoint/2010/main" val="20156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85C0-3E2F-452D-95B6-7331C8F174A2}"/>
              </a:ext>
            </a:extLst>
          </p:cNvPr>
          <p:cNvSpPr>
            <a:spLocks noGrp="1"/>
          </p:cNvSpPr>
          <p:nvPr>
            <p:ph type="title"/>
          </p:nvPr>
        </p:nvSpPr>
        <p:spPr/>
        <p:txBody>
          <a:bodyPr/>
          <a:lstStyle/>
          <a:p>
            <a:r>
              <a:rPr lang="en-US"/>
              <a:t>Generic</a:t>
            </a:r>
            <a:endParaRPr lang="id-ID"/>
          </a:p>
        </p:txBody>
      </p:sp>
      <p:sp>
        <p:nvSpPr>
          <p:cNvPr id="4" name="Text Placeholder 2">
            <a:extLst>
              <a:ext uri="{FF2B5EF4-FFF2-40B4-BE49-F238E27FC236}">
                <a16:creationId xmlns:a16="http://schemas.microsoft.com/office/drawing/2014/main" id="{97ABF20D-3CB7-4847-A196-242180AC1413}"/>
              </a:ext>
            </a:extLst>
          </p:cNvPr>
          <p:cNvSpPr txBox="1">
            <a:spLocks/>
          </p:cNvSpPr>
          <p:nvPr/>
        </p:nvSpPr>
        <p:spPr>
          <a:xfrm>
            <a:off x="1125855" y="2103120"/>
            <a:ext cx="7174082" cy="94442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atin typeface="Consolas" panose="020B0609020204030204" pitchFamily="49" charset="0"/>
              </a:rPr>
              <a:t>ArrayList&lt;String&gt; list = new ArrayList&lt;String&gt;();</a:t>
            </a:r>
          </a:p>
          <a:p>
            <a:pPr marL="0" indent="0">
              <a:lnSpc>
                <a:spcPct val="100000"/>
              </a:lnSpc>
              <a:buNone/>
            </a:pPr>
            <a:r>
              <a:rPr lang="en-US">
                <a:latin typeface="Consolas" panose="020B0609020204030204" pitchFamily="49" charset="0"/>
              </a:rPr>
              <a:t>list.add("someone");</a:t>
            </a:r>
          </a:p>
        </p:txBody>
      </p:sp>
      <p:sp>
        <p:nvSpPr>
          <p:cNvPr id="5" name="Text Placeholder 2">
            <a:extLst>
              <a:ext uri="{FF2B5EF4-FFF2-40B4-BE49-F238E27FC236}">
                <a16:creationId xmlns:a16="http://schemas.microsoft.com/office/drawing/2014/main" id="{DD349A7B-B6FE-4608-9EBD-0A05D6591FE0}"/>
              </a:ext>
            </a:extLst>
          </p:cNvPr>
          <p:cNvSpPr txBox="1">
            <a:spLocks/>
          </p:cNvSpPr>
          <p:nvPr/>
        </p:nvSpPr>
        <p:spPr>
          <a:xfrm>
            <a:off x="640080" y="3291840"/>
            <a:ext cx="7942997" cy="2194560"/>
          </a:xfrm>
          <a:prstGeom prst="rect">
            <a:avLst/>
          </a:prstGeom>
          <a:solidFill>
            <a:schemeClr val="tx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&gt;&gt; javac Test.java</a:t>
            </a:r>
          </a:p>
        </p:txBody>
      </p:sp>
      <p:sp>
        <p:nvSpPr>
          <p:cNvPr id="6" name="Text Placeholder 2">
            <a:extLst>
              <a:ext uri="{FF2B5EF4-FFF2-40B4-BE49-F238E27FC236}">
                <a16:creationId xmlns:a16="http://schemas.microsoft.com/office/drawing/2014/main" id="{EBDE2B3F-28A0-4641-9B60-1B4D4842FAD3}"/>
              </a:ext>
            </a:extLst>
          </p:cNvPr>
          <p:cNvSpPr txBox="1">
            <a:spLocks/>
          </p:cNvSpPr>
          <p:nvPr/>
        </p:nvSpPr>
        <p:spPr>
          <a:xfrm>
            <a:off x="640080" y="3739489"/>
            <a:ext cx="7930716" cy="1146410"/>
          </a:xfrm>
          <a:prstGeom prst="rect">
            <a:avLst/>
          </a:prstGeom>
          <a:solidFill>
            <a:schemeClr val="tx1"/>
          </a:solidFill>
        </p:spPr>
        <p:txBody>
          <a:bodyPr vert="horz" lIns="91440" tIns="45720" rIns="91440" bIns="45720" rtlCol="0" anchor="t">
            <a:normAutofit/>
          </a:bodyPr>
          <a:lstStyle>
            <a:lvl1pPr marL="0" indent="0" algn="l" defTabSz="914400" rtl="0" eaLnBrk="1" latinLnBrk="0" hangingPunct="1">
              <a:lnSpc>
                <a:spcPct val="10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tx1"/>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bg1"/>
              </a:solidFill>
            </a:endParaRPr>
          </a:p>
          <a:p>
            <a:r>
              <a:rPr lang="en-US">
                <a:solidFill>
                  <a:schemeClr val="bg1"/>
                </a:solidFill>
              </a:rPr>
              <a:t>&gt;&gt; </a:t>
            </a:r>
          </a:p>
        </p:txBody>
      </p:sp>
      <p:grpSp>
        <p:nvGrpSpPr>
          <p:cNvPr id="3" name="Group 2">
            <a:extLst>
              <a:ext uri="{FF2B5EF4-FFF2-40B4-BE49-F238E27FC236}">
                <a16:creationId xmlns:a16="http://schemas.microsoft.com/office/drawing/2014/main" id="{A3FDA141-4811-4360-9EF4-4181D7C2057F}"/>
              </a:ext>
            </a:extLst>
          </p:cNvPr>
          <p:cNvGrpSpPr/>
          <p:nvPr/>
        </p:nvGrpSpPr>
        <p:grpSpPr>
          <a:xfrm>
            <a:off x="2468880" y="1737360"/>
            <a:ext cx="5120640" cy="369332"/>
            <a:chOff x="2468880" y="1737360"/>
            <a:chExt cx="5120640" cy="369332"/>
          </a:xfrm>
        </p:grpSpPr>
        <p:sp>
          <p:nvSpPr>
            <p:cNvPr id="11" name="TextBox 10">
              <a:extLst>
                <a:ext uri="{FF2B5EF4-FFF2-40B4-BE49-F238E27FC236}">
                  <a16:creationId xmlns:a16="http://schemas.microsoft.com/office/drawing/2014/main" id="{7D57CCA4-930A-42BA-B6EB-52D6030DD3C3}"/>
                </a:ext>
              </a:extLst>
            </p:cNvPr>
            <p:cNvSpPr txBox="1"/>
            <p:nvPr/>
          </p:nvSpPr>
          <p:spPr>
            <a:xfrm>
              <a:off x="2468880" y="1737360"/>
              <a:ext cx="5120640" cy="369332"/>
            </a:xfrm>
            <a:prstGeom prst="rect">
              <a:avLst/>
            </a:prstGeom>
            <a:noFill/>
          </p:spPr>
          <p:txBody>
            <a:bodyPr wrap="square" rtlCol="0">
              <a:spAutoFit/>
            </a:bodyPr>
            <a:lstStyle/>
            <a:p>
              <a:pPr algn="ctr">
                <a:spcBef>
                  <a:spcPts val="1200"/>
                </a:spcBef>
                <a:spcAft>
                  <a:spcPts val="1200"/>
                </a:spcAft>
              </a:pPr>
              <a:r>
                <a:rPr lang="en-US">
                  <a:solidFill>
                    <a:schemeClr val="accent2">
                      <a:lumMod val="75000"/>
                    </a:schemeClr>
                  </a:solidFill>
                  <a:latin typeface="Arial" panose="020B0604020202020204" pitchFamily="34" charset="0"/>
                  <a:cs typeface="Arial" panose="020B0604020202020204" pitchFamily="34" charset="0"/>
                </a:rPr>
                <a:t>Semua elemen dalam ArrayList bertipe String!</a:t>
              </a:r>
            </a:p>
          </p:txBody>
        </p:sp>
        <p:cxnSp>
          <p:nvCxnSpPr>
            <p:cNvPr id="12" name="Straight Connector 11">
              <a:extLst>
                <a:ext uri="{FF2B5EF4-FFF2-40B4-BE49-F238E27FC236}">
                  <a16:creationId xmlns:a16="http://schemas.microsoft.com/office/drawing/2014/main" id="{27BD203F-B3F8-4887-9FF6-0D091012BA8A}"/>
                </a:ext>
              </a:extLst>
            </p:cNvPr>
            <p:cNvCxnSpPr/>
            <p:nvPr/>
          </p:nvCxnSpPr>
          <p:spPr>
            <a:xfrm>
              <a:off x="2468880" y="2103120"/>
              <a:ext cx="109728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9A82280-07BC-4AFE-A4DB-C37636DE5EC3}"/>
                </a:ext>
              </a:extLst>
            </p:cNvPr>
            <p:cNvCxnSpPr/>
            <p:nvPr/>
          </p:nvCxnSpPr>
          <p:spPr>
            <a:xfrm>
              <a:off x="6492240" y="2103120"/>
              <a:ext cx="109728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23269B85-B7AB-447F-B5F1-09E5093F7903}"/>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00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5DE6-5F1F-447C-983B-2D2EAB05647D}"/>
              </a:ext>
            </a:extLst>
          </p:cNvPr>
          <p:cNvSpPr>
            <a:spLocks noGrp="1"/>
          </p:cNvSpPr>
          <p:nvPr>
            <p:ph type="title"/>
          </p:nvPr>
        </p:nvSpPr>
        <p:spPr/>
        <p:txBody>
          <a:bodyPr/>
          <a:lstStyle/>
          <a:p>
            <a:r>
              <a:rPr lang="en-US"/>
              <a:t>6</a:t>
            </a:r>
            <a:endParaRPr lang="en-ID"/>
          </a:p>
        </p:txBody>
      </p:sp>
      <p:sp>
        <p:nvSpPr>
          <p:cNvPr id="3" name="Text Placeholder 2">
            <a:extLst>
              <a:ext uri="{FF2B5EF4-FFF2-40B4-BE49-F238E27FC236}">
                <a16:creationId xmlns:a16="http://schemas.microsoft.com/office/drawing/2014/main" id="{4B3C991C-C183-4362-BDFC-9887646CC23D}"/>
              </a:ext>
            </a:extLst>
          </p:cNvPr>
          <p:cNvSpPr>
            <a:spLocks noGrp="1"/>
          </p:cNvSpPr>
          <p:nvPr>
            <p:ph type="body" sz="quarter" idx="11"/>
          </p:nvPr>
        </p:nvSpPr>
        <p:spPr/>
        <p:txBody>
          <a:bodyPr/>
          <a:lstStyle/>
          <a:p>
            <a:r>
              <a:rPr lang="en-US"/>
              <a:t>Deklarasikan sebuah ArrayList yang hanya akan menyimpan data dengan tipe </a:t>
            </a:r>
            <a:r>
              <a:rPr lang="en-US" i="1"/>
              <a:t>Array of Array of Boolean </a:t>
            </a:r>
            <a:r>
              <a:rPr lang="en-US"/>
              <a:t>(i.e., Array multidimensi)!</a:t>
            </a:r>
            <a:endParaRPr lang="en-ID"/>
          </a:p>
        </p:txBody>
      </p:sp>
      <p:sp>
        <p:nvSpPr>
          <p:cNvPr id="4" name="Oval 3">
            <a:extLst>
              <a:ext uri="{FF2B5EF4-FFF2-40B4-BE49-F238E27FC236}">
                <a16:creationId xmlns:a16="http://schemas.microsoft.com/office/drawing/2014/main" id="{6ABCBC25-702E-4A44-94A8-2D507B772F32}"/>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44787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ArrayList</a:t>
            </a:r>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8B87C-56A3-42EF-BA58-8EBBD8B0789B}"/>
              </a:ext>
            </a:extLst>
          </p:cNvPr>
          <p:cNvSpPr>
            <a:spLocks noGrp="1"/>
          </p:cNvSpPr>
          <p:nvPr>
            <p:ph type="title"/>
          </p:nvPr>
        </p:nvSpPr>
        <p:spPr/>
        <p:txBody>
          <a:bodyPr/>
          <a:lstStyle/>
          <a:p>
            <a:r>
              <a:rPr lang="en-US"/>
              <a:t>ArrayList</a:t>
            </a:r>
          </a:p>
        </p:txBody>
      </p:sp>
      <p:sp>
        <p:nvSpPr>
          <p:cNvPr id="6" name="Text Placeholder 5">
            <a:extLst>
              <a:ext uri="{FF2B5EF4-FFF2-40B4-BE49-F238E27FC236}">
                <a16:creationId xmlns:a16="http://schemas.microsoft.com/office/drawing/2014/main" id="{97D0E9CA-89D2-464E-AC70-6F41A3095563}"/>
              </a:ext>
            </a:extLst>
          </p:cNvPr>
          <p:cNvSpPr>
            <a:spLocks noGrp="1"/>
          </p:cNvSpPr>
          <p:nvPr>
            <p:ph type="body" sz="quarter" idx="10"/>
          </p:nvPr>
        </p:nvSpPr>
        <p:spPr/>
        <p:txBody>
          <a:bodyPr/>
          <a:lstStyle/>
          <a:p>
            <a:r>
              <a:rPr lang="en-US"/>
              <a:t>ArrayList merupakan sebuah abstraksi Array dinamis yang disediakan Java™ dalam </a:t>
            </a:r>
            <a:r>
              <a:rPr lang="en-US" i="1"/>
              <a:t>package </a:t>
            </a:r>
            <a:r>
              <a:rPr lang="en-US"/>
              <a:t>java.util. Kelas ini mempermudah banyak manipulasi Array dengan mengorbankan kecepatan mengakses dan memproses data.</a:t>
            </a:r>
          </a:p>
        </p:txBody>
      </p:sp>
      <p:sp>
        <p:nvSpPr>
          <p:cNvPr id="7" name="Text Placeholder 6">
            <a:extLst>
              <a:ext uri="{FF2B5EF4-FFF2-40B4-BE49-F238E27FC236}">
                <a16:creationId xmlns:a16="http://schemas.microsoft.com/office/drawing/2014/main" id="{79B75A9C-08B7-4938-83DE-CD15C94FA13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4578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D53D1-B788-4A2C-AD2D-EA679A1E2C1D}"/>
              </a:ext>
            </a:extLst>
          </p:cNvPr>
          <p:cNvSpPr>
            <a:spLocks noGrp="1"/>
          </p:cNvSpPr>
          <p:nvPr>
            <p:ph type="title"/>
          </p:nvPr>
        </p:nvSpPr>
        <p:spPr/>
        <p:txBody>
          <a:bodyPr>
            <a:normAutofit/>
          </a:bodyPr>
          <a:lstStyle/>
          <a:p>
            <a:r>
              <a:rPr lang="en-US" i="1"/>
              <a:t>Import</a:t>
            </a:r>
            <a:r>
              <a:rPr lang="en-US"/>
              <a:t> ArrayList</a:t>
            </a:r>
          </a:p>
        </p:txBody>
      </p:sp>
      <p:sp>
        <p:nvSpPr>
          <p:cNvPr id="4" name="Text Placeholder 2">
            <a:extLst>
              <a:ext uri="{FF2B5EF4-FFF2-40B4-BE49-F238E27FC236}">
                <a16:creationId xmlns:a16="http://schemas.microsoft.com/office/drawing/2014/main" id="{CB2AFF56-7D44-46B1-A10B-5B7BFBC3F280}"/>
              </a:ext>
            </a:extLst>
          </p:cNvPr>
          <p:cNvSpPr>
            <a:spLocks noGrp="1"/>
          </p:cNvSpPr>
          <p:nvPr>
            <p:ph type="body" sz="quarter" idx="10"/>
          </p:nvPr>
        </p:nvSpPr>
        <p:spPr>
          <a:xfrm>
            <a:off x="416860" y="1196789"/>
            <a:ext cx="8256494" cy="1084593"/>
          </a:xfrm>
        </p:spPr>
        <p:txBody>
          <a:bodyPr/>
          <a:lstStyle/>
          <a:p>
            <a:pPr marL="0" indent="0">
              <a:buNone/>
            </a:pPr>
            <a:r>
              <a:rPr lang="en-US"/>
              <a:t>Pastikan Anda meng-</a:t>
            </a:r>
            <a:r>
              <a:rPr lang="en-US" i="1"/>
              <a:t>import</a:t>
            </a:r>
            <a:r>
              <a:rPr lang="en-US"/>
              <a:t> kelas ArrayList sebelum menggunakannya:</a:t>
            </a:r>
            <a:endParaRPr lang="id-ID"/>
          </a:p>
        </p:txBody>
      </p:sp>
      <p:grpSp>
        <p:nvGrpSpPr>
          <p:cNvPr id="5" name="Group 4">
            <a:extLst>
              <a:ext uri="{FF2B5EF4-FFF2-40B4-BE49-F238E27FC236}">
                <a16:creationId xmlns:a16="http://schemas.microsoft.com/office/drawing/2014/main" id="{1D806E83-2C0E-41AB-AA2D-64B37331752D}"/>
              </a:ext>
            </a:extLst>
          </p:cNvPr>
          <p:cNvGrpSpPr/>
          <p:nvPr/>
        </p:nvGrpSpPr>
        <p:grpSpPr>
          <a:xfrm>
            <a:off x="353551" y="2294100"/>
            <a:ext cx="8436898" cy="2827613"/>
            <a:chOff x="1301118" y="5190101"/>
            <a:chExt cx="6192928" cy="3597384"/>
          </a:xfrm>
        </p:grpSpPr>
        <p:sp>
          <p:nvSpPr>
            <p:cNvPr id="6" name="Rounded Rectangle 27">
              <a:extLst>
                <a:ext uri="{FF2B5EF4-FFF2-40B4-BE49-F238E27FC236}">
                  <a16:creationId xmlns:a16="http://schemas.microsoft.com/office/drawing/2014/main" id="{C69284CB-065A-4187-B486-3F239F1BC616}"/>
                </a:ext>
              </a:extLst>
            </p:cNvPr>
            <p:cNvSpPr/>
            <p:nvPr/>
          </p:nvSpPr>
          <p:spPr>
            <a:xfrm>
              <a:off x="1308160" y="5373798"/>
              <a:ext cx="6185886" cy="3413687"/>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F2647"/>
                </a:solidFill>
                <a:effectLst/>
                <a:uLnTx/>
                <a:uFillTx/>
                <a:latin typeface="Calibri"/>
                <a:ea typeface="+mn-ea"/>
                <a:cs typeface="+mn-cs"/>
              </a:endParaRPr>
            </a:p>
          </p:txBody>
        </p:sp>
        <p:grpSp>
          <p:nvGrpSpPr>
            <p:cNvPr id="7" name="グループ化 37">
              <a:extLst>
                <a:ext uri="{FF2B5EF4-FFF2-40B4-BE49-F238E27FC236}">
                  <a16:creationId xmlns:a16="http://schemas.microsoft.com/office/drawing/2014/main" id="{6207A101-BEB5-4DC3-BBAD-B816D33A4738}"/>
                </a:ext>
              </a:extLst>
            </p:cNvPr>
            <p:cNvGrpSpPr/>
            <p:nvPr/>
          </p:nvGrpSpPr>
          <p:grpSpPr>
            <a:xfrm>
              <a:off x="1301118" y="5190101"/>
              <a:ext cx="6192928" cy="317704"/>
              <a:chOff x="4888764" y="2065794"/>
              <a:chExt cx="8534385" cy="487141"/>
            </a:xfrm>
          </p:grpSpPr>
          <p:sp>
            <p:nvSpPr>
              <p:cNvPr id="8" name="角丸四角形 7">
                <a:extLst>
                  <a:ext uri="{FF2B5EF4-FFF2-40B4-BE49-F238E27FC236}">
                    <a16:creationId xmlns:a16="http://schemas.microsoft.com/office/drawing/2014/main" id="{5CEAA276-CA54-46A5-83D9-4ABCFD1008B4}"/>
                  </a:ext>
                </a:extLst>
              </p:cNvPr>
              <p:cNvSpPr/>
              <p:nvPr userDrawn="1"/>
            </p:nvSpPr>
            <p:spPr>
              <a:xfrm>
                <a:off x="4898469" y="2065794"/>
                <a:ext cx="8524679"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9" name="正方形/長方形 27">
                <a:extLst>
                  <a:ext uri="{FF2B5EF4-FFF2-40B4-BE49-F238E27FC236}">
                    <a16:creationId xmlns:a16="http://schemas.microsoft.com/office/drawing/2014/main" id="{9F9DB30E-5993-42AD-A1BE-AAA176D26C39}"/>
                  </a:ext>
                </a:extLst>
              </p:cNvPr>
              <p:cNvSpPr/>
              <p:nvPr userDrawn="1"/>
            </p:nvSpPr>
            <p:spPr>
              <a:xfrm>
                <a:off x="4888764" y="2489435"/>
                <a:ext cx="8534385"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nvGrpSpPr>
              <p:cNvPr id="10" name="グループ化 28">
                <a:extLst>
                  <a:ext uri="{FF2B5EF4-FFF2-40B4-BE49-F238E27FC236}">
                    <a16:creationId xmlns:a16="http://schemas.microsoft.com/office/drawing/2014/main" id="{4FDD49B4-C955-4B41-A188-5C902AC56449}"/>
                  </a:ext>
                </a:extLst>
              </p:cNvPr>
              <p:cNvGrpSpPr/>
              <p:nvPr userDrawn="1"/>
            </p:nvGrpSpPr>
            <p:grpSpPr>
              <a:xfrm>
                <a:off x="5071097" y="2204590"/>
                <a:ext cx="353298" cy="142875"/>
                <a:chOff x="2524125" y="1614487"/>
                <a:chExt cx="353299" cy="142875"/>
              </a:xfrm>
            </p:grpSpPr>
            <p:sp>
              <p:nvSpPr>
                <p:cNvPr id="15" name="円/楕円 29">
                  <a:extLst>
                    <a:ext uri="{FF2B5EF4-FFF2-40B4-BE49-F238E27FC236}">
                      <a16:creationId xmlns:a16="http://schemas.microsoft.com/office/drawing/2014/main" id="{5BD92F9D-1290-4AC6-A69A-86363E5AFF00}"/>
                    </a:ext>
                  </a:extLst>
                </p:cNvPr>
                <p:cNvSpPr/>
                <p:nvPr userDrawn="1"/>
              </p:nvSpPr>
              <p:spPr>
                <a:xfrm>
                  <a:off x="2524125" y="1614487"/>
                  <a:ext cx="81183"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6" name="円/楕円 30">
                  <a:extLst>
                    <a:ext uri="{FF2B5EF4-FFF2-40B4-BE49-F238E27FC236}">
                      <a16:creationId xmlns:a16="http://schemas.microsoft.com/office/drawing/2014/main" id="{FE852696-4466-4CEA-A1FE-D17126307311}"/>
                    </a:ext>
                  </a:extLst>
                </p:cNvPr>
                <p:cNvSpPr/>
                <p:nvPr userDrawn="1"/>
              </p:nvSpPr>
              <p:spPr>
                <a:xfrm>
                  <a:off x="2660183" y="1614487"/>
                  <a:ext cx="81182"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7" name="円/楕円 31">
                  <a:extLst>
                    <a:ext uri="{FF2B5EF4-FFF2-40B4-BE49-F238E27FC236}">
                      <a16:creationId xmlns:a16="http://schemas.microsoft.com/office/drawing/2014/main" id="{6E5C2416-459C-4D0A-9E17-63411398D425}"/>
                    </a:ext>
                  </a:extLst>
                </p:cNvPr>
                <p:cNvSpPr/>
                <p:nvPr userDrawn="1"/>
              </p:nvSpPr>
              <p:spPr>
                <a:xfrm>
                  <a:off x="2796242" y="1614487"/>
                  <a:ext cx="81182"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nvGrpSpPr>
              <p:cNvPr id="11" name="グループ化 32">
                <a:extLst>
                  <a:ext uri="{FF2B5EF4-FFF2-40B4-BE49-F238E27FC236}">
                    <a16:creationId xmlns:a16="http://schemas.microsoft.com/office/drawing/2014/main" id="{B2BB6061-B79F-4509-B7AB-363CA203C4E8}"/>
                  </a:ext>
                </a:extLst>
              </p:cNvPr>
              <p:cNvGrpSpPr/>
              <p:nvPr userDrawn="1"/>
            </p:nvGrpSpPr>
            <p:grpSpPr>
              <a:xfrm>
                <a:off x="13043532" y="2180775"/>
                <a:ext cx="200026" cy="190500"/>
                <a:chOff x="7781924" y="1704975"/>
                <a:chExt cx="200026" cy="190500"/>
              </a:xfrm>
              <a:solidFill>
                <a:srgbClr val="1C1C1C">
                  <a:lumMod val="50000"/>
                  <a:lumOff val="50000"/>
                </a:srgbClr>
              </a:solidFill>
            </p:grpSpPr>
            <p:sp>
              <p:nvSpPr>
                <p:cNvPr id="12" name="正方形/長方形 33">
                  <a:extLst>
                    <a:ext uri="{FF2B5EF4-FFF2-40B4-BE49-F238E27FC236}">
                      <a16:creationId xmlns:a16="http://schemas.microsoft.com/office/drawing/2014/main" id="{3C670AE7-F73C-409E-A1AE-C3938EE9BEF8}"/>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3" name="正方形/長方形 34">
                  <a:extLst>
                    <a:ext uri="{FF2B5EF4-FFF2-40B4-BE49-F238E27FC236}">
                      <a16:creationId xmlns:a16="http://schemas.microsoft.com/office/drawing/2014/main" id="{0D57A311-69B7-46F0-BD68-16977F65FB36}"/>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4" name="正方形/長方形 35">
                  <a:extLst>
                    <a:ext uri="{FF2B5EF4-FFF2-40B4-BE49-F238E27FC236}">
                      <a16:creationId xmlns:a16="http://schemas.microsoft.com/office/drawing/2014/main" id="{C7F42AF3-98E5-410B-8115-364A3AA5C7D5}"/>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grpSp>
      <p:sp>
        <p:nvSpPr>
          <p:cNvPr id="18" name="Rectangle 17">
            <a:extLst>
              <a:ext uri="{FF2B5EF4-FFF2-40B4-BE49-F238E27FC236}">
                <a16:creationId xmlns:a16="http://schemas.microsoft.com/office/drawing/2014/main" id="{DF5B6BFE-C036-47DB-BC6D-2FF72F24B4B8}"/>
              </a:ext>
            </a:extLst>
          </p:cNvPr>
          <p:cNvSpPr/>
          <p:nvPr/>
        </p:nvSpPr>
        <p:spPr>
          <a:xfrm>
            <a:off x="877422" y="2669452"/>
            <a:ext cx="7337481" cy="2246769"/>
          </a:xfrm>
          <a:prstGeom prst="rect">
            <a:avLst/>
          </a:prstGeom>
        </p:spPr>
        <p:txBody>
          <a:bodyPr wrap="square">
            <a:spAutoFit/>
          </a:bodyPr>
          <a:lstStyle/>
          <a:p>
            <a:r>
              <a:rPr lang="en-US" sz="2000" b="1" dirty="0">
                <a:solidFill>
                  <a:srgbClr val="D55FDE"/>
                </a:solidFill>
                <a:latin typeface="Consolas" panose="020B0609020204030204" pitchFamily="49" charset="0"/>
              </a:rPr>
              <a:t>import</a:t>
            </a:r>
            <a:r>
              <a:rPr lang="en-US" sz="2000" b="1" dirty="0">
                <a:solidFill>
                  <a:srgbClr val="EF596F"/>
                </a:solidFill>
                <a:latin typeface="Consolas" panose="020B0609020204030204" pitchFamily="49" charset="0"/>
              </a:rPr>
              <a:t> </a:t>
            </a:r>
            <a:r>
              <a:rPr lang="en-US" sz="2000" b="1" dirty="0" err="1">
                <a:solidFill>
                  <a:srgbClr val="E5C07B"/>
                </a:solidFill>
                <a:latin typeface="Consolas" panose="020B0609020204030204" pitchFamily="49" charset="0"/>
              </a:rPr>
              <a:t>java.</a:t>
            </a:r>
            <a:r>
              <a:rPr lang="en-US" sz="2000" b="1" err="1">
                <a:solidFill>
                  <a:srgbClr val="E5C07B"/>
                </a:solidFill>
                <a:latin typeface="Consolas" panose="020B0609020204030204" pitchFamily="49" charset="0"/>
              </a:rPr>
              <a:t>util</a:t>
            </a:r>
            <a:r>
              <a:rPr lang="en-US" sz="2000" b="1">
                <a:solidFill>
                  <a:srgbClr val="E5C07B"/>
                </a:solidFill>
                <a:latin typeface="Consolas" panose="020B0609020204030204" pitchFamily="49" charset="0"/>
              </a:rPr>
              <a:t>.ArrayList</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br>
              <a:rPr lang="en-US" sz="2000" b="1" dirty="0">
                <a:solidFill>
                  <a:srgbClr val="BBBBBB"/>
                </a:solidFill>
                <a:latin typeface="Consolas" panose="020B0609020204030204" pitchFamily="49" charset="0"/>
              </a:rPr>
            </a:br>
            <a:r>
              <a:rPr lang="en-US" sz="2000" b="1" dirty="0">
                <a:solidFill>
                  <a:srgbClr val="D55FDE"/>
                </a:solidFill>
                <a:latin typeface="Consolas" panose="020B0609020204030204" pitchFamily="49" charset="0"/>
              </a:rPr>
              <a:t>public</a:t>
            </a:r>
            <a:r>
              <a:rPr lang="en-US" sz="2000" b="1" dirty="0">
                <a:solidFill>
                  <a:srgbClr val="EF596F"/>
                </a:solidFill>
                <a:latin typeface="Consolas" panose="020B0609020204030204" pitchFamily="49" charset="0"/>
              </a:rPr>
              <a:t> </a:t>
            </a:r>
            <a:r>
              <a:rPr lang="en-US" sz="2000" b="1">
                <a:solidFill>
                  <a:srgbClr val="D55FDE"/>
                </a:solidFill>
                <a:latin typeface="Consolas" panose="020B0609020204030204" pitchFamily="49" charset="0"/>
              </a:rPr>
              <a:t>class</a:t>
            </a:r>
            <a:r>
              <a:rPr lang="en-US" sz="2000" b="1">
                <a:solidFill>
                  <a:srgbClr val="EF596F"/>
                </a:solidFill>
                <a:latin typeface="Consolas" panose="020B0609020204030204" pitchFamily="49" charset="0"/>
              </a:rPr>
              <a:t> </a:t>
            </a:r>
            <a:r>
              <a:rPr lang="en-US" sz="2000" b="1">
                <a:solidFill>
                  <a:srgbClr val="E5C07B"/>
                </a:solidFill>
                <a:latin typeface="Consolas" panose="020B0609020204030204" pitchFamily="49" charset="0"/>
              </a:rPr>
              <a:t>Tes</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r>
              <a:rPr lang="en-US" sz="2000" b="1" dirty="0">
                <a:solidFill>
                  <a:srgbClr val="EF596F"/>
                </a:solidFill>
                <a:latin typeface="Consolas" panose="020B0609020204030204" pitchFamily="49" charset="0"/>
              </a:rPr>
              <a:t>    </a:t>
            </a:r>
            <a:r>
              <a:rPr lang="en-US" sz="2000" b="1" dirty="0">
                <a:solidFill>
                  <a:srgbClr val="D55FDE"/>
                </a:solidFill>
                <a:latin typeface="Consolas" panose="020B0609020204030204" pitchFamily="49" charset="0"/>
              </a:rPr>
              <a:t>public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static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void</a:t>
            </a:r>
            <a:r>
              <a:rPr lang="en-US" sz="2000" b="1" dirty="0">
                <a:solidFill>
                  <a:srgbClr val="61AFEF"/>
                </a:solidFill>
                <a:latin typeface="Consolas" panose="020B0609020204030204" pitchFamily="49" charset="0"/>
              </a:rPr>
              <a:t> main</a:t>
            </a:r>
            <a:r>
              <a:rPr lang="en-US" sz="2000" b="1" dirty="0">
                <a:solidFill>
                  <a:srgbClr val="BBBBBB"/>
                </a:solidFill>
                <a:latin typeface="Consolas" panose="020B0609020204030204" pitchFamily="49" charset="0"/>
              </a:rPr>
              <a:t>(</a:t>
            </a:r>
            <a:r>
              <a:rPr lang="en-US" sz="2000" b="1" dirty="0">
                <a:solidFill>
                  <a:srgbClr val="D55FDE"/>
                </a:solidFill>
                <a:latin typeface="Consolas" panose="020B0609020204030204" pitchFamily="49" charset="0"/>
              </a:rPr>
              <a:t>String</a:t>
            </a:r>
            <a:r>
              <a:rPr lang="en-US" sz="2000" b="1" dirty="0">
                <a:solidFill>
                  <a:srgbClr val="BBBBBB"/>
                </a:solidFill>
                <a:latin typeface="Consolas" panose="020B0609020204030204" pitchFamily="49" charset="0"/>
              </a:rPr>
              <a:t>[] </a:t>
            </a:r>
            <a:r>
              <a:rPr lang="en-US" sz="2000" b="1" i="1" dirty="0" err="1">
                <a:solidFill>
                  <a:srgbClr val="EF596F"/>
                </a:solidFill>
                <a:latin typeface="Consolas" panose="020B0609020204030204" pitchFamily="49" charset="0"/>
              </a:rPr>
              <a:t>args</a:t>
            </a:r>
            <a:r>
              <a:rPr lang="en-US" sz="2000" b="1" dirty="0">
                <a:solidFill>
                  <a:srgbClr val="BBBBBB"/>
                </a:solidFill>
                <a:latin typeface="Consolas" panose="020B0609020204030204" pitchFamily="49" charset="0"/>
              </a:rPr>
              <a:t>)</a:t>
            </a:r>
            <a:r>
              <a:rPr lang="en-US" sz="2000" b="1" dirty="0">
                <a:solidFill>
                  <a:srgbClr val="61AFEF"/>
                </a:solidFill>
                <a:latin typeface="Consolas" panose="020B0609020204030204" pitchFamily="49" charset="0"/>
              </a:rPr>
              <a:t> </a:t>
            </a:r>
            <a:r>
              <a:rPr lang="en-US" sz="2000" b="1" dirty="0">
                <a:solidFill>
                  <a:srgbClr val="BBBBBB"/>
                </a:solidFill>
                <a:latin typeface="Consolas" panose="020B0609020204030204" pitchFamily="49" charset="0"/>
              </a:rPr>
              <a:t>{</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a:t>
            </a:r>
            <a:endParaRPr lang="en-US" sz="2000" b="1" dirty="0">
              <a:solidFill>
                <a:srgbClr val="BBBBBB"/>
              </a:solidFill>
              <a:effectLst/>
              <a:latin typeface="Consolas" panose="020B0609020204030204" pitchFamily="49" charset="0"/>
            </a:endParaRPr>
          </a:p>
        </p:txBody>
      </p:sp>
      <p:grpSp>
        <p:nvGrpSpPr>
          <p:cNvPr id="19" name="Group 18">
            <a:extLst>
              <a:ext uri="{FF2B5EF4-FFF2-40B4-BE49-F238E27FC236}">
                <a16:creationId xmlns:a16="http://schemas.microsoft.com/office/drawing/2014/main" id="{270ED641-95BD-42B0-BFDD-ABEC40499FA4}"/>
              </a:ext>
            </a:extLst>
          </p:cNvPr>
          <p:cNvGrpSpPr>
            <a:grpSpLocks/>
          </p:cNvGrpSpPr>
          <p:nvPr/>
        </p:nvGrpSpPr>
        <p:grpSpPr bwMode="auto">
          <a:xfrm>
            <a:off x="877421" y="2669451"/>
            <a:ext cx="6264276" cy="412750"/>
            <a:chOff x="4690655" y="3302775"/>
            <a:chExt cx="6264697" cy="413113"/>
          </a:xfrm>
        </p:grpSpPr>
        <p:sp>
          <p:nvSpPr>
            <p:cNvPr id="20" name="Rectangle 19">
              <a:extLst>
                <a:ext uri="{FF2B5EF4-FFF2-40B4-BE49-F238E27FC236}">
                  <a16:creationId xmlns:a16="http://schemas.microsoft.com/office/drawing/2014/main" id="{9B7DF195-BC4C-4519-9592-11BDA43AA7B1}"/>
                </a:ext>
              </a:extLst>
            </p:cNvPr>
            <p:cNvSpPr/>
            <p:nvPr/>
          </p:nvSpPr>
          <p:spPr>
            <a:xfrm>
              <a:off x="4690655" y="3302775"/>
              <a:ext cx="4018121" cy="413113"/>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cxnSp>
          <p:nvCxnSpPr>
            <p:cNvPr id="21" name="Straight Connector 20">
              <a:extLst>
                <a:ext uri="{FF2B5EF4-FFF2-40B4-BE49-F238E27FC236}">
                  <a16:creationId xmlns:a16="http://schemas.microsoft.com/office/drawing/2014/main" id="{9B278779-E1B2-4B53-97A7-8F29A4E2B4E2}"/>
                </a:ext>
              </a:extLst>
            </p:cNvPr>
            <p:cNvCxnSpPr>
              <a:cxnSpLocks/>
              <a:stCxn id="20" idx="3"/>
              <a:endCxn id="22" idx="1"/>
            </p:cNvCxnSpPr>
            <p:nvPr/>
          </p:nvCxnSpPr>
          <p:spPr>
            <a:xfrm flipV="1">
              <a:off x="8708776" y="3502830"/>
              <a:ext cx="734408" cy="650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10">
              <a:extLst>
                <a:ext uri="{FF2B5EF4-FFF2-40B4-BE49-F238E27FC236}">
                  <a16:creationId xmlns:a16="http://schemas.microsoft.com/office/drawing/2014/main" id="{F3E03AA1-DE6F-4B6C-928A-71E2FD54FFFB}"/>
                </a:ext>
              </a:extLst>
            </p:cNvPr>
            <p:cNvSpPr txBox="1">
              <a:spLocks noChangeArrowheads="1"/>
            </p:cNvSpPr>
            <p:nvPr/>
          </p:nvSpPr>
          <p:spPr bwMode="auto">
            <a:xfrm>
              <a:off x="9443184" y="3302775"/>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id-ID" sz="2000">
                  <a:solidFill>
                    <a:schemeClr val="bg1"/>
                  </a:solidFill>
                </a:rPr>
                <a:t>Wajib!</a:t>
              </a:r>
              <a:endParaRPr lang="en-US" altLang="id-ID" sz="2000" dirty="0">
                <a:solidFill>
                  <a:schemeClr val="bg1"/>
                </a:solidFill>
              </a:endParaRPr>
            </a:p>
          </p:txBody>
        </p:sp>
      </p:grpSp>
    </p:spTree>
    <p:extLst>
      <p:ext uri="{BB962C8B-B14F-4D97-AF65-F5344CB8AC3E}">
        <p14:creationId xmlns:p14="http://schemas.microsoft.com/office/powerpoint/2010/main" val="395717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7FE0-00EA-4F68-AE7F-CB7166755ABE}"/>
              </a:ext>
            </a:extLst>
          </p:cNvPr>
          <p:cNvSpPr>
            <a:spLocks noGrp="1"/>
          </p:cNvSpPr>
          <p:nvPr>
            <p:ph type="title"/>
          </p:nvPr>
        </p:nvSpPr>
        <p:spPr/>
        <p:txBody>
          <a:bodyPr/>
          <a:lstStyle/>
          <a:p>
            <a:r>
              <a:rPr lang="en-US"/>
              <a:t>Membuat ArrayList</a:t>
            </a:r>
            <a:endParaRPr lang="id-ID"/>
          </a:p>
        </p:txBody>
      </p:sp>
      <p:sp>
        <p:nvSpPr>
          <p:cNvPr id="4" name="Text Placeholder 2">
            <a:extLst>
              <a:ext uri="{FF2B5EF4-FFF2-40B4-BE49-F238E27FC236}">
                <a16:creationId xmlns:a16="http://schemas.microsoft.com/office/drawing/2014/main" id="{6907EA08-8799-4340-813D-374A20A1E60D}"/>
              </a:ext>
            </a:extLst>
          </p:cNvPr>
          <p:cNvSpPr txBox="1">
            <a:spLocks/>
          </p:cNvSpPr>
          <p:nvPr/>
        </p:nvSpPr>
        <p:spPr>
          <a:xfrm>
            <a:off x="1820223" y="3579131"/>
            <a:ext cx="5503555" cy="3821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2">
                    <a:lumMod val="75000"/>
                  </a:schemeClr>
                </a:solidFill>
                <a:latin typeface="Courier New" panose="02070309020205020404" pitchFamily="49" charset="0"/>
              </a:rPr>
              <a:t>ArrayList</a:t>
            </a:r>
            <a:r>
              <a:rPr lang="en-US">
                <a:solidFill>
                  <a:srgbClr val="1290C3"/>
                </a:solidFill>
                <a:latin typeface="Courier New" panose="02070309020205020404" pitchFamily="49" charset="0"/>
              </a:rPr>
              <a:t> </a:t>
            </a:r>
            <a:r>
              <a:rPr lang="en-US">
                <a:solidFill>
                  <a:srgbClr val="D9E8F7"/>
                </a:solidFill>
                <a:latin typeface="Courier New" panose="02070309020205020404" pitchFamily="49" charset="0"/>
              </a:rPr>
              <a:t> </a:t>
            </a:r>
            <a:r>
              <a:rPr lang="en-US">
                <a:latin typeface="Courier New" panose="02070309020205020404" pitchFamily="49" charset="0"/>
              </a:rPr>
              <a:t>nama</a:t>
            </a:r>
            <a:r>
              <a:rPr lang="en-US">
                <a:solidFill>
                  <a:srgbClr val="D9E8F7"/>
                </a:solidFill>
                <a:latin typeface="Courier New" panose="02070309020205020404" pitchFamily="49" charset="0"/>
              </a:rPr>
              <a:t> </a:t>
            </a:r>
            <a:r>
              <a:rPr lang="en-US">
                <a:latin typeface="Courier New" panose="02070309020205020404" pitchFamily="49" charset="0"/>
              </a:rPr>
              <a:t>=</a:t>
            </a:r>
            <a:r>
              <a:rPr lang="en-US">
                <a:solidFill>
                  <a:srgbClr val="D9E8F7"/>
                </a:solidFill>
                <a:latin typeface="Courier New" panose="02070309020205020404" pitchFamily="49" charset="0"/>
              </a:rPr>
              <a:t> </a:t>
            </a:r>
            <a:r>
              <a:rPr lang="en-US">
                <a:latin typeface="Courier New" panose="02070309020205020404" pitchFamily="49" charset="0"/>
              </a:rPr>
              <a:t>new</a:t>
            </a:r>
            <a:r>
              <a:rPr lang="en-US">
                <a:solidFill>
                  <a:srgbClr val="D9E8F7"/>
                </a:solidFill>
                <a:latin typeface="Courier New" panose="02070309020205020404" pitchFamily="49" charset="0"/>
              </a:rPr>
              <a:t> </a:t>
            </a:r>
            <a:r>
              <a:rPr lang="en-US">
                <a:solidFill>
                  <a:schemeClr val="accent2">
                    <a:lumMod val="75000"/>
                  </a:schemeClr>
                </a:solidFill>
                <a:latin typeface="Courier New" panose="02070309020205020404" pitchFamily="49" charset="0"/>
              </a:rPr>
              <a:t>ArrayList()</a:t>
            </a:r>
            <a:r>
              <a:rPr lang="en-US">
                <a:latin typeface="Courier New" panose="02070309020205020404" pitchFamily="49" charset="0"/>
              </a:rPr>
              <a:t>;</a:t>
            </a:r>
            <a:endParaRPr lang="en-US"/>
          </a:p>
        </p:txBody>
      </p:sp>
      <p:sp>
        <p:nvSpPr>
          <p:cNvPr id="5" name="TextBox 4">
            <a:extLst>
              <a:ext uri="{FF2B5EF4-FFF2-40B4-BE49-F238E27FC236}">
                <a16:creationId xmlns:a16="http://schemas.microsoft.com/office/drawing/2014/main" id="{3CB42CC3-3B75-4E27-B6A1-30A484B76936}"/>
              </a:ext>
            </a:extLst>
          </p:cNvPr>
          <p:cNvSpPr txBox="1"/>
          <p:nvPr/>
        </p:nvSpPr>
        <p:spPr>
          <a:xfrm>
            <a:off x="411411" y="1280202"/>
            <a:ext cx="8321178" cy="1131848"/>
          </a:xfrm>
          <a:prstGeom prst="rect">
            <a:avLst/>
          </a:prstGeom>
          <a:noFill/>
        </p:spPr>
        <p:txBody>
          <a:bodyPr wrap="square" rtlCol="0">
            <a:spAutoFit/>
          </a:bodyPr>
          <a:lstStyle/>
          <a:p>
            <a:pPr>
              <a:lnSpc>
                <a:spcPct val="150000"/>
              </a:lnSpc>
            </a:pPr>
            <a:r>
              <a:rPr lang="en-US" sz="2400">
                <a:latin typeface="Arial" panose="020B0604020202020204" pitchFamily="34" charset="0"/>
                <a:cs typeface="Arial" panose="020B0604020202020204" pitchFamily="34" charset="0"/>
              </a:rPr>
              <a:t>Deklarasi dan pembuatan ArrayList mirip dengan mendeklarasikan dan membuat String atau Scanner, yaitu:</a:t>
            </a:r>
          </a:p>
        </p:txBody>
      </p:sp>
      <p:sp>
        <p:nvSpPr>
          <p:cNvPr id="12" name="TextBox 11">
            <a:extLst>
              <a:ext uri="{FF2B5EF4-FFF2-40B4-BE49-F238E27FC236}">
                <a16:creationId xmlns:a16="http://schemas.microsoft.com/office/drawing/2014/main" id="{9465A26C-9EA1-4D14-9172-939BADA476A5}"/>
              </a:ext>
            </a:extLst>
          </p:cNvPr>
          <p:cNvSpPr txBox="1"/>
          <p:nvPr/>
        </p:nvSpPr>
        <p:spPr>
          <a:xfrm>
            <a:off x="3075851" y="4466062"/>
            <a:ext cx="2532015" cy="369332"/>
          </a:xfrm>
          <a:prstGeom prst="rect">
            <a:avLst/>
          </a:prstGeom>
          <a:noFill/>
        </p:spPr>
        <p:txBody>
          <a:bodyPr wrap="square" rtlCol="0">
            <a:spAutoFit/>
          </a:bodyPr>
          <a:lstStyle/>
          <a:p>
            <a:pPr algn="ctr">
              <a:spcBef>
                <a:spcPts val="1200"/>
              </a:spcBef>
              <a:spcAft>
                <a:spcPts val="1200"/>
              </a:spcAft>
            </a:pPr>
            <a:r>
              <a:rPr lang="en-US">
                <a:latin typeface="Arial" panose="020B0604020202020204" pitchFamily="34" charset="0"/>
                <a:cs typeface="Arial" panose="020B0604020202020204" pitchFamily="34" charset="0"/>
              </a:rPr>
              <a:t>sama atau kompatibel</a:t>
            </a:r>
          </a:p>
        </p:txBody>
      </p:sp>
      <p:cxnSp>
        <p:nvCxnSpPr>
          <p:cNvPr id="13" name="Straight Connector 12">
            <a:extLst>
              <a:ext uri="{FF2B5EF4-FFF2-40B4-BE49-F238E27FC236}">
                <a16:creationId xmlns:a16="http://schemas.microsoft.com/office/drawing/2014/main" id="{D8FBB917-BFE9-47A3-A8A5-6BF6E6977536}"/>
              </a:ext>
            </a:extLst>
          </p:cNvPr>
          <p:cNvCxnSpPr>
            <a:cxnSpLocks/>
          </p:cNvCxnSpPr>
          <p:nvPr/>
        </p:nvCxnSpPr>
        <p:spPr>
          <a:xfrm>
            <a:off x="2521940" y="4655781"/>
            <a:ext cx="627799"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04F1A2-45D0-4AD1-A521-828D0942A01D}"/>
              </a:ext>
            </a:extLst>
          </p:cNvPr>
          <p:cNvCxnSpPr>
            <a:cxnSpLocks/>
          </p:cNvCxnSpPr>
          <p:nvPr/>
        </p:nvCxnSpPr>
        <p:spPr>
          <a:xfrm>
            <a:off x="5649624" y="4650728"/>
            <a:ext cx="434382"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7FA467-263D-4AE3-A1FD-78EC61F00A2F}"/>
              </a:ext>
            </a:extLst>
          </p:cNvPr>
          <p:cNvCxnSpPr>
            <a:cxnSpLocks/>
          </p:cNvCxnSpPr>
          <p:nvPr/>
        </p:nvCxnSpPr>
        <p:spPr>
          <a:xfrm flipV="1">
            <a:off x="6084006" y="3982784"/>
            <a:ext cx="0" cy="667944"/>
          </a:xfrm>
          <a:prstGeom prst="line">
            <a:avLst/>
          </a:prstGeom>
          <a:ln w="28575">
            <a:solidFill>
              <a:schemeClr val="accent2">
                <a:lumMod val="7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653BD-CCF1-448D-9480-73A84EAB3533}"/>
              </a:ext>
            </a:extLst>
          </p:cNvPr>
          <p:cNvCxnSpPr>
            <a:cxnSpLocks/>
          </p:cNvCxnSpPr>
          <p:nvPr/>
        </p:nvCxnSpPr>
        <p:spPr>
          <a:xfrm flipV="1">
            <a:off x="2521940" y="4003966"/>
            <a:ext cx="0" cy="667944"/>
          </a:xfrm>
          <a:prstGeom prst="line">
            <a:avLst/>
          </a:prstGeom>
          <a:ln w="28575">
            <a:solidFill>
              <a:schemeClr val="accent2">
                <a:lumMod val="7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C78A9BE-1FA2-4368-9546-AF5DD6924FBC}"/>
              </a:ext>
            </a:extLst>
          </p:cNvPr>
          <p:cNvGrpSpPr/>
          <p:nvPr/>
        </p:nvGrpSpPr>
        <p:grpSpPr>
          <a:xfrm>
            <a:off x="1830295" y="3200400"/>
            <a:ext cx="1507308" cy="369332"/>
            <a:chOff x="1830295" y="3200400"/>
            <a:chExt cx="1507308" cy="369332"/>
          </a:xfrm>
        </p:grpSpPr>
        <p:sp>
          <p:nvSpPr>
            <p:cNvPr id="17" name="TextBox 16">
              <a:extLst>
                <a:ext uri="{FF2B5EF4-FFF2-40B4-BE49-F238E27FC236}">
                  <a16:creationId xmlns:a16="http://schemas.microsoft.com/office/drawing/2014/main" id="{1BEDA5A1-156C-4B82-BDBA-77257828F899}"/>
                </a:ext>
              </a:extLst>
            </p:cNvPr>
            <p:cNvSpPr txBox="1"/>
            <p:nvPr/>
          </p:nvSpPr>
          <p:spPr>
            <a:xfrm>
              <a:off x="1830295" y="3200400"/>
              <a:ext cx="1507308" cy="369332"/>
            </a:xfrm>
            <a:prstGeom prst="rect">
              <a:avLst/>
            </a:prstGeom>
            <a:noFill/>
          </p:spPr>
          <p:txBody>
            <a:bodyPr wrap="square" rtlCol="0">
              <a:spAutoFit/>
            </a:bodyPr>
            <a:lstStyle/>
            <a:p>
              <a:pPr algn="ctr">
                <a:spcBef>
                  <a:spcPts val="1200"/>
                </a:spcBef>
                <a:spcAft>
                  <a:spcPts val="1200"/>
                </a:spcAft>
              </a:pPr>
              <a:r>
                <a:rPr lang="en-US">
                  <a:latin typeface="Arial" panose="020B0604020202020204" pitchFamily="34" charset="0"/>
                  <a:cs typeface="Arial" panose="020B0604020202020204" pitchFamily="34" charset="0"/>
                </a:rPr>
                <a:t>tipe data</a:t>
              </a:r>
            </a:p>
          </p:txBody>
        </p:sp>
        <p:cxnSp>
          <p:nvCxnSpPr>
            <p:cNvPr id="8" name="Straight Connector 7">
              <a:extLst>
                <a:ext uri="{FF2B5EF4-FFF2-40B4-BE49-F238E27FC236}">
                  <a16:creationId xmlns:a16="http://schemas.microsoft.com/office/drawing/2014/main" id="{B7817BD9-FAA6-4292-BDCD-5DD22A1D1479}"/>
                </a:ext>
              </a:extLst>
            </p:cNvPr>
            <p:cNvCxnSpPr/>
            <p:nvPr/>
          </p:nvCxnSpPr>
          <p:spPr>
            <a:xfrm>
              <a:off x="1891676" y="3566160"/>
              <a:ext cx="13716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0F0A005-6E1D-4444-BD24-778F906743AC}"/>
              </a:ext>
            </a:extLst>
          </p:cNvPr>
          <p:cNvGrpSpPr/>
          <p:nvPr/>
        </p:nvGrpSpPr>
        <p:grpSpPr>
          <a:xfrm>
            <a:off x="3383280" y="3200400"/>
            <a:ext cx="1090294" cy="369332"/>
            <a:chOff x="3383280" y="3200400"/>
            <a:chExt cx="1090294" cy="369332"/>
          </a:xfrm>
        </p:grpSpPr>
        <p:sp>
          <p:nvSpPr>
            <p:cNvPr id="9" name="TextBox 8">
              <a:extLst>
                <a:ext uri="{FF2B5EF4-FFF2-40B4-BE49-F238E27FC236}">
                  <a16:creationId xmlns:a16="http://schemas.microsoft.com/office/drawing/2014/main" id="{F460BEE6-96DF-418F-964D-4A12049B3265}"/>
                </a:ext>
              </a:extLst>
            </p:cNvPr>
            <p:cNvSpPr txBox="1"/>
            <p:nvPr/>
          </p:nvSpPr>
          <p:spPr>
            <a:xfrm>
              <a:off x="3383280" y="3200400"/>
              <a:ext cx="1090294" cy="369332"/>
            </a:xfrm>
            <a:prstGeom prst="rect">
              <a:avLst/>
            </a:prstGeom>
            <a:noFill/>
          </p:spPr>
          <p:txBody>
            <a:bodyPr wrap="square" rtlCol="0">
              <a:spAutoFit/>
            </a:bodyPr>
            <a:lstStyle/>
            <a:p>
              <a:pPr algn="ctr">
                <a:spcBef>
                  <a:spcPts val="1200"/>
                </a:spcBef>
                <a:spcAft>
                  <a:spcPts val="1200"/>
                </a:spcAft>
              </a:pPr>
              <a:r>
                <a:rPr lang="en-US">
                  <a:latin typeface="Arial" panose="020B0604020202020204" pitchFamily="34" charset="0"/>
                  <a:cs typeface="Arial" panose="020B0604020202020204" pitchFamily="34" charset="0"/>
                </a:rPr>
                <a:t>identifier</a:t>
              </a:r>
            </a:p>
          </p:txBody>
        </p:sp>
        <p:cxnSp>
          <p:nvCxnSpPr>
            <p:cNvPr id="19" name="Straight Connector 18">
              <a:extLst>
                <a:ext uri="{FF2B5EF4-FFF2-40B4-BE49-F238E27FC236}">
                  <a16:creationId xmlns:a16="http://schemas.microsoft.com/office/drawing/2014/main" id="{1368D50D-6F18-423A-8883-B6ADBE0A78FC}"/>
                </a:ext>
              </a:extLst>
            </p:cNvPr>
            <p:cNvCxnSpPr/>
            <p:nvPr/>
          </p:nvCxnSpPr>
          <p:spPr>
            <a:xfrm>
              <a:off x="3474720" y="3566160"/>
              <a:ext cx="9144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803F7B3-AE62-4ADC-A44A-D9D69843C6A4}"/>
              </a:ext>
            </a:extLst>
          </p:cNvPr>
          <p:cNvGrpSpPr/>
          <p:nvPr/>
        </p:nvGrpSpPr>
        <p:grpSpPr>
          <a:xfrm>
            <a:off x="5192424" y="3200400"/>
            <a:ext cx="1737360" cy="369332"/>
            <a:chOff x="5192424" y="3200400"/>
            <a:chExt cx="1737360" cy="369332"/>
          </a:xfrm>
        </p:grpSpPr>
        <p:sp>
          <p:nvSpPr>
            <p:cNvPr id="11" name="TextBox 10">
              <a:extLst>
                <a:ext uri="{FF2B5EF4-FFF2-40B4-BE49-F238E27FC236}">
                  <a16:creationId xmlns:a16="http://schemas.microsoft.com/office/drawing/2014/main" id="{974A3497-0372-49AD-8014-2CC1522267FA}"/>
                </a:ext>
              </a:extLst>
            </p:cNvPr>
            <p:cNvSpPr txBox="1"/>
            <p:nvPr/>
          </p:nvSpPr>
          <p:spPr>
            <a:xfrm>
              <a:off x="5303520" y="3200400"/>
              <a:ext cx="1507308" cy="369332"/>
            </a:xfrm>
            <a:prstGeom prst="rect">
              <a:avLst/>
            </a:prstGeom>
            <a:noFill/>
          </p:spPr>
          <p:txBody>
            <a:bodyPr wrap="square" rtlCol="0">
              <a:spAutoFit/>
            </a:bodyPr>
            <a:lstStyle/>
            <a:p>
              <a:pPr algn="ctr">
                <a:spcBef>
                  <a:spcPts val="1200"/>
                </a:spcBef>
                <a:spcAft>
                  <a:spcPts val="1200"/>
                </a:spcAft>
              </a:pPr>
              <a:r>
                <a:rPr lang="en-US">
                  <a:latin typeface="Arial" panose="020B0604020202020204" pitchFamily="34" charset="0"/>
                  <a:cs typeface="Arial" panose="020B0604020202020204" pitchFamily="34" charset="0"/>
                </a:rPr>
                <a:t>objek/value</a:t>
              </a:r>
            </a:p>
          </p:txBody>
        </p:sp>
        <p:cxnSp>
          <p:nvCxnSpPr>
            <p:cNvPr id="20" name="Straight Connector 19">
              <a:extLst>
                <a:ext uri="{FF2B5EF4-FFF2-40B4-BE49-F238E27FC236}">
                  <a16:creationId xmlns:a16="http://schemas.microsoft.com/office/drawing/2014/main" id="{33C97E31-E07C-4790-838D-3E1E240FC8F8}"/>
                </a:ext>
              </a:extLst>
            </p:cNvPr>
            <p:cNvCxnSpPr/>
            <p:nvPr/>
          </p:nvCxnSpPr>
          <p:spPr>
            <a:xfrm>
              <a:off x="5192424" y="3566160"/>
              <a:ext cx="173736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D604079E-5C9D-48FB-A914-F9228C0DB2AC}"/>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36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25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
                                        <p:tgtEl>
                                          <p:spTgt spid="14"/>
                                        </p:tgtEl>
                                      </p:cBhvr>
                                    </p:animEffect>
                                  </p:childTnLst>
                                </p:cTn>
                              </p:par>
                            </p:childTnLst>
                          </p:cTn>
                        </p:par>
                        <p:par>
                          <p:cTn id="28" fill="hold">
                            <p:stCondLst>
                              <p:cond delay="75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25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DD8E-874A-464E-9169-8002E9A57573}"/>
              </a:ext>
            </a:extLst>
          </p:cNvPr>
          <p:cNvSpPr>
            <a:spLocks noGrp="1"/>
          </p:cNvSpPr>
          <p:nvPr>
            <p:ph type="title"/>
          </p:nvPr>
        </p:nvSpPr>
        <p:spPr/>
        <p:txBody>
          <a:bodyPr/>
          <a:lstStyle/>
          <a:p>
            <a:r>
              <a:rPr lang="en-US"/>
              <a:t>1</a:t>
            </a:r>
            <a:endParaRPr lang="en-ID"/>
          </a:p>
        </p:txBody>
      </p:sp>
      <p:sp>
        <p:nvSpPr>
          <p:cNvPr id="3" name="Text Placeholder 2">
            <a:extLst>
              <a:ext uri="{FF2B5EF4-FFF2-40B4-BE49-F238E27FC236}">
                <a16:creationId xmlns:a16="http://schemas.microsoft.com/office/drawing/2014/main" id="{9BC2037C-E16D-4444-BD39-8525B25C9BAF}"/>
              </a:ext>
            </a:extLst>
          </p:cNvPr>
          <p:cNvSpPr>
            <a:spLocks noGrp="1"/>
          </p:cNvSpPr>
          <p:nvPr>
            <p:ph type="body" sz="quarter" idx="11"/>
          </p:nvPr>
        </p:nvSpPr>
        <p:spPr/>
        <p:txBody>
          <a:bodyPr/>
          <a:lstStyle/>
          <a:p>
            <a:r>
              <a:rPr lang="en-US"/>
              <a:t>Identifikasi setiap variabel dan tipe data dari potongan kode program berikut:</a:t>
            </a:r>
            <a:endParaRPr lang="en-ID"/>
          </a:p>
        </p:txBody>
      </p:sp>
      <p:sp>
        <p:nvSpPr>
          <p:cNvPr id="4" name="Text Placeholder 3">
            <a:extLst>
              <a:ext uri="{FF2B5EF4-FFF2-40B4-BE49-F238E27FC236}">
                <a16:creationId xmlns:a16="http://schemas.microsoft.com/office/drawing/2014/main" id="{C673A401-B54B-4A85-B316-0C42965C5BB0}"/>
              </a:ext>
            </a:extLst>
          </p:cNvPr>
          <p:cNvSpPr>
            <a:spLocks noGrp="1"/>
          </p:cNvSpPr>
          <p:nvPr>
            <p:ph type="body" sz="quarter" idx="12"/>
          </p:nvPr>
        </p:nvSpPr>
        <p:spPr/>
        <p:txBody>
          <a:bodyPr/>
          <a:lstStyle/>
          <a:p>
            <a:pPr>
              <a:lnSpc>
                <a:spcPct val="150000"/>
              </a:lnSpc>
            </a:pPr>
            <a:r>
              <a:rPr lang="en-US"/>
              <a:t>ArrayList daftarBarang = new ArrayList();</a:t>
            </a:r>
          </a:p>
          <a:p>
            <a:pPr>
              <a:lnSpc>
                <a:spcPct val="150000"/>
              </a:lnSpc>
            </a:pPr>
            <a:r>
              <a:rPr lang="en-US"/>
              <a:t>int jumlahBarangPribadi = 25;</a:t>
            </a:r>
          </a:p>
          <a:p>
            <a:pPr>
              <a:lnSpc>
                <a:spcPct val="150000"/>
              </a:lnSpc>
            </a:pPr>
            <a:r>
              <a:rPr lang="en-US"/>
              <a:t>String[] daftarBarangPribadi = </a:t>
            </a:r>
          </a:p>
          <a:p>
            <a:pPr>
              <a:lnSpc>
                <a:spcPct val="150000"/>
              </a:lnSpc>
            </a:pPr>
            <a:r>
              <a:rPr lang="en-US"/>
              <a:t>	new String[jumlahBarangPribadi];</a:t>
            </a:r>
          </a:p>
          <a:p>
            <a:pPr>
              <a:lnSpc>
                <a:spcPct val="150000"/>
              </a:lnSpc>
            </a:pPr>
            <a:r>
              <a:rPr lang="en-US"/>
              <a:t>daftarBarangPribadi[0] = "Bose Sound Bar";</a:t>
            </a:r>
          </a:p>
          <a:p>
            <a:pPr>
              <a:lnSpc>
                <a:spcPct val="150000"/>
              </a:lnSpc>
            </a:pPr>
            <a:r>
              <a:rPr lang="en-US"/>
              <a:t>daftarBarang.add(daftarBarangPribadi[0]);</a:t>
            </a:r>
          </a:p>
          <a:p>
            <a:pPr>
              <a:lnSpc>
                <a:spcPct val="150000"/>
              </a:lnSpc>
            </a:pPr>
            <a:r>
              <a:rPr lang="en-US"/>
              <a:t>daftarBarangPribadi[1] = "Tas Ransel";</a:t>
            </a:r>
          </a:p>
          <a:p>
            <a:pPr>
              <a:lnSpc>
                <a:spcPct val="150000"/>
              </a:lnSpc>
            </a:pPr>
            <a:r>
              <a:rPr lang="en-US"/>
              <a:t>daftarBarang.add(daftarBarangPribadi[1]);</a:t>
            </a:r>
          </a:p>
          <a:p>
            <a:pPr>
              <a:lnSpc>
                <a:spcPct val="150000"/>
              </a:lnSpc>
            </a:pPr>
            <a:endParaRPr lang="en-US"/>
          </a:p>
        </p:txBody>
      </p:sp>
      <p:sp>
        <p:nvSpPr>
          <p:cNvPr id="5" name="Oval 4">
            <a:extLst>
              <a:ext uri="{FF2B5EF4-FFF2-40B4-BE49-F238E27FC236}">
                <a16:creationId xmlns:a16="http://schemas.microsoft.com/office/drawing/2014/main" id="{03AF43DA-E87E-4642-B97D-5DB2DF6D1D1D}"/>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88576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913CCE-1C67-43CE-8CAA-C433094C4CA1}"/>
              </a:ext>
            </a:extLst>
          </p:cNvPr>
          <p:cNvGraphicFramePr>
            <a:graphicFrameLocks noGrp="1"/>
          </p:cNvGraphicFramePr>
          <p:nvPr>
            <p:extLst>
              <p:ext uri="{D42A27DB-BD31-4B8C-83A1-F6EECF244321}">
                <p14:modId xmlns:p14="http://schemas.microsoft.com/office/powerpoint/2010/main" val="1266543892"/>
              </p:ext>
            </p:extLst>
          </p:nvPr>
        </p:nvGraphicFramePr>
        <p:xfrm>
          <a:off x="5486400" y="1554480"/>
          <a:ext cx="2103120" cy="365760"/>
        </p:xfrm>
        <a:graphic>
          <a:graphicData uri="http://schemas.openxmlformats.org/drawingml/2006/table">
            <a:tbl>
              <a:tblPr firstRow="1" bandRow="1">
                <a:tableStyleId>{2D5ABB26-0587-4C30-8999-92F81FD0307C}</a:tableStyleId>
              </a:tblPr>
              <a:tblGrid>
                <a:gridCol w="998304">
                  <a:extLst>
                    <a:ext uri="{9D8B030D-6E8A-4147-A177-3AD203B41FA5}">
                      <a16:colId xmlns:a16="http://schemas.microsoft.com/office/drawing/2014/main" val="1432631379"/>
                    </a:ext>
                  </a:extLst>
                </a:gridCol>
                <a:gridCol w="1104816">
                  <a:extLst>
                    <a:ext uri="{9D8B030D-6E8A-4147-A177-3AD203B41FA5}">
                      <a16:colId xmlns:a16="http://schemas.microsoft.com/office/drawing/2014/main" val="847634171"/>
                    </a:ext>
                  </a:extLst>
                </a:gridCol>
              </a:tblGrid>
              <a:tr h="279466">
                <a:tc>
                  <a:txBody>
                    <a:bodyPr/>
                    <a:lstStyle/>
                    <a:p>
                      <a:pPr algn="r"/>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7515536"/>
                  </a:ext>
                </a:extLst>
              </a:tr>
            </a:tbl>
          </a:graphicData>
        </a:graphic>
      </p:graphicFrame>
      <p:sp>
        <p:nvSpPr>
          <p:cNvPr id="6" name="Title 1">
            <a:extLst>
              <a:ext uri="{FF2B5EF4-FFF2-40B4-BE49-F238E27FC236}">
                <a16:creationId xmlns:a16="http://schemas.microsoft.com/office/drawing/2014/main" id="{5EE87ACB-1709-4FC6-A8DC-3BB33A0F365E}"/>
              </a:ext>
            </a:extLst>
          </p:cNvPr>
          <p:cNvSpPr>
            <a:spLocks noGrp="1"/>
          </p:cNvSpPr>
          <p:nvPr>
            <p:ph type="title"/>
          </p:nvPr>
        </p:nvSpPr>
        <p:spPr>
          <a:xfrm>
            <a:off x="2958352" y="213918"/>
            <a:ext cx="5943601" cy="552101"/>
          </a:xfrm>
        </p:spPr>
        <p:txBody>
          <a:bodyPr/>
          <a:lstStyle/>
          <a:p>
            <a:r>
              <a:rPr lang="en-US"/>
              <a:t>Prilaku ArrayList</a:t>
            </a:r>
          </a:p>
        </p:txBody>
      </p:sp>
      <p:sp>
        <p:nvSpPr>
          <p:cNvPr id="7" name="Text Placeholder 2">
            <a:extLst>
              <a:ext uri="{FF2B5EF4-FFF2-40B4-BE49-F238E27FC236}">
                <a16:creationId xmlns:a16="http://schemas.microsoft.com/office/drawing/2014/main" id="{F9409BE9-C161-4118-904F-69461BAAAD3A}"/>
              </a:ext>
            </a:extLst>
          </p:cNvPr>
          <p:cNvSpPr>
            <a:spLocks noGrp="1"/>
          </p:cNvSpPr>
          <p:nvPr>
            <p:ph type="body" sz="quarter" idx="11"/>
          </p:nvPr>
        </p:nvSpPr>
        <p:spPr>
          <a:xfrm>
            <a:off x="436725" y="1132764"/>
            <a:ext cx="4687726" cy="4458200"/>
          </a:xfrm>
        </p:spPr>
        <p:txBody>
          <a:bodyPr>
            <a:noAutofit/>
          </a:bodyPr>
          <a:lstStyle/>
          <a:p>
            <a:r>
              <a:rPr lang="en-US">
                <a:solidFill>
                  <a:srgbClr val="0070C0"/>
                </a:solidFill>
              </a:rPr>
              <a:t>String</a:t>
            </a:r>
            <a:r>
              <a:rPr lang="en-US"/>
              <a:t> tomato = </a:t>
            </a:r>
            <a:r>
              <a:rPr lang="en-US">
                <a:solidFill>
                  <a:srgbClr val="7030A0"/>
                </a:solidFill>
              </a:rPr>
              <a:t>"Tomato"</a:t>
            </a:r>
            <a:r>
              <a:rPr lang="en-US"/>
              <a:t>; </a:t>
            </a:r>
          </a:p>
          <a:p>
            <a:r>
              <a:rPr lang="en-US">
                <a:solidFill>
                  <a:srgbClr val="0070C0"/>
                </a:solidFill>
              </a:rPr>
              <a:t>ArrayList</a:t>
            </a:r>
            <a:r>
              <a:rPr lang="en-US"/>
              <a:t> fruit = </a:t>
            </a:r>
            <a:r>
              <a:rPr lang="en-US">
                <a:solidFill>
                  <a:srgbClr val="0070C0"/>
                </a:solidFill>
              </a:rPr>
              <a:t>ArrayList</a:t>
            </a:r>
            <a:r>
              <a:rPr lang="en-US"/>
              <a:t>();</a:t>
            </a:r>
          </a:p>
          <a:p>
            <a:r>
              <a:rPr lang="en-US"/>
              <a:t>fruit.add(</a:t>
            </a:r>
            <a:r>
              <a:rPr lang="en-US">
                <a:solidFill>
                  <a:srgbClr val="7030A0"/>
                </a:solidFill>
              </a:rPr>
              <a:t>"Apple"</a:t>
            </a:r>
            <a:r>
              <a:rPr lang="en-US"/>
              <a:t>);</a:t>
            </a:r>
          </a:p>
          <a:p>
            <a:r>
              <a:rPr lang="en-US"/>
              <a:t>fruit.add(tomato);</a:t>
            </a:r>
          </a:p>
          <a:p>
            <a:r>
              <a:rPr lang="en-US"/>
              <a:t>fruit.add(</a:t>
            </a:r>
            <a:r>
              <a:rPr lang="en-US">
                <a:solidFill>
                  <a:srgbClr val="7030A0"/>
                </a:solidFill>
              </a:rPr>
              <a:t>"Garlic"</a:t>
            </a:r>
            <a:r>
              <a:rPr lang="en-US"/>
              <a:t>);</a:t>
            </a:r>
          </a:p>
          <a:p>
            <a:r>
              <a:rPr lang="en-US"/>
              <a:t>fruit.set(2, </a:t>
            </a:r>
            <a:r>
              <a:rPr lang="en-US">
                <a:solidFill>
                  <a:srgbClr val="7030A0"/>
                </a:solidFill>
              </a:rPr>
              <a:t>"Mango"</a:t>
            </a:r>
            <a:r>
              <a:rPr lang="en-US"/>
              <a:t>);</a:t>
            </a:r>
          </a:p>
          <a:p>
            <a:r>
              <a:rPr lang="en-US"/>
              <a:t>fruit.remove(tomato);</a:t>
            </a:r>
          </a:p>
          <a:p>
            <a:r>
              <a:rPr lang="en-US"/>
              <a:t>fruit.add(</a:t>
            </a:r>
            <a:r>
              <a:rPr lang="en-US">
                <a:solidFill>
                  <a:srgbClr val="7030A0"/>
                </a:solidFill>
              </a:rPr>
              <a:t>"Durian"</a:t>
            </a:r>
            <a:r>
              <a:rPr lang="en-US"/>
              <a:t>);</a:t>
            </a:r>
          </a:p>
          <a:p>
            <a:r>
              <a:rPr lang="en-US"/>
              <a:t>fruit.add(</a:t>
            </a:r>
            <a:r>
              <a:rPr lang="en-US">
                <a:solidFill>
                  <a:srgbClr val="7030A0"/>
                </a:solidFill>
              </a:rPr>
              <a:t>"Cucumber"</a:t>
            </a:r>
            <a:r>
              <a:rPr lang="en-US"/>
              <a:t>);</a:t>
            </a:r>
          </a:p>
          <a:p>
            <a:r>
              <a:rPr lang="en-US"/>
              <a:t>fruit.remove(3);</a:t>
            </a:r>
          </a:p>
          <a:p>
            <a:r>
              <a:rPr lang="en-US">
                <a:solidFill>
                  <a:srgbClr val="0070C0"/>
                </a:solidFill>
              </a:rPr>
              <a:t>System</a:t>
            </a:r>
            <a:r>
              <a:rPr lang="en-US"/>
              <a:t>.out.println(fruit);</a:t>
            </a:r>
          </a:p>
        </p:txBody>
      </p:sp>
      <p:sp>
        <p:nvSpPr>
          <p:cNvPr id="8" name="Text Placeholder 4">
            <a:extLst>
              <a:ext uri="{FF2B5EF4-FFF2-40B4-BE49-F238E27FC236}">
                <a16:creationId xmlns:a16="http://schemas.microsoft.com/office/drawing/2014/main" id="{A78C4016-592A-4939-A77D-B7EE4560E6B6}"/>
              </a:ext>
            </a:extLst>
          </p:cNvPr>
          <p:cNvSpPr>
            <a:spLocks noGrp="1"/>
          </p:cNvSpPr>
          <p:nvPr>
            <p:ph type="body" sz="quarter" idx="12"/>
          </p:nvPr>
        </p:nvSpPr>
        <p:spPr>
          <a:xfrm>
            <a:off x="436723" y="5798656"/>
            <a:ext cx="7806519" cy="948634"/>
          </a:xfrm>
        </p:spPr>
        <p:txBody>
          <a:bodyPr/>
          <a:lstStyle/>
          <a:p>
            <a:r>
              <a:rPr lang="en-US"/>
              <a:t>[Apel, Mango, Durian]</a:t>
            </a:r>
          </a:p>
        </p:txBody>
      </p:sp>
      <p:sp>
        <p:nvSpPr>
          <p:cNvPr id="9" name="Arrow: Right 8">
            <a:extLst>
              <a:ext uri="{FF2B5EF4-FFF2-40B4-BE49-F238E27FC236}">
                <a16:creationId xmlns:a16="http://schemas.microsoft.com/office/drawing/2014/main" id="{0494F97B-BCC3-42D5-97B4-F39697C4E1AE}"/>
              </a:ext>
            </a:extLst>
          </p:cNvPr>
          <p:cNvSpPr/>
          <p:nvPr/>
        </p:nvSpPr>
        <p:spPr>
          <a:xfrm>
            <a:off x="182880" y="118872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C596FE4F-5A5A-4896-A3BD-C96EE64AA73A}"/>
              </a:ext>
            </a:extLst>
          </p:cNvPr>
          <p:cNvGraphicFramePr>
            <a:graphicFrameLocks noGrp="1"/>
          </p:cNvGraphicFramePr>
          <p:nvPr>
            <p:extLst>
              <p:ext uri="{D42A27DB-BD31-4B8C-83A1-F6EECF244321}">
                <p14:modId xmlns:p14="http://schemas.microsoft.com/office/powerpoint/2010/main" val="650937575"/>
              </p:ext>
            </p:extLst>
          </p:nvPr>
        </p:nvGraphicFramePr>
        <p:xfrm>
          <a:off x="5486400" y="1554480"/>
          <a:ext cx="2103120" cy="365760"/>
        </p:xfrm>
        <a:graphic>
          <a:graphicData uri="http://schemas.openxmlformats.org/drawingml/2006/table">
            <a:tbl>
              <a:tblPr firstRow="1" bandRow="1">
                <a:tableStyleId>{2D5ABB26-0587-4C30-8999-92F81FD0307C}</a:tableStyleId>
              </a:tblPr>
              <a:tblGrid>
                <a:gridCol w="998304">
                  <a:extLst>
                    <a:ext uri="{9D8B030D-6E8A-4147-A177-3AD203B41FA5}">
                      <a16:colId xmlns:a16="http://schemas.microsoft.com/office/drawing/2014/main" val="1432631379"/>
                    </a:ext>
                  </a:extLst>
                </a:gridCol>
                <a:gridCol w="1104816">
                  <a:extLst>
                    <a:ext uri="{9D8B030D-6E8A-4147-A177-3AD203B41FA5}">
                      <a16:colId xmlns:a16="http://schemas.microsoft.com/office/drawing/2014/main" val="847634171"/>
                    </a:ext>
                  </a:extLst>
                </a:gridCol>
              </a:tblGrid>
              <a:tr h="365760">
                <a:tc>
                  <a:txBody>
                    <a:bodyPr/>
                    <a:lstStyle/>
                    <a:p>
                      <a:pPr algn="r"/>
                      <a:r>
                        <a:rPr lang="en-US" sz="1600">
                          <a:latin typeface="Arial" panose="020B0604020202020204" pitchFamily="34" charset="0"/>
                          <a:cs typeface="Arial" panose="020B0604020202020204" pitchFamily="34" charset="0"/>
                        </a:rPr>
                        <a:t>tomato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a:latin typeface="Arial" panose="020B0604020202020204" pitchFamily="34" charset="0"/>
                          <a:cs typeface="Arial" panose="020B0604020202020204" pitchFamily="34" charset="0"/>
                        </a:rPr>
                        <a:t>Tomato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7515536"/>
                  </a:ext>
                </a:extLst>
              </a:tr>
            </a:tbl>
          </a:graphicData>
        </a:graphic>
      </p:graphicFrame>
      <p:sp>
        <p:nvSpPr>
          <p:cNvPr id="11" name="Arrow: Right 10">
            <a:extLst>
              <a:ext uri="{FF2B5EF4-FFF2-40B4-BE49-F238E27FC236}">
                <a16:creationId xmlns:a16="http://schemas.microsoft.com/office/drawing/2014/main" id="{2EC63BEA-82F8-4356-818B-CC46C34CD2A7}"/>
              </a:ext>
            </a:extLst>
          </p:cNvPr>
          <p:cNvSpPr/>
          <p:nvPr/>
        </p:nvSpPr>
        <p:spPr>
          <a:xfrm>
            <a:off x="182880" y="1552465"/>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A59756C-C03C-4CC8-B9AF-B5404BB4FC30}"/>
              </a:ext>
            </a:extLst>
          </p:cNvPr>
          <p:cNvSpPr/>
          <p:nvPr/>
        </p:nvSpPr>
        <p:spPr>
          <a:xfrm>
            <a:off x="5303520" y="2194560"/>
            <a:ext cx="1371600" cy="36576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fruit</a:t>
            </a:r>
          </a:p>
        </p:txBody>
      </p:sp>
      <p:sp>
        <p:nvSpPr>
          <p:cNvPr id="13" name="Rectangle 12">
            <a:extLst>
              <a:ext uri="{FF2B5EF4-FFF2-40B4-BE49-F238E27FC236}">
                <a16:creationId xmlns:a16="http://schemas.microsoft.com/office/drawing/2014/main" id="{BEABC689-8A22-4F4A-B979-23DD9844C0B6}"/>
              </a:ext>
            </a:extLst>
          </p:cNvPr>
          <p:cNvSpPr/>
          <p:nvPr/>
        </p:nvSpPr>
        <p:spPr>
          <a:xfrm>
            <a:off x="7315200" y="2194560"/>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Apple</a:t>
            </a:r>
          </a:p>
        </p:txBody>
      </p:sp>
      <p:cxnSp>
        <p:nvCxnSpPr>
          <p:cNvPr id="14" name="Straight Arrow Connector 13">
            <a:extLst>
              <a:ext uri="{FF2B5EF4-FFF2-40B4-BE49-F238E27FC236}">
                <a16:creationId xmlns:a16="http://schemas.microsoft.com/office/drawing/2014/main" id="{DF9D7ACB-396F-48E9-8FE6-2437163644D3}"/>
              </a:ext>
            </a:extLst>
          </p:cNvPr>
          <p:cNvCxnSpPr>
            <a:cxnSpLocks/>
            <a:stCxn id="12" idx="6"/>
            <a:endCxn id="13" idx="1"/>
          </p:cNvCxnSpPr>
          <p:nvPr/>
        </p:nvCxnSpPr>
        <p:spPr>
          <a:xfrm>
            <a:off x="6675120" y="2377441"/>
            <a:ext cx="64008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2A7CC171-9603-4CA8-89F7-2ECC2D0D2528}"/>
              </a:ext>
            </a:extLst>
          </p:cNvPr>
          <p:cNvSpPr/>
          <p:nvPr/>
        </p:nvSpPr>
        <p:spPr>
          <a:xfrm>
            <a:off x="182880" y="192024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A6BA99A-A219-4C37-B973-C2C18C5633AA}"/>
              </a:ext>
            </a:extLst>
          </p:cNvPr>
          <p:cNvSpPr/>
          <p:nvPr/>
        </p:nvSpPr>
        <p:spPr>
          <a:xfrm>
            <a:off x="182880" y="2283849"/>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963BD85-DEEC-496D-AED7-41B8EEB18CA8}"/>
              </a:ext>
            </a:extLst>
          </p:cNvPr>
          <p:cNvSpPr txBox="1"/>
          <p:nvPr/>
        </p:nvSpPr>
        <p:spPr>
          <a:xfrm>
            <a:off x="8686800" y="2194560"/>
            <a:ext cx="301686" cy="369332"/>
          </a:xfrm>
          <a:prstGeom prst="rect">
            <a:avLst/>
          </a:prstGeom>
          <a:noFill/>
        </p:spPr>
        <p:txBody>
          <a:bodyPr wrap="none" rtlCol="0">
            <a:spAutoFit/>
          </a:bodyPr>
          <a:lstStyle/>
          <a:p>
            <a:r>
              <a:rPr lang="en-US">
                <a:solidFill>
                  <a:schemeClr val="accent2">
                    <a:lumMod val="75000"/>
                  </a:schemeClr>
                </a:solidFill>
                <a:latin typeface="Times New Roman" panose="02020603050405020304" pitchFamily="18" charset="0"/>
                <a:cs typeface="Times New Roman" panose="02020603050405020304" pitchFamily="18" charset="0"/>
              </a:rPr>
              <a:t>0</a:t>
            </a:r>
          </a:p>
        </p:txBody>
      </p:sp>
      <p:sp>
        <p:nvSpPr>
          <p:cNvPr id="18" name="Rectangle 17">
            <a:extLst>
              <a:ext uri="{FF2B5EF4-FFF2-40B4-BE49-F238E27FC236}">
                <a16:creationId xmlns:a16="http://schemas.microsoft.com/office/drawing/2014/main" id="{01A1111E-858A-4C4F-81D8-882CF6724843}"/>
              </a:ext>
            </a:extLst>
          </p:cNvPr>
          <p:cNvSpPr/>
          <p:nvPr/>
        </p:nvSpPr>
        <p:spPr>
          <a:xfrm>
            <a:off x="7315200" y="2560320"/>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Tomato</a:t>
            </a:r>
          </a:p>
        </p:txBody>
      </p:sp>
      <p:sp>
        <p:nvSpPr>
          <p:cNvPr id="19" name="TextBox 18">
            <a:extLst>
              <a:ext uri="{FF2B5EF4-FFF2-40B4-BE49-F238E27FC236}">
                <a16:creationId xmlns:a16="http://schemas.microsoft.com/office/drawing/2014/main" id="{B2C3F840-A418-4612-9804-CD138872745A}"/>
              </a:ext>
            </a:extLst>
          </p:cNvPr>
          <p:cNvSpPr txBox="1"/>
          <p:nvPr/>
        </p:nvSpPr>
        <p:spPr>
          <a:xfrm>
            <a:off x="8686800" y="2560320"/>
            <a:ext cx="301686" cy="369332"/>
          </a:xfrm>
          <a:prstGeom prst="rect">
            <a:avLst/>
          </a:prstGeom>
          <a:noFill/>
        </p:spPr>
        <p:txBody>
          <a:bodyPr wrap="none" rtlCol="0">
            <a:spAutoFit/>
          </a:bodyPr>
          <a:lstStyle/>
          <a:p>
            <a:r>
              <a:rPr lang="en-US">
                <a:solidFill>
                  <a:schemeClr val="accent2">
                    <a:lumMod val="75000"/>
                  </a:schemeClr>
                </a:solidFill>
                <a:latin typeface="Times New Roman" panose="02020603050405020304" pitchFamily="18" charset="0"/>
                <a:cs typeface="Times New Roman" panose="02020603050405020304" pitchFamily="18" charset="0"/>
              </a:rPr>
              <a:t>1</a:t>
            </a:r>
          </a:p>
        </p:txBody>
      </p:sp>
      <p:sp>
        <p:nvSpPr>
          <p:cNvPr id="20" name="Arrow: Right 19">
            <a:extLst>
              <a:ext uri="{FF2B5EF4-FFF2-40B4-BE49-F238E27FC236}">
                <a16:creationId xmlns:a16="http://schemas.microsoft.com/office/drawing/2014/main" id="{34F26887-7F60-4FE6-964C-3A249E98E89B}"/>
              </a:ext>
            </a:extLst>
          </p:cNvPr>
          <p:cNvSpPr/>
          <p:nvPr/>
        </p:nvSpPr>
        <p:spPr>
          <a:xfrm>
            <a:off x="182880" y="265176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C1865AC-492E-4EBC-9EEC-7933A5516CE8}"/>
              </a:ext>
            </a:extLst>
          </p:cNvPr>
          <p:cNvSpPr txBox="1"/>
          <p:nvPr/>
        </p:nvSpPr>
        <p:spPr>
          <a:xfrm>
            <a:off x="8686800" y="2926080"/>
            <a:ext cx="301686" cy="369332"/>
          </a:xfrm>
          <a:prstGeom prst="rect">
            <a:avLst/>
          </a:prstGeom>
          <a:noFill/>
        </p:spPr>
        <p:txBody>
          <a:bodyPr wrap="none" rtlCol="0">
            <a:spAutoFit/>
          </a:bodyPr>
          <a:lstStyle/>
          <a:p>
            <a:r>
              <a:rPr lang="en-US">
                <a:solidFill>
                  <a:schemeClr val="accent2">
                    <a:lumMod val="75000"/>
                  </a:schemeClr>
                </a:solidFill>
                <a:latin typeface="Times New Roman" panose="02020603050405020304" pitchFamily="18" charset="0"/>
                <a:cs typeface="Times New Roman" panose="02020603050405020304" pitchFamily="18" charset="0"/>
              </a:rPr>
              <a:t>2</a:t>
            </a:r>
          </a:p>
        </p:txBody>
      </p:sp>
      <p:sp>
        <p:nvSpPr>
          <p:cNvPr id="23" name="Arrow: Right 22">
            <a:extLst>
              <a:ext uri="{FF2B5EF4-FFF2-40B4-BE49-F238E27FC236}">
                <a16:creationId xmlns:a16="http://schemas.microsoft.com/office/drawing/2014/main" id="{D97BA292-55B4-4EC1-B912-155E164A529C}"/>
              </a:ext>
            </a:extLst>
          </p:cNvPr>
          <p:cNvSpPr/>
          <p:nvPr/>
        </p:nvSpPr>
        <p:spPr>
          <a:xfrm>
            <a:off x="182880" y="301752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6AC9BB3B-980D-470E-9BC2-C7F64213C687}"/>
              </a:ext>
            </a:extLst>
          </p:cNvPr>
          <p:cNvSpPr/>
          <p:nvPr/>
        </p:nvSpPr>
        <p:spPr>
          <a:xfrm>
            <a:off x="182880" y="3382847"/>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A61551AF-B869-4362-B02C-87C704117BD1}"/>
              </a:ext>
            </a:extLst>
          </p:cNvPr>
          <p:cNvSpPr/>
          <p:nvPr/>
        </p:nvSpPr>
        <p:spPr>
          <a:xfrm>
            <a:off x="182880" y="374904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E56D9F9-41B2-49C0-9B37-CFB7E1715D34}"/>
              </a:ext>
            </a:extLst>
          </p:cNvPr>
          <p:cNvSpPr/>
          <p:nvPr/>
        </p:nvSpPr>
        <p:spPr>
          <a:xfrm>
            <a:off x="7315200" y="2560320"/>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Mango</a:t>
            </a:r>
          </a:p>
        </p:txBody>
      </p:sp>
      <p:sp>
        <p:nvSpPr>
          <p:cNvPr id="31" name="Arrow: Right 30">
            <a:extLst>
              <a:ext uri="{FF2B5EF4-FFF2-40B4-BE49-F238E27FC236}">
                <a16:creationId xmlns:a16="http://schemas.microsoft.com/office/drawing/2014/main" id="{3FB0061B-16B6-4428-9D4C-D8B490614179}"/>
              </a:ext>
            </a:extLst>
          </p:cNvPr>
          <p:cNvSpPr/>
          <p:nvPr/>
        </p:nvSpPr>
        <p:spPr>
          <a:xfrm>
            <a:off x="182880" y="4109948"/>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4B8C941-A66A-4DD5-991D-9CAA4976B11A}"/>
              </a:ext>
            </a:extLst>
          </p:cNvPr>
          <p:cNvSpPr/>
          <p:nvPr/>
        </p:nvSpPr>
        <p:spPr>
          <a:xfrm>
            <a:off x="7315200" y="2926080"/>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Garlic</a:t>
            </a:r>
          </a:p>
        </p:txBody>
      </p:sp>
      <p:sp>
        <p:nvSpPr>
          <p:cNvPr id="34" name="Rectangle 33">
            <a:extLst>
              <a:ext uri="{FF2B5EF4-FFF2-40B4-BE49-F238E27FC236}">
                <a16:creationId xmlns:a16="http://schemas.microsoft.com/office/drawing/2014/main" id="{E9FA05E1-59C9-4A13-AAC0-4662BECEC5BD}"/>
              </a:ext>
            </a:extLst>
          </p:cNvPr>
          <p:cNvSpPr/>
          <p:nvPr/>
        </p:nvSpPr>
        <p:spPr>
          <a:xfrm>
            <a:off x="7315200" y="2926080"/>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Mango</a:t>
            </a:r>
          </a:p>
        </p:txBody>
      </p:sp>
      <p:sp>
        <p:nvSpPr>
          <p:cNvPr id="37" name="Rectangle 36">
            <a:extLst>
              <a:ext uri="{FF2B5EF4-FFF2-40B4-BE49-F238E27FC236}">
                <a16:creationId xmlns:a16="http://schemas.microsoft.com/office/drawing/2014/main" id="{CD7E74A1-CB7A-4F59-B6C8-8816C12F81C1}"/>
              </a:ext>
            </a:extLst>
          </p:cNvPr>
          <p:cNvSpPr/>
          <p:nvPr/>
        </p:nvSpPr>
        <p:spPr>
          <a:xfrm>
            <a:off x="7315200" y="3291840"/>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Cucumber</a:t>
            </a:r>
          </a:p>
        </p:txBody>
      </p:sp>
      <p:sp>
        <p:nvSpPr>
          <p:cNvPr id="38" name="Arrow: Right 37">
            <a:extLst>
              <a:ext uri="{FF2B5EF4-FFF2-40B4-BE49-F238E27FC236}">
                <a16:creationId xmlns:a16="http://schemas.microsoft.com/office/drawing/2014/main" id="{EFCED6C6-B5B4-4E50-97AE-1D543EBB0755}"/>
              </a:ext>
            </a:extLst>
          </p:cNvPr>
          <p:cNvSpPr/>
          <p:nvPr/>
        </p:nvSpPr>
        <p:spPr>
          <a:xfrm>
            <a:off x="182880" y="448056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7DEBE749-BE96-4A3C-A533-29D823837B44}"/>
              </a:ext>
            </a:extLst>
          </p:cNvPr>
          <p:cNvSpPr/>
          <p:nvPr/>
        </p:nvSpPr>
        <p:spPr>
          <a:xfrm>
            <a:off x="182880" y="484632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F192856-E974-4666-900D-D8134951FBD8}"/>
              </a:ext>
            </a:extLst>
          </p:cNvPr>
          <p:cNvSpPr txBox="1"/>
          <p:nvPr/>
        </p:nvSpPr>
        <p:spPr>
          <a:xfrm>
            <a:off x="8686800" y="3291840"/>
            <a:ext cx="301686" cy="369332"/>
          </a:xfrm>
          <a:prstGeom prst="rect">
            <a:avLst/>
          </a:prstGeom>
          <a:noFill/>
        </p:spPr>
        <p:txBody>
          <a:bodyPr wrap="none" rtlCol="0">
            <a:spAutoFit/>
          </a:bodyPr>
          <a:lstStyle/>
          <a:p>
            <a:r>
              <a:rPr lang="en-US">
                <a:solidFill>
                  <a:schemeClr val="accent2">
                    <a:lumMod val="75000"/>
                  </a:schemeClr>
                </a:solidFill>
                <a:latin typeface="Times New Roman" panose="02020603050405020304" pitchFamily="18" charset="0"/>
                <a:cs typeface="Times New Roman" panose="02020603050405020304" pitchFamily="18" charset="0"/>
              </a:rPr>
              <a:t>3</a:t>
            </a:r>
          </a:p>
        </p:txBody>
      </p:sp>
      <p:sp>
        <p:nvSpPr>
          <p:cNvPr id="24" name="Rectangle 23">
            <a:extLst>
              <a:ext uri="{FF2B5EF4-FFF2-40B4-BE49-F238E27FC236}">
                <a16:creationId xmlns:a16="http://schemas.microsoft.com/office/drawing/2014/main" id="{EC9540D3-3A4A-4C8F-B9C7-25C0F5CCE726}"/>
              </a:ext>
            </a:extLst>
          </p:cNvPr>
          <p:cNvSpPr/>
          <p:nvPr/>
        </p:nvSpPr>
        <p:spPr>
          <a:xfrm>
            <a:off x="7315200" y="2926080"/>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Durian</a:t>
            </a:r>
          </a:p>
        </p:txBody>
      </p:sp>
      <p:sp>
        <p:nvSpPr>
          <p:cNvPr id="41" name="Oval 40">
            <a:extLst>
              <a:ext uri="{FF2B5EF4-FFF2-40B4-BE49-F238E27FC236}">
                <a16:creationId xmlns:a16="http://schemas.microsoft.com/office/drawing/2014/main" id="{9694073B-5BE7-4FE4-8BAB-9CBC0886F79A}"/>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6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9"/>
                                        </p:tgtEl>
                                      </p:cBhvr>
                                    </p:animEffect>
                                    <p:set>
                                      <p:cBhvr>
                                        <p:cTn id="16" dur="1" fill="hold">
                                          <p:stCondLst>
                                            <p:cond delay="249"/>
                                          </p:stCondLst>
                                        </p:cTn>
                                        <p:tgtEl>
                                          <p:spTgt spid="9"/>
                                        </p:tgtEl>
                                        <p:attrNameLst>
                                          <p:attrName>style.visibility</p:attrName>
                                        </p:attrNameLst>
                                      </p:cBhvr>
                                      <p:to>
                                        <p:strVal val="hidden"/>
                                      </p:to>
                                    </p:set>
                                  </p:childTnLst>
                                </p:cTn>
                              </p:par>
                            </p:childTnLst>
                          </p:cTn>
                        </p:par>
                        <p:par>
                          <p:cTn id="17" fill="hold">
                            <p:stCondLst>
                              <p:cond delay="25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250"/>
                            </p:stCondLst>
                            <p:childTnLst>
                              <p:par>
                                <p:cTn id="26" presetID="2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250"/>
                                        <p:tgtEl>
                                          <p:spTgt spid="11"/>
                                        </p:tgtEl>
                                      </p:cBhvr>
                                    </p:animEffect>
                                    <p:set>
                                      <p:cBhvr>
                                        <p:cTn id="33" dur="1" fill="hold">
                                          <p:stCondLst>
                                            <p:cond delay="249"/>
                                          </p:stCondLst>
                                        </p:cTn>
                                        <p:tgtEl>
                                          <p:spTgt spid="11"/>
                                        </p:tgtEl>
                                        <p:attrNameLst>
                                          <p:attrName>style.visibility</p:attrName>
                                        </p:attrNameLst>
                                      </p:cBhvr>
                                      <p:to>
                                        <p:strVal val="hidden"/>
                                      </p:to>
                                    </p:set>
                                  </p:childTnLst>
                                </p:cTn>
                              </p:par>
                            </p:childTnLst>
                          </p:cTn>
                        </p:par>
                        <p:par>
                          <p:cTn id="34" fill="hold">
                            <p:stCondLst>
                              <p:cond delay="25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75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12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strVal val="#ppt_x"/>
                                          </p:val>
                                        </p:tav>
                                        <p:tav tm="100000">
                                          <p:val>
                                            <p:strVal val="#ppt_x"/>
                                          </p:val>
                                        </p:tav>
                                      </p:tavLst>
                                    </p:anim>
                                    <p:anim calcmode="lin" valueType="num">
                                      <p:cBhvr>
                                        <p:cTn id="4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15"/>
                                        </p:tgtEl>
                                      </p:cBhvr>
                                    </p:animEffect>
                                    <p:set>
                                      <p:cBhvr>
                                        <p:cTn id="52" dur="1" fill="hold">
                                          <p:stCondLst>
                                            <p:cond delay="249"/>
                                          </p:stCondLst>
                                        </p:cTn>
                                        <p:tgtEl>
                                          <p:spTgt spid="15"/>
                                        </p:tgtEl>
                                        <p:attrNameLst>
                                          <p:attrName>style.visibility</p:attrName>
                                        </p:attrNameLst>
                                      </p:cBhvr>
                                      <p:to>
                                        <p:strVal val="hidden"/>
                                      </p:to>
                                    </p:set>
                                  </p:childTnLst>
                                </p:cTn>
                              </p:par>
                            </p:childTnLst>
                          </p:cTn>
                        </p:par>
                        <p:par>
                          <p:cTn id="53" fill="hold">
                            <p:stCondLst>
                              <p:cond delay="25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p:stCondLst>
                              <p:cond delay="750"/>
                            </p:stCondLst>
                            <p:childTnLst>
                              <p:par>
                                <p:cTn id="58" presetID="22" presetClass="entr" presetSubtype="8"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1250"/>
                            </p:stCondLst>
                            <p:childTnLst>
                              <p:par>
                                <p:cTn id="62" presetID="42"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anim calcmode="lin" valueType="num">
                                      <p:cBhvr>
                                        <p:cTn id="65" dur="500" fill="hold"/>
                                        <p:tgtEl>
                                          <p:spTgt spid="19"/>
                                        </p:tgtEl>
                                        <p:attrNameLst>
                                          <p:attrName>ppt_x</p:attrName>
                                        </p:attrNameLst>
                                      </p:cBhvr>
                                      <p:tavLst>
                                        <p:tav tm="0">
                                          <p:val>
                                            <p:strVal val="#ppt_x"/>
                                          </p:val>
                                        </p:tav>
                                        <p:tav tm="100000">
                                          <p:val>
                                            <p:strVal val="#ppt_x"/>
                                          </p:val>
                                        </p:tav>
                                      </p:tavLst>
                                    </p:anim>
                                    <p:anim calcmode="lin" valueType="num">
                                      <p:cBhvr>
                                        <p:cTn id="6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50"/>
                                        <p:tgtEl>
                                          <p:spTgt spid="16"/>
                                        </p:tgtEl>
                                      </p:cBhvr>
                                    </p:animEffect>
                                    <p:set>
                                      <p:cBhvr>
                                        <p:cTn id="71" dur="1" fill="hold">
                                          <p:stCondLst>
                                            <p:cond delay="249"/>
                                          </p:stCondLst>
                                        </p:cTn>
                                        <p:tgtEl>
                                          <p:spTgt spid="16"/>
                                        </p:tgtEl>
                                        <p:attrNameLst>
                                          <p:attrName>style.visibility</p:attrName>
                                        </p:attrNameLst>
                                      </p:cBhvr>
                                      <p:to>
                                        <p:strVal val="hidden"/>
                                      </p:to>
                                    </p:set>
                                  </p:childTnLst>
                                </p:cTn>
                              </p:par>
                            </p:childTnLst>
                          </p:cTn>
                        </p:par>
                        <p:par>
                          <p:cTn id="72" fill="hold">
                            <p:stCondLst>
                              <p:cond delay="2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par>
                          <p:cTn id="76" fill="hold">
                            <p:stCondLst>
                              <p:cond delay="750"/>
                            </p:stCondLst>
                            <p:childTnLst>
                              <p:par>
                                <p:cTn id="77" presetID="22" presetClass="entr" presetSubtype="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par>
                          <p:cTn id="80" fill="hold">
                            <p:stCondLst>
                              <p:cond delay="1250"/>
                            </p:stCondLst>
                            <p:childTnLst>
                              <p:par>
                                <p:cTn id="81" presetID="42"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anim calcmode="lin" valueType="num">
                                      <p:cBhvr>
                                        <p:cTn id="84" dur="500" fill="hold"/>
                                        <p:tgtEl>
                                          <p:spTgt spid="22"/>
                                        </p:tgtEl>
                                        <p:attrNameLst>
                                          <p:attrName>ppt_x</p:attrName>
                                        </p:attrNameLst>
                                      </p:cBhvr>
                                      <p:tavLst>
                                        <p:tav tm="0">
                                          <p:val>
                                            <p:strVal val="#ppt_x"/>
                                          </p:val>
                                        </p:tav>
                                        <p:tav tm="100000">
                                          <p:val>
                                            <p:strVal val="#ppt_x"/>
                                          </p:val>
                                        </p:tav>
                                      </p:tavLst>
                                    </p:anim>
                                    <p:anim calcmode="lin" valueType="num">
                                      <p:cBhvr>
                                        <p:cTn id="8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250"/>
                                        <p:tgtEl>
                                          <p:spTgt spid="20"/>
                                        </p:tgtEl>
                                      </p:cBhvr>
                                    </p:animEffect>
                                    <p:set>
                                      <p:cBhvr>
                                        <p:cTn id="90" dur="1" fill="hold">
                                          <p:stCondLst>
                                            <p:cond delay="249"/>
                                          </p:stCondLst>
                                        </p:cTn>
                                        <p:tgtEl>
                                          <p:spTgt spid="20"/>
                                        </p:tgtEl>
                                        <p:attrNameLst>
                                          <p:attrName>style.visibility</p:attrName>
                                        </p:attrNameLst>
                                      </p:cBhvr>
                                      <p:to>
                                        <p:strVal val="hidden"/>
                                      </p:to>
                                    </p:set>
                                  </p:childTnLst>
                                </p:cTn>
                              </p:par>
                            </p:childTnLst>
                          </p:cTn>
                        </p:par>
                        <p:par>
                          <p:cTn id="91" fill="hold">
                            <p:stCondLst>
                              <p:cond delay="250"/>
                            </p:stCondLst>
                            <p:childTnLst>
                              <p:par>
                                <p:cTn id="92" presetID="22" presetClass="entr" presetSubtype="8"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par>
                          <p:cTn id="95" fill="hold">
                            <p:stCondLst>
                              <p:cond delay="750"/>
                            </p:stCondLst>
                            <p:childTnLst>
                              <p:par>
                                <p:cTn id="96" presetID="22" presetClass="entr" presetSubtype="8"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left)">
                                      <p:cBhvr>
                                        <p:cTn id="98" dur="5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250"/>
                                        <p:tgtEl>
                                          <p:spTgt spid="23"/>
                                        </p:tgtEl>
                                      </p:cBhvr>
                                    </p:animEffect>
                                    <p:set>
                                      <p:cBhvr>
                                        <p:cTn id="103" dur="1" fill="hold">
                                          <p:stCondLst>
                                            <p:cond delay="249"/>
                                          </p:stCondLst>
                                        </p:cTn>
                                        <p:tgtEl>
                                          <p:spTgt spid="23"/>
                                        </p:tgtEl>
                                        <p:attrNameLst>
                                          <p:attrName>style.visibility</p:attrName>
                                        </p:attrNameLst>
                                      </p:cBhvr>
                                      <p:to>
                                        <p:strVal val="hidden"/>
                                      </p:to>
                                    </p:set>
                                  </p:childTnLst>
                                </p:cTn>
                              </p:par>
                            </p:childTnLst>
                          </p:cTn>
                        </p:par>
                        <p:par>
                          <p:cTn id="104" fill="hold">
                            <p:stCondLst>
                              <p:cond delay="250"/>
                            </p:stCondLst>
                            <p:childTnLst>
                              <p:par>
                                <p:cTn id="105" presetID="22" presetClass="entr" presetSubtype="8"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ipe(left)">
                                      <p:cBhvr>
                                        <p:cTn id="107" dur="500"/>
                                        <p:tgtEl>
                                          <p:spTgt spid="26"/>
                                        </p:tgtEl>
                                      </p:cBhvr>
                                    </p:animEffect>
                                  </p:childTnLst>
                                </p:cTn>
                              </p:par>
                            </p:childTnLst>
                          </p:cTn>
                        </p:par>
                        <p:par>
                          <p:cTn id="108" fill="hold">
                            <p:stCondLst>
                              <p:cond delay="750"/>
                            </p:stCondLst>
                            <p:childTnLst>
                              <p:par>
                                <p:cTn id="109" presetID="10" presetClass="exit" presetSubtype="0" fill="hold" grpId="1" nodeType="after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33"/>
                                        </p:tgtEl>
                                      </p:cBhvr>
                                    </p:animEffect>
                                    <p:set>
                                      <p:cBhvr>
                                        <p:cTn id="114" dur="1" fill="hold">
                                          <p:stCondLst>
                                            <p:cond delay="499"/>
                                          </p:stCondLst>
                                        </p:cTn>
                                        <p:tgtEl>
                                          <p:spTgt spid="33"/>
                                        </p:tgtEl>
                                        <p:attrNameLst>
                                          <p:attrName>style.visibility</p:attrName>
                                        </p:attrNameLst>
                                      </p:cBhvr>
                                      <p:to>
                                        <p:strVal val="hidden"/>
                                      </p:to>
                                    </p:set>
                                  </p:childTnLst>
                                </p:cTn>
                              </p:par>
                            </p:childTnLst>
                          </p:cTn>
                        </p:par>
                        <p:par>
                          <p:cTn id="115" fill="hold">
                            <p:stCondLst>
                              <p:cond delay="1250"/>
                            </p:stCondLst>
                            <p:childTnLst>
                              <p:par>
                                <p:cTn id="116" presetID="22" presetClass="entr" presetSubtype="4"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down)">
                                      <p:cBhvr>
                                        <p:cTn id="118" dur="500"/>
                                        <p:tgtEl>
                                          <p:spTgt spid="30"/>
                                        </p:tgtEl>
                                      </p:cBhvr>
                                    </p:animEffect>
                                  </p:childTnLst>
                                </p:cTn>
                              </p:par>
                              <p:par>
                                <p:cTn id="119" presetID="22" presetClass="exit" presetSubtype="4" fill="hold" grpId="1" nodeType="withEffect">
                                  <p:stCondLst>
                                    <p:cond delay="0"/>
                                  </p:stCondLst>
                                  <p:childTnLst>
                                    <p:animEffect transition="out" filter="wipe(down)">
                                      <p:cBhvr>
                                        <p:cTn id="120" dur="500"/>
                                        <p:tgtEl>
                                          <p:spTgt spid="34"/>
                                        </p:tgtEl>
                                      </p:cBhvr>
                                    </p:animEffect>
                                    <p:set>
                                      <p:cBhvr>
                                        <p:cTn id="121" dur="1" fill="hold">
                                          <p:stCondLst>
                                            <p:cond delay="499"/>
                                          </p:stCondLst>
                                        </p:cTn>
                                        <p:tgtEl>
                                          <p:spTgt spid="34"/>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2"/>
                                        </p:tgtEl>
                                      </p:cBhvr>
                                    </p:animEffect>
                                    <p:set>
                                      <p:cBhvr>
                                        <p:cTn id="124" dur="1" fill="hold">
                                          <p:stCondLst>
                                            <p:cond delay="499"/>
                                          </p:stCondLst>
                                        </p:cTn>
                                        <p:tgtEl>
                                          <p:spTgt spid="22"/>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250"/>
                                        <p:tgtEl>
                                          <p:spTgt spid="26"/>
                                        </p:tgtEl>
                                      </p:cBhvr>
                                    </p:animEffect>
                                    <p:set>
                                      <p:cBhvr>
                                        <p:cTn id="129" dur="1" fill="hold">
                                          <p:stCondLst>
                                            <p:cond delay="249"/>
                                          </p:stCondLst>
                                        </p:cTn>
                                        <p:tgtEl>
                                          <p:spTgt spid="26"/>
                                        </p:tgtEl>
                                        <p:attrNameLst>
                                          <p:attrName>style.visibility</p:attrName>
                                        </p:attrNameLst>
                                      </p:cBhvr>
                                      <p:to>
                                        <p:strVal val="hidden"/>
                                      </p:to>
                                    </p:set>
                                  </p:childTnLst>
                                </p:cTn>
                              </p:par>
                            </p:childTnLst>
                          </p:cTn>
                        </p:par>
                        <p:par>
                          <p:cTn id="130" fill="hold">
                            <p:stCondLst>
                              <p:cond delay="250"/>
                            </p:stCondLst>
                            <p:childTnLst>
                              <p:par>
                                <p:cTn id="131" presetID="22" presetClass="entr" presetSubtype="8" fill="hold" grpId="0" nodeType="after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wipe(left)">
                                      <p:cBhvr>
                                        <p:cTn id="133" dur="500"/>
                                        <p:tgtEl>
                                          <p:spTgt spid="29"/>
                                        </p:tgtEl>
                                      </p:cBhvr>
                                    </p:animEffect>
                                  </p:childTnLst>
                                </p:cTn>
                              </p:par>
                            </p:childTnLst>
                          </p:cTn>
                        </p:par>
                        <p:par>
                          <p:cTn id="134" fill="hold">
                            <p:stCondLst>
                              <p:cond delay="750"/>
                            </p:stCondLst>
                            <p:childTnLst>
                              <p:par>
                                <p:cTn id="135" presetID="22" presetClass="entr" presetSubtype="8" fill="hold" grpId="0" nodeType="after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ipe(left)">
                                      <p:cBhvr>
                                        <p:cTn id="137" dur="500"/>
                                        <p:tgtEl>
                                          <p:spTgt spid="24"/>
                                        </p:tgtEl>
                                      </p:cBhvr>
                                    </p:animEffect>
                                  </p:childTnLst>
                                </p:cTn>
                              </p:par>
                            </p:childTnLst>
                          </p:cTn>
                        </p:par>
                        <p:par>
                          <p:cTn id="138" fill="hold">
                            <p:stCondLst>
                              <p:cond delay="1250"/>
                            </p:stCondLst>
                            <p:childTnLst>
                              <p:par>
                                <p:cTn id="139" presetID="42" presetClass="entr" presetSubtype="0" fill="hold" grpId="2" nodeType="after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fade">
                                      <p:cBhvr>
                                        <p:cTn id="141" dur="500"/>
                                        <p:tgtEl>
                                          <p:spTgt spid="22"/>
                                        </p:tgtEl>
                                      </p:cBhvr>
                                    </p:animEffect>
                                    <p:anim calcmode="lin" valueType="num">
                                      <p:cBhvr>
                                        <p:cTn id="142" dur="500" fill="hold"/>
                                        <p:tgtEl>
                                          <p:spTgt spid="22"/>
                                        </p:tgtEl>
                                        <p:attrNameLst>
                                          <p:attrName>ppt_x</p:attrName>
                                        </p:attrNameLst>
                                      </p:cBhvr>
                                      <p:tavLst>
                                        <p:tav tm="0">
                                          <p:val>
                                            <p:strVal val="#ppt_x"/>
                                          </p:val>
                                        </p:tav>
                                        <p:tav tm="100000">
                                          <p:val>
                                            <p:strVal val="#ppt_x"/>
                                          </p:val>
                                        </p:tav>
                                      </p:tavLst>
                                    </p:anim>
                                    <p:anim calcmode="lin" valueType="num">
                                      <p:cBhvr>
                                        <p:cTn id="14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250"/>
                                        <p:tgtEl>
                                          <p:spTgt spid="29"/>
                                        </p:tgtEl>
                                      </p:cBhvr>
                                    </p:animEffect>
                                    <p:set>
                                      <p:cBhvr>
                                        <p:cTn id="148" dur="1" fill="hold">
                                          <p:stCondLst>
                                            <p:cond delay="249"/>
                                          </p:stCondLst>
                                        </p:cTn>
                                        <p:tgtEl>
                                          <p:spTgt spid="29"/>
                                        </p:tgtEl>
                                        <p:attrNameLst>
                                          <p:attrName>style.visibility</p:attrName>
                                        </p:attrNameLst>
                                      </p:cBhvr>
                                      <p:to>
                                        <p:strVal val="hidden"/>
                                      </p:to>
                                    </p:set>
                                  </p:childTnLst>
                                </p:cTn>
                              </p:par>
                            </p:childTnLst>
                          </p:cTn>
                        </p:par>
                        <p:par>
                          <p:cTn id="149" fill="hold">
                            <p:stCondLst>
                              <p:cond delay="250"/>
                            </p:stCondLst>
                            <p:childTnLst>
                              <p:par>
                                <p:cTn id="150" presetID="22" presetClass="entr" presetSubtype="8" fill="hold" grpId="0" nodeType="after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wipe(left)">
                                      <p:cBhvr>
                                        <p:cTn id="152" dur="500"/>
                                        <p:tgtEl>
                                          <p:spTgt spid="31"/>
                                        </p:tgtEl>
                                      </p:cBhvr>
                                    </p:animEffect>
                                  </p:childTnLst>
                                </p:cTn>
                              </p:par>
                            </p:childTnLst>
                          </p:cTn>
                        </p:par>
                        <p:par>
                          <p:cTn id="153" fill="hold">
                            <p:stCondLst>
                              <p:cond delay="750"/>
                            </p:stCondLst>
                            <p:childTnLst>
                              <p:par>
                                <p:cTn id="154" presetID="22" presetClass="entr" presetSubtype="8" fill="hold" grpId="0" nodeType="after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wipe(left)">
                                      <p:cBhvr>
                                        <p:cTn id="156" dur="500"/>
                                        <p:tgtEl>
                                          <p:spTgt spid="37"/>
                                        </p:tgtEl>
                                      </p:cBhvr>
                                    </p:animEffect>
                                  </p:childTnLst>
                                </p:cTn>
                              </p:par>
                            </p:childTnLst>
                          </p:cTn>
                        </p:par>
                        <p:par>
                          <p:cTn id="157" fill="hold">
                            <p:stCondLst>
                              <p:cond delay="1250"/>
                            </p:stCondLst>
                            <p:childTnLst>
                              <p:par>
                                <p:cTn id="158" presetID="42" presetClass="entr" presetSubtype="0" fill="hold" grpId="0" nodeType="afterEffect">
                                  <p:stCondLst>
                                    <p:cond delay="0"/>
                                  </p:stCondLst>
                                  <p:childTnLst>
                                    <p:set>
                                      <p:cBhvr>
                                        <p:cTn id="159" dur="1" fill="hold">
                                          <p:stCondLst>
                                            <p:cond delay="0"/>
                                          </p:stCondLst>
                                        </p:cTn>
                                        <p:tgtEl>
                                          <p:spTgt spid="40"/>
                                        </p:tgtEl>
                                        <p:attrNameLst>
                                          <p:attrName>style.visibility</p:attrName>
                                        </p:attrNameLst>
                                      </p:cBhvr>
                                      <p:to>
                                        <p:strVal val="visible"/>
                                      </p:to>
                                    </p:set>
                                    <p:animEffect transition="in" filter="fade">
                                      <p:cBhvr>
                                        <p:cTn id="160" dur="500"/>
                                        <p:tgtEl>
                                          <p:spTgt spid="40"/>
                                        </p:tgtEl>
                                      </p:cBhvr>
                                    </p:animEffect>
                                    <p:anim calcmode="lin" valueType="num">
                                      <p:cBhvr>
                                        <p:cTn id="161" dur="500" fill="hold"/>
                                        <p:tgtEl>
                                          <p:spTgt spid="40"/>
                                        </p:tgtEl>
                                        <p:attrNameLst>
                                          <p:attrName>ppt_x</p:attrName>
                                        </p:attrNameLst>
                                      </p:cBhvr>
                                      <p:tavLst>
                                        <p:tav tm="0">
                                          <p:val>
                                            <p:strVal val="#ppt_x"/>
                                          </p:val>
                                        </p:tav>
                                        <p:tav tm="100000">
                                          <p:val>
                                            <p:strVal val="#ppt_x"/>
                                          </p:val>
                                        </p:tav>
                                      </p:tavLst>
                                    </p:anim>
                                    <p:anim calcmode="lin" valueType="num">
                                      <p:cBhvr>
                                        <p:cTn id="162"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250"/>
                                        <p:tgtEl>
                                          <p:spTgt spid="31"/>
                                        </p:tgtEl>
                                      </p:cBhvr>
                                    </p:animEffect>
                                    <p:set>
                                      <p:cBhvr>
                                        <p:cTn id="167" dur="1" fill="hold">
                                          <p:stCondLst>
                                            <p:cond delay="249"/>
                                          </p:stCondLst>
                                        </p:cTn>
                                        <p:tgtEl>
                                          <p:spTgt spid="31"/>
                                        </p:tgtEl>
                                        <p:attrNameLst>
                                          <p:attrName>style.visibility</p:attrName>
                                        </p:attrNameLst>
                                      </p:cBhvr>
                                      <p:to>
                                        <p:strVal val="hidden"/>
                                      </p:to>
                                    </p:set>
                                  </p:childTnLst>
                                </p:cTn>
                              </p:par>
                            </p:childTnLst>
                          </p:cTn>
                        </p:par>
                        <p:par>
                          <p:cTn id="168" fill="hold">
                            <p:stCondLst>
                              <p:cond delay="250"/>
                            </p:stCondLst>
                            <p:childTnLst>
                              <p:par>
                                <p:cTn id="169" presetID="22" presetClass="entr" presetSubtype="8"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wipe(left)">
                                      <p:cBhvr>
                                        <p:cTn id="171" dur="500"/>
                                        <p:tgtEl>
                                          <p:spTgt spid="38"/>
                                        </p:tgtEl>
                                      </p:cBhvr>
                                    </p:animEffect>
                                  </p:childTnLst>
                                </p:cTn>
                              </p:par>
                            </p:childTnLst>
                          </p:cTn>
                        </p:par>
                        <p:par>
                          <p:cTn id="172" fill="hold">
                            <p:stCondLst>
                              <p:cond delay="750"/>
                            </p:stCondLst>
                            <p:childTnLst>
                              <p:par>
                                <p:cTn id="173" presetID="10" presetClass="exit" presetSubtype="0" fill="hold" grpId="1" nodeType="afterEffect">
                                  <p:stCondLst>
                                    <p:cond delay="0"/>
                                  </p:stCondLst>
                                  <p:childTnLst>
                                    <p:animEffect transition="out" filter="fade">
                                      <p:cBhvr>
                                        <p:cTn id="174" dur="500"/>
                                        <p:tgtEl>
                                          <p:spTgt spid="37"/>
                                        </p:tgtEl>
                                      </p:cBhvr>
                                    </p:animEffect>
                                    <p:set>
                                      <p:cBhvr>
                                        <p:cTn id="175" dur="1" fill="hold">
                                          <p:stCondLst>
                                            <p:cond delay="499"/>
                                          </p:stCondLst>
                                        </p:cTn>
                                        <p:tgtEl>
                                          <p:spTgt spid="37"/>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250"/>
                                        <p:tgtEl>
                                          <p:spTgt spid="38"/>
                                        </p:tgtEl>
                                      </p:cBhvr>
                                    </p:animEffect>
                                    <p:set>
                                      <p:cBhvr>
                                        <p:cTn id="183" dur="1" fill="hold">
                                          <p:stCondLst>
                                            <p:cond delay="249"/>
                                          </p:stCondLst>
                                        </p:cTn>
                                        <p:tgtEl>
                                          <p:spTgt spid="38"/>
                                        </p:tgtEl>
                                        <p:attrNameLst>
                                          <p:attrName>style.visibility</p:attrName>
                                        </p:attrNameLst>
                                      </p:cBhvr>
                                      <p:to>
                                        <p:strVal val="hidden"/>
                                      </p:to>
                                    </p:set>
                                  </p:childTnLst>
                                </p:cTn>
                              </p:par>
                            </p:childTnLst>
                          </p:cTn>
                        </p:par>
                        <p:par>
                          <p:cTn id="184" fill="hold">
                            <p:stCondLst>
                              <p:cond delay="250"/>
                            </p:stCondLst>
                            <p:childTnLst>
                              <p:par>
                                <p:cTn id="185" presetID="22" presetClass="entr" presetSubtype="8" fill="hold" grpId="0" nodeType="afterEffect">
                                  <p:stCondLst>
                                    <p:cond delay="0"/>
                                  </p:stCondLst>
                                  <p:childTnLst>
                                    <p:set>
                                      <p:cBhvr>
                                        <p:cTn id="186" dur="1" fill="hold">
                                          <p:stCondLst>
                                            <p:cond delay="0"/>
                                          </p:stCondLst>
                                        </p:cTn>
                                        <p:tgtEl>
                                          <p:spTgt spid="36"/>
                                        </p:tgtEl>
                                        <p:attrNameLst>
                                          <p:attrName>style.visibility</p:attrName>
                                        </p:attrNameLst>
                                      </p:cBhvr>
                                      <p:to>
                                        <p:strVal val="visible"/>
                                      </p:to>
                                    </p:set>
                                    <p:animEffect transition="in" filter="wipe(left)">
                                      <p:cBhvr>
                                        <p:cTn id="187" dur="500"/>
                                        <p:tgtEl>
                                          <p:spTgt spid="36"/>
                                        </p:tgtEl>
                                      </p:cBhvr>
                                    </p:animEffect>
                                  </p:childTnLst>
                                </p:cTn>
                              </p:par>
                            </p:childTnLst>
                          </p:cTn>
                        </p:par>
                        <p:par>
                          <p:cTn id="188" fill="hold">
                            <p:stCondLst>
                              <p:cond delay="750"/>
                            </p:stCondLst>
                            <p:childTnLst>
                              <p:par>
                                <p:cTn id="189" presetID="22" presetClass="entr" presetSubtype="8" fill="hold" grpId="0" nodeType="afterEffect">
                                  <p:stCondLst>
                                    <p:cond delay="0"/>
                                  </p:stCondLst>
                                  <p:childTnLst>
                                    <p:set>
                                      <p:cBhvr>
                                        <p:cTn id="190" dur="1" fill="hold">
                                          <p:stCondLst>
                                            <p:cond delay="0"/>
                                          </p:stCondLst>
                                        </p:cTn>
                                        <p:tgtEl>
                                          <p:spTgt spid="8">
                                            <p:txEl>
                                              <p:pRg st="0" end="0"/>
                                            </p:txEl>
                                          </p:spTgt>
                                        </p:tgtEl>
                                        <p:attrNameLst>
                                          <p:attrName>style.visibility</p:attrName>
                                        </p:attrNameLst>
                                      </p:cBhvr>
                                      <p:to>
                                        <p:strVal val="visible"/>
                                      </p:to>
                                    </p:set>
                                    <p:animEffect transition="in" filter="wipe(left)">
                                      <p:cBhvr>
                                        <p:cTn id="191" dur="500"/>
                                        <p:tgtEl>
                                          <p:spTgt spid="8">
                                            <p:txEl>
                                              <p:pRg st="0" end="0"/>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1" nodeType="clickEffect">
                                  <p:stCondLst>
                                    <p:cond delay="0"/>
                                  </p:stCondLst>
                                  <p:childTnLst>
                                    <p:animEffect transition="out" filter="fade">
                                      <p:cBhvr>
                                        <p:cTn id="195" dur="500"/>
                                        <p:tgtEl>
                                          <p:spTgt spid="36"/>
                                        </p:tgtEl>
                                      </p:cBhvr>
                                    </p:animEffect>
                                    <p:set>
                                      <p:cBhvr>
                                        <p:cTn id="196"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9" grpId="1" animBg="1"/>
      <p:bldP spid="11" grpId="0" animBg="1"/>
      <p:bldP spid="11" grpId="1" animBg="1"/>
      <p:bldP spid="12" grpId="0" animBg="1"/>
      <p:bldP spid="13" grpId="0" animBg="1"/>
      <p:bldP spid="15" grpId="0" animBg="1"/>
      <p:bldP spid="15" grpId="1" animBg="1"/>
      <p:bldP spid="16" grpId="0" animBg="1"/>
      <p:bldP spid="16" grpId="1" animBg="1"/>
      <p:bldP spid="17" grpId="0"/>
      <p:bldP spid="18" grpId="0" animBg="1"/>
      <p:bldP spid="18" grpId="1" animBg="1"/>
      <p:bldP spid="19" grpId="0"/>
      <p:bldP spid="20" grpId="0" animBg="1"/>
      <p:bldP spid="20" grpId="1" animBg="1"/>
      <p:bldP spid="22" grpId="0"/>
      <p:bldP spid="22" grpId="1"/>
      <p:bldP spid="22" grpId="2"/>
      <p:bldP spid="23" grpId="0" animBg="1"/>
      <p:bldP spid="23" grpId="1" animBg="1"/>
      <p:bldP spid="26" grpId="0" animBg="1"/>
      <p:bldP spid="26" grpId="1" animBg="1"/>
      <p:bldP spid="29" grpId="0" animBg="1"/>
      <p:bldP spid="29" grpId="1" animBg="1"/>
      <p:bldP spid="30" grpId="0" animBg="1"/>
      <p:bldP spid="31" grpId="0" animBg="1"/>
      <p:bldP spid="31" grpId="1" animBg="1"/>
      <p:bldP spid="33" grpId="0" animBg="1"/>
      <p:bldP spid="33" grpId="1" animBg="1"/>
      <p:bldP spid="34" grpId="0" animBg="1"/>
      <p:bldP spid="34" grpId="1" animBg="1"/>
      <p:bldP spid="37" grpId="0" animBg="1"/>
      <p:bldP spid="37" grpId="1" animBg="1"/>
      <p:bldP spid="38" grpId="0" animBg="1"/>
      <p:bldP spid="38" grpId="1" animBg="1"/>
      <p:bldP spid="36" grpId="0" animBg="1"/>
      <p:bldP spid="36" grpId="1" animBg="1"/>
      <p:bldP spid="40" grpId="0"/>
      <p:bldP spid="40" grpId="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9A19F-A593-4546-BCAA-4D589C7D62A0}"/>
              </a:ext>
            </a:extLst>
          </p:cNvPr>
          <p:cNvSpPr>
            <a:spLocks noGrp="1"/>
          </p:cNvSpPr>
          <p:nvPr>
            <p:ph type="title"/>
          </p:nvPr>
        </p:nvSpPr>
        <p:spPr/>
        <p:txBody>
          <a:bodyPr/>
          <a:lstStyle/>
          <a:p>
            <a:r>
              <a:rPr lang="en-US"/>
              <a:t>2</a:t>
            </a:r>
            <a:endParaRPr lang="en-ID"/>
          </a:p>
        </p:txBody>
      </p:sp>
      <p:sp>
        <p:nvSpPr>
          <p:cNvPr id="5" name="Text Placeholder 4">
            <a:extLst>
              <a:ext uri="{FF2B5EF4-FFF2-40B4-BE49-F238E27FC236}">
                <a16:creationId xmlns:a16="http://schemas.microsoft.com/office/drawing/2014/main" id="{2B3B7958-CF73-4667-B99A-9F798CEEB47F}"/>
              </a:ext>
            </a:extLst>
          </p:cNvPr>
          <p:cNvSpPr>
            <a:spLocks noGrp="1"/>
          </p:cNvSpPr>
          <p:nvPr>
            <p:ph type="body" sz="quarter" idx="12"/>
          </p:nvPr>
        </p:nvSpPr>
        <p:spPr/>
        <p:txBody>
          <a:bodyPr/>
          <a:lstStyle/>
          <a:p>
            <a:r>
              <a:rPr lang="en-US"/>
              <a:t>java.util.ArrayList kuliah = new java.util.ArrayList();</a:t>
            </a:r>
          </a:p>
          <a:p>
            <a:r>
              <a:rPr lang="en-US"/>
              <a:t>fruit.add("DDP");</a:t>
            </a:r>
          </a:p>
          <a:p>
            <a:r>
              <a:rPr lang="en-US"/>
              <a:t>fruit.add("Matdis 1");</a:t>
            </a:r>
          </a:p>
          <a:p>
            <a:r>
              <a:rPr lang="en-US"/>
              <a:t>fruit.add("PTI");</a:t>
            </a:r>
          </a:p>
          <a:p>
            <a:endParaRPr lang="en-US"/>
          </a:p>
          <a:p>
            <a:r>
              <a:rPr lang="en-US"/>
              <a:t>System.out.println(kuliah);</a:t>
            </a:r>
          </a:p>
          <a:p>
            <a:endParaRPr lang="en-ID"/>
          </a:p>
        </p:txBody>
      </p:sp>
      <p:sp>
        <p:nvSpPr>
          <p:cNvPr id="6" name="Oval 5">
            <a:extLst>
              <a:ext uri="{FF2B5EF4-FFF2-40B4-BE49-F238E27FC236}">
                <a16:creationId xmlns:a16="http://schemas.microsoft.com/office/drawing/2014/main" id="{E604EDDD-32C7-4457-9E72-C6B7F467090D}"/>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4826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6510</TotalTime>
  <Words>912</Words>
  <Application>Microsoft Office PowerPoint</Application>
  <PresentationFormat>On-screen Show (4:3)</PresentationFormat>
  <Paragraphs>151</Paragraphs>
  <Slides>21</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Aharoni</vt:lpstr>
      <vt:lpstr>Arial</vt:lpstr>
      <vt:lpstr>Arial Black</vt:lpstr>
      <vt:lpstr>Blackadder ITC</vt:lpstr>
      <vt:lpstr>Calibri</vt:lpstr>
      <vt:lpstr>Consolas</vt:lpstr>
      <vt:lpstr>Courier New</vt:lpstr>
      <vt:lpstr>Open Sans</vt:lpstr>
      <vt:lpstr>Times New Roman</vt:lpstr>
      <vt:lpstr>Wingdings</vt:lpstr>
      <vt:lpstr>Custom Design</vt:lpstr>
      <vt:lpstr>Title</vt:lpstr>
      <vt:lpstr>Content</vt:lpstr>
      <vt:lpstr>Segment</vt:lpstr>
      <vt:lpstr>Question</vt:lpstr>
      <vt:lpstr>Plain Question</vt:lpstr>
      <vt:lpstr>ArrayList</vt:lpstr>
      <vt:lpstr>PowerPoint Presentation</vt:lpstr>
      <vt:lpstr>ArrayList</vt:lpstr>
      <vt:lpstr>ArrayList</vt:lpstr>
      <vt:lpstr>Import ArrayList</vt:lpstr>
      <vt:lpstr>Membuat ArrayList</vt:lpstr>
      <vt:lpstr>1</vt:lpstr>
      <vt:lpstr>Prilaku ArrayList</vt:lpstr>
      <vt:lpstr>2</vt:lpstr>
      <vt:lpstr>Method ArrayList</vt:lpstr>
      <vt:lpstr>3</vt:lpstr>
      <vt:lpstr>Pemeriksaan Tipe Data dalam ArrayList</vt:lpstr>
      <vt:lpstr>4</vt:lpstr>
      <vt:lpstr>E-Type</vt:lpstr>
      <vt:lpstr>Tipe Data Primitif?</vt:lpstr>
      <vt:lpstr>Wrapper Classes</vt:lpstr>
      <vt:lpstr>5</vt:lpstr>
      <vt:lpstr>Compilation Note</vt:lpstr>
      <vt:lpstr>Xlint Note</vt:lpstr>
      <vt:lpstr>Generic</vt:lpstr>
      <vt:lpstr>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680</cp:revision>
  <dcterms:created xsi:type="dcterms:W3CDTF">2019-01-03T02:16:07Z</dcterms:created>
  <dcterms:modified xsi:type="dcterms:W3CDTF">2020-03-09T03:24:43Z</dcterms:modified>
</cp:coreProperties>
</file>