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64"/>
  </p:notesMasterIdLst>
  <p:handoutMasterIdLst>
    <p:handoutMasterId r:id="rId65"/>
  </p:handoutMasterIdLst>
  <p:sldIdLst>
    <p:sldId id="302" r:id="rId7"/>
    <p:sldId id="332" r:id="rId8"/>
    <p:sldId id="339" r:id="rId9"/>
    <p:sldId id="321" r:id="rId10"/>
    <p:sldId id="340" r:id="rId11"/>
    <p:sldId id="341" r:id="rId12"/>
    <p:sldId id="312" r:id="rId13"/>
    <p:sldId id="346" r:id="rId14"/>
    <p:sldId id="306" r:id="rId15"/>
    <p:sldId id="347" r:id="rId16"/>
    <p:sldId id="351" r:id="rId17"/>
    <p:sldId id="379" r:id="rId18"/>
    <p:sldId id="356" r:id="rId19"/>
    <p:sldId id="354" r:id="rId20"/>
    <p:sldId id="359" r:id="rId21"/>
    <p:sldId id="380" r:id="rId22"/>
    <p:sldId id="357" r:id="rId23"/>
    <p:sldId id="360" r:id="rId24"/>
    <p:sldId id="364" r:id="rId25"/>
    <p:sldId id="416" r:id="rId26"/>
    <p:sldId id="363" r:id="rId27"/>
    <p:sldId id="368" r:id="rId28"/>
    <p:sldId id="366" r:id="rId29"/>
    <p:sldId id="367" r:id="rId30"/>
    <p:sldId id="353" r:id="rId31"/>
    <p:sldId id="369" r:id="rId32"/>
    <p:sldId id="415" r:id="rId33"/>
    <p:sldId id="348" r:id="rId34"/>
    <p:sldId id="370" r:id="rId35"/>
    <p:sldId id="381" r:id="rId36"/>
    <p:sldId id="384" r:id="rId37"/>
    <p:sldId id="374" r:id="rId38"/>
    <p:sldId id="376" r:id="rId39"/>
    <p:sldId id="377" r:id="rId40"/>
    <p:sldId id="378" r:id="rId41"/>
    <p:sldId id="405" r:id="rId42"/>
    <p:sldId id="390" r:id="rId43"/>
    <p:sldId id="382" r:id="rId44"/>
    <p:sldId id="387" r:id="rId45"/>
    <p:sldId id="389" r:id="rId46"/>
    <p:sldId id="385" r:id="rId47"/>
    <p:sldId id="391" r:id="rId48"/>
    <p:sldId id="392" r:id="rId49"/>
    <p:sldId id="393" r:id="rId50"/>
    <p:sldId id="395" r:id="rId51"/>
    <p:sldId id="397" r:id="rId52"/>
    <p:sldId id="383" r:id="rId53"/>
    <p:sldId id="394" r:id="rId54"/>
    <p:sldId id="406" r:id="rId55"/>
    <p:sldId id="407" r:id="rId56"/>
    <p:sldId id="408" r:id="rId57"/>
    <p:sldId id="409" r:id="rId58"/>
    <p:sldId id="410" r:id="rId59"/>
    <p:sldId id="402" r:id="rId60"/>
    <p:sldId id="399" r:id="rId61"/>
    <p:sldId id="401" r:id="rId62"/>
    <p:sldId id="350" r:id="rId63"/>
  </p:sldIdLst>
  <p:sldSz cx="9144000" cy="6858000" type="screen4x3"/>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ldId id="339"/>
            <p14:sldId id="321"/>
            <p14:sldId id="340"/>
            <p14:sldId id="341"/>
          </p14:sldIdLst>
        </p14:section>
        <p14:section name="Announcements" id="{E3843D76-D85F-4E75-8D17-E756A7F4C525}">
          <p14:sldIdLst/>
        </p14:section>
        <p14:section name="Administrative" id="{43E0264C-A015-480A-9287-F522A59ED7D5}">
          <p14:sldIdLst/>
        </p14:section>
        <p14:section name="About Sorting Algorithm" id="{07783908-CB53-486E-B9F0-695397B7B819}">
          <p14:sldIdLst>
            <p14:sldId id="312"/>
            <p14:sldId id="346"/>
            <p14:sldId id="306"/>
          </p14:sldIdLst>
        </p14:section>
        <p14:section name="Bubble Sort" id="{FC495F5D-6759-4FDD-BEC1-0289E184D91E}">
          <p14:sldIdLst>
            <p14:sldId id="347"/>
            <p14:sldId id="351"/>
          </p14:sldIdLst>
        </p14:section>
        <p14:section name="Bubble Sort Idea" id="{5387EF76-5BC0-4A9A-8242-8FEEAC19809A}">
          <p14:sldIdLst>
            <p14:sldId id="379"/>
            <p14:sldId id="356"/>
            <p14:sldId id="354"/>
            <p14:sldId id="359"/>
          </p14:sldIdLst>
        </p14:section>
        <p14:section name="Bubble Sort - Implementation" id="{B11BBEFD-E4B7-437C-9D7D-017B1A17CA1A}">
          <p14:sldIdLst>
            <p14:sldId id="380"/>
            <p14:sldId id="357"/>
            <p14:sldId id="360"/>
            <p14:sldId id="364"/>
            <p14:sldId id="416"/>
            <p14:sldId id="363"/>
            <p14:sldId id="368"/>
            <p14:sldId id="366"/>
            <p14:sldId id="367"/>
            <p14:sldId id="353"/>
            <p14:sldId id="369"/>
            <p14:sldId id="415"/>
          </p14:sldIdLst>
        </p14:section>
        <p14:section name="Quick Sort" id="{3E5E6477-9FAA-4934-A8A5-5403A14DAFFB}">
          <p14:sldIdLst>
            <p14:sldId id="348"/>
            <p14:sldId id="370"/>
          </p14:sldIdLst>
        </p14:section>
        <p14:section name="Quick Sort Idea" id="{2F0788D7-0E26-4709-BF0D-068E80A59E07}">
          <p14:sldIdLst>
            <p14:sldId id="381"/>
            <p14:sldId id="384"/>
            <p14:sldId id="374"/>
            <p14:sldId id="376"/>
            <p14:sldId id="377"/>
            <p14:sldId id="378"/>
            <p14:sldId id="405"/>
            <p14:sldId id="390"/>
          </p14:sldIdLst>
        </p14:section>
        <p14:section name="Quick Sort - Idea Mapping" id="{C5A0A064-D51D-4170-8345-008E81BC181E}">
          <p14:sldIdLst>
            <p14:sldId id="382"/>
            <p14:sldId id="387"/>
            <p14:sldId id="389"/>
            <p14:sldId id="385"/>
            <p14:sldId id="391"/>
            <p14:sldId id="392"/>
            <p14:sldId id="393"/>
            <p14:sldId id="395"/>
            <p14:sldId id="397"/>
          </p14:sldIdLst>
        </p14:section>
        <p14:section name="Quick Sort - Implementation" id="{F6FD8755-36C7-4AB3-8879-F62F07008692}">
          <p14:sldIdLst>
            <p14:sldId id="383"/>
            <p14:sldId id="394"/>
            <p14:sldId id="406"/>
            <p14:sldId id="407"/>
            <p14:sldId id="408"/>
            <p14:sldId id="409"/>
            <p14:sldId id="410"/>
            <p14:sldId id="402"/>
            <p14:sldId id="399"/>
            <p14:sldId id="401"/>
            <p14:sldId id="350"/>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Febrian" initials="AF" lastIdx="1" clrIdx="0">
    <p:extLst>
      <p:ext uri="{19B8F6BF-5375-455C-9EA6-DF929625EA0E}">
        <p15:presenceInfo xmlns:p15="http://schemas.microsoft.com/office/powerpoint/2012/main" userId="Andreas Feb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2429"/>
    <a:srgbClr val="2F424F"/>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69" d="100"/>
          <a:sy n="69" d="100"/>
        </p:scale>
        <p:origin x="474" y="42"/>
      </p:cViewPr>
      <p:guideLst>
        <p:guide orient="horz" pos="2160"/>
        <p:guide pos="2880"/>
      </p:guideLst>
    </p:cSldViewPr>
  </p:slideViewPr>
  <p:notesTextViewPr>
    <p:cViewPr>
      <p:scale>
        <a:sx n="3" d="2"/>
        <a:sy n="3" d="2"/>
      </p:scale>
      <p:origin x="0" y="0"/>
    </p:cViewPr>
  </p:notesTextViewPr>
  <p:sorterViewPr>
    <p:cViewPr>
      <p:scale>
        <a:sx n="100" d="100"/>
        <a:sy n="100" d="100"/>
      </p:scale>
      <p:origin x="0" y="-11294"/>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9T15:43:00.731"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Bubble dan Quick Sort</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D5B1-FC3F-4B61-BD14-EA94134AC133}"/>
              </a:ext>
            </a:extLst>
          </p:cNvPr>
          <p:cNvSpPr>
            <a:spLocks noGrp="1"/>
          </p:cNvSpPr>
          <p:nvPr>
            <p:ph type="title"/>
          </p:nvPr>
        </p:nvSpPr>
        <p:spPr/>
        <p:txBody>
          <a:bodyPr/>
          <a:lstStyle/>
          <a:p>
            <a:r>
              <a:rPr lang="en-US"/>
              <a:t>Bubble Sort</a:t>
            </a:r>
            <a:endParaRPr lang="en-ID"/>
          </a:p>
        </p:txBody>
      </p:sp>
    </p:spTree>
    <p:extLst>
      <p:ext uri="{BB962C8B-B14F-4D97-AF65-F5344CB8AC3E}">
        <p14:creationId xmlns:p14="http://schemas.microsoft.com/office/powerpoint/2010/main" val="1446314498"/>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B62D-EEC3-49C6-958F-25491DAD274E}"/>
              </a:ext>
            </a:extLst>
          </p:cNvPr>
          <p:cNvSpPr>
            <a:spLocks noGrp="1"/>
          </p:cNvSpPr>
          <p:nvPr>
            <p:ph type="title"/>
          </p:nvPr>
        </p:nvSpPr>
        <p:spPr/>
        <p:txBody>
          <a:bodyPr/>
          <a:lstStyle/>
          <a:p>
            <a:r>
              <a:rPr lang="en-US"/>
              <a:t>Bubble Sort</a:t>
            </a:r>
            <a:endParaRPr lang="en-ID"/>
          </a:p>
        </p:txBody>
      </p:sp>
      <p:sp>
        <p:nvSpPr>
          <p:cNvPr id="3" name="Text Placeholder 2">
            <a:extLst>
              <a:ext uri="{FF2B5EF4-FFF2-40B4-BE49-F238E27FC236}">
                <a16:creationId xmlns:a16="http://schemas.microsoft.com/office/drawing/2014/main" id="{38D5CC67-0821-438F-A162-1334E791F854}"/>
              </a:ext>
            </a:extLst>
          </p:cNvPr>
          <p:cNvSpPr>
            <a:spLocks noGrp="1"/>
          </p:cNvSpPr>
          <p:nvPr>
            <p:ph type="body" sz="quarter" idx="10"/>
          </p:nvPr>
        </p:nvSpPr>
        <p:spPr/>
        <p:txBody>
          <a:bodyPr/>
          <a:lstStyle/>
          <a:p>
            <a:r>
              <a:rPr lang="en-US"/>
              <a:t>Angka yang terbungkus Bubble (balon udara) akan bergerak naik (i.e., indeksnya bertambah) sehingga nilai yang terbesar atau terkecil, sesuai kebutuhan, selalu berada pada indeks terakhir. </a:t>
            </a:r>
            <a:endParaRPr lang="en-ID"/>
          </a:p>
        </p:txBody>
      </p:sp>
      <p:sp>
        <p:nvSpPr>
          <p:cNvPr id="4" name="Text Placeholder 3">
            <a:extLst>
              <a:ext uri="{FF2B5EF4-FFF2-40B4-BE49-F238E27FC236}">
                <a16:creationId xmlns:a16="http://schemas.microsoft.com/office/drawing/2014/main" id="{F8F32863-982E-4F69-B67C-B7E700E3ABFD}"/>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274593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BF07-CC70-4105-AE43-481170D3C979}"/>
              </a:ext>
            </a:extLst>
          </p:cNvPr>
          <p:cNvSpPr>
            <a:spLocks noGrp="1"/>
          </p:cNvSpPr>
          <p:nvPr>
            <p:ph type="title"/>
          </p:nvPr>
        </p:nvSpPr>
        <p:spPr/>
        <p:txBody>
          <a:bodyPr/>
          <a:lstStyle/>
          <a:p>
            <a:r>
              <a:rPr lang="en-US"/>
              <a:t>Ilustrasi Ide Bubble Sort</a:t>
            </a:r>
            <a:endParaRPr lang="en-ID"/>
          </a:p>
        </p:txBody>
      </p:sp>
    </p:spTree>
    <p:extLst>
      <p:ext uri="{BB962C8B-B14F-4D97-AF65-F5344CB8AC3E}">
        <p14:creationId xmlns:p14="http://schemas.microsoft.com/office/powerpoint/2010/main" val="1818726872"/>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6BF-3501-4F5A-876C-CE71D1EEEE72}"/>
              </a:ext>
            </a:extLst>
          </p:cNvPr>
          <p:cNvSpPr>
            <a:spLocks noGrp="1"/>
          </p:cNvSpPr>
          <p:nvPr>
            <p:ph type="title"/>
          </p:nvPr>
        </p:nvSpPr>
        <p:spPr/>
        <p:txBody>
          <a:bodyPr/>
          <a:lstStyle/>
          <a:p>
            <a:r>
              <a:rPr lang="en-US"/>
              <a:t>Kasus Pengurutan</a:t>
            </a:r>
            <a:endParaRPr lang="id-ID"/>
          </a:p>
        </p:txBody>
      </p:sp>
      <p:sp>
        <p:nvSpPr>
          <p:cNvPr id="3" name="Text Placeholder 2">
            <a:extLst>
              <a:ext uri="{FF2B5EF4-FFF2-40B4-BE49-F238E27FC236}">
                <a16:creationId xmlns:a16="http://schemas.microsoft.com/office/drawing/2014/main" id="{F61405B7-6BE4-422E-BCB1-1D67646D3CBC}"/>
              </a:ext>
            </a:extLst>
          </p:cNvPr>
          <p:cNvSpPr>
            <a:spLocks noGrp="1"/>
          </p:cNvSpPr>
          <p:nvPr>
            <p:ph type="body" sz="quarter" idx="10"/>
          </p:nvPr>
        </p:nvSpPr>
        <p:spPr/>
        <p:txBody>
          <a:bodyPr/>
          <a:lstStyle/>
          <a:p>
            <a:pPr marL="0" indent="0">
              <a:lnSpc>
                <a:spcPct val="150000"/>
              </a:lnSpc>
              <a:buNone/>
            </a:pPr>
            <a:r>
              <a:rPr lang="en-US"/>
              <a:t>Anda ingin mengurutkan 9, 6, 4, 2 dari bilangan yang terkecil ke terbesar (i.e., </a:t>
            </a:r>
            <a:r>
              <a:rPr lang="en-US" i="1"/>
              <a:t>ascending</a:t>
            </a:r>
            <a:r>
              <a:rPr lang="en-US"/>
              <a:t>) dengan menggunakan Bubble Sort. </a:t>
            </a:r>
            <a:endParaRPr lang="id-ID"/>
          </a:p>
        </p:txBody>
      </p:sp>
    </p:spTree>
    <p:extLst>
      <p:ext uri="{BB962C8B-B14F-4D97-AF65-F5344CB8AC3E}">
        <p14:creationId xmlns:p14="http://schemas.microsoft.com/office/powerpoint/2010/main" val="49166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C145-B95A-4214-83FA-FB4AC5A6F182}"/>
              </a:ext>
            </a:extLst>
          </p:cNvPr>
          <p:cNvSpPr>
            <a:spLocks noGrp="1"/>
          </p:cNvSpPr>
          <p:nvPr>
            <p:ph type="title"/>
          </p:nvPr>
        </p:nvSpPr>
        <p:spPr/>
        <p:txBody>
          <a:bodyPr/>
          <a:lstStyle/>
          <a:p>
            <a:r>
              <a:rPr lang="en-US"/>
              <a:t>Ilustrasi Ide Bubble Sort</a:t>
            </a:r>
            <a:endParaRPr lang="en-ID"/>
          </a:p>
        </p:txBody>
      </p:sp>
      <p:sp>
        <p:nvSpPr>
          <p:cNvPr id="6" name="Rectangle 5">
            <a:extLst>
              <a:ext uri="{FF2B5EF4-FFF2-40B4-BE49-F238E27FC236}">
                <a16:creationId xmlns:a16="http://schemas.microsoft.com/office/drawing/2014/main" id="{6400DBFE-A34D-4861-AC76-E04869998A44}"/>
              </a:ext>
            </a:extLst>
          </p:cNvPr>
          <p:cNvSpPr/>
          <p:nvPr/>
        </p:nvSpPr>
        <p:spPr>
          <a:xfrm>
            <a:off x="2958353" y="1736435"/>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9</a:t>
            </a:r>
            <a:endParaRPr lang="id-ID" sz="24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447B0AB-89FE-4BD6-9471-EF4A60904158}"/>
              </a:ext>
            </a:extLst>
          </p:cNvPr>
          <p:cNvSpPr/>
          <p:nvPr/>
        </p:nvSpPr>
        <p:spPr>
          <a:xfrm>
            <a:off x="3701880" y="1736435"/>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6</a:t>
            </a:r>
            <a:endParaRPr lang="id-ID" sz="240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7188BB5-A405-48CB-AAF1-25E8156451DC}"/>
              </a:ext>
            </a:extLst>
          </p:cNvPr>
          <p:cNvSpPr/>
          <p:nvPr/>
        </p:nvSpPr>
        <p:spPr>
          <a:xfrm>
            <a:off x="4445407" y="1736435"/>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4</a:t>
            </a:r>
            <a:endParaRPr lang="id-ID" sz="24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CA8F77B-935B-4EE6-A053-B75C10548733}"/>
              </a:ext>
            </a:extLst>
          </p:cNvPr>
          <p:cNvSpPr/>
          <p:nvPr/>
        </p:nvSpPr>
        <p:spPr>
          <a:xfrm>
            <a:off x="5188934" y="1736435"/>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a:t>
            </a:r>
            <a:endParaRPr lang="id-ID" sz="24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1B00FFA-16E4-43D7-838B-51A547795C6A}"/>
              </a:ext>
            </a:extLst>
          </p:cNvPr>
          <p:cNvSpPr/>
          <p:nvPr/>
        </p:nvSpPr>
        <p:spPr>
          <a:xfrm>
            <a:off x="1276411" y="3447473"/>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lumMod val="75000"/>
                  </a:schemeClr>
                </a:solidFill>
                <a:latin typeface="Arial" panose="020B0604020202020204" pitchFamily="34" charset="0"/>
                <a:cs typeface="Arial" panose="020B0604020202020204" pitchFamily="34" charset="0"/>
              </a:rPr>
              <a:t>9</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6</a:t>
            </a:r>
            <a:r>
              <a:rPr lang="en-US" sz="2400">
                <a:solidFill>
                  <a:schemeClr val="tx1"/>
                </a:solidFill>
                <a:latin typeface="Arial" panose="020B0604020202020204" pitchFamily="34" charset="0"/>
                <a:cs typeface="Arial" panose="020B0604020202020204" pitchFamily="34" charset="0"/>
              </a:rPr>
              <a:t>, 4, 2</a:t>
            </a:r>
            <a:endParaRPr lang="id-ID" sz="2400">
              <a:solidFill>
                <a:schemeClr val="tx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22EA0556-7948-4FAF-9D6B-17FE47DF2287}"/>
              </a:ext>
            </a:extLst>
          </p:cNvPr>
          <p:cNvGrpSpPr/>
          <p:nvPr/>
        </p:nvGrpSpPr>
        <p:grpSpPr>
          <a:xfrm>
            <a:off x="1189590" y="3004126"/>
            <a:ext cx="1585013" cy="554182"/>
            <a:chOff x="192063" y="3004126"/>
            <a:chExt cx="1585013" cy="554182"/>
          </a:xfrm>
        </p:grpSpPr>
        <p:cxnSp>
          <p:nvCxnSpPr>
            <p:cNvPr id="15" name="Straight Connector 14">
              <a:extLst>
                <a:ext uri="{FF2B5EF4-FFF2-40B4-BE49-F238E27FC236}">
                  <a16:creationId xmlns:a16="http://schemas.microsoft.com/office/drawing/2014/main" id="{19E04103-D7AD-4DB3-B2F8-B3757C1A6183}"/>
                </a:ext>
              </a:extLst>
            </p:cNvPr>
            <p:cNvCxnSpPr/>
            <p:nvPr/>
          </p:nvCxnSpPr>
          <p:spPr>
            <a:xfrm>
              <a:off x="314036" y="3447473"/>
              <a:ext cx="146304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CE07EC-1A04-4A76-A5AD-7D6067C29BAB}"/>
                </a:ext>
              </a:extLst>
            </p:cNvPr>
            <p:cNvSpPr/>
            <p:nvPr/>
          </p:nvSpPr>
          <p:spPr>
            <a:xfrm>
              <a:off x="192063" y="3004126"/>
              <a:ext cx="1027138"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Pass 1</a:t>
              </a:r>
              <a:endParaRPr lang="id-ID" sz="2000">
                <a:solidFill>
                  <a:schemeClr val="tx1"/>
                </a:solidFill>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4ADFA3DD-7C71-4D98-82C4-7179CFA8F2FB}"/>
              </a:ext>
            </a:extLst>
          </p:cNvPr>
          <p:cNvSpPr/>
          <p:nvPr/>
        </p:nvSpPr>
        <p:spPr>
          <a:xfrm>
            <a:off x="1276411" y="3890821"/>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6, </a:t>
            </a:r>
            <a:r>
              <a:rPr lang="en-US" sz="2400">
                <a:solidFill>
                  <a:schemeClr val="accent2">
                    <a:lumMod val="75000"/>
                  </a:schemeClr>
                </a:solidFill>
                <a:latin typeface="Arial" panose="020B0604020202020204" pitchFamily="34" charset="0"/>
                <a:cs typeface="Arial" panose="020B0604020202020204" pitchFamily="34" charset="0"/>
              </a:rPr>
              <a:t>9</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4</a:t>
            </a:r>
            <a:r>
              <a:rPr lang="en-US" sz="2400">
                <a:solidFill>
                  <a:schemeClr val="tx1"/>
                </a:solidFill>
                <a:latin typeface="Arial" panose="020B0604020202020204" pitchFamily="34" charset="0"/>
                <a:cs typeface="Arial" panose="020B0604020202020204" pitchFamily="34" charset="0"/>
              </a:rPr>
              <a:t>, 2</a:t>
            </a:r>
            <a:endParaRPr lang="id-ID" sz="240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0016C48-92AF-4272-9864-56D50EE37BFF}"/>
              </a:ext>
            </a:extLst>
          </p:cNvPr>
          <p:cNvSpPr/>
          <p:nvPr/>
        </p:nvSpPr>
        <p:spPr>
          <a:xfrm>
            <a:off x="1276411" y="4334168"/>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6, 4, </a:t>
            </a:r>
            <a:r>
              <a:rPr lang="en-US" sz="2400">
                <a:solidFill>
                  <a:schemeClr val="accent2">
                    <a:lumMod val="75000"/>
                  </a:schemeClr>
                </a:solidFill>
                <a:latin typeface="Arial" panose="020B0604020202020204" pitchFamily="34" charset="0"/>
                <a:cs typeface="Arial" panose="020B0604020202020204" pitchFamily="34" charset="0"/>
              </a:rPr>
              <a:t>9</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2</a:t>
            </a:r>
            <a:endParaRPr lang="id-ID" sz="2400">
              <a:solidFill>
                <a:schemeClr val="accent2">
                  <a:lumMod val="7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717DD99-37F5-4BD3-94E3-8746C0383241}"/>
              </a:ext>
            </a:extLst>
          </p:cNvPr>
          <p:cNvSpPr/>
          <p:nvPr/>
        </p:nvSpPr>
        <p:spPr>
          <a:xfrm>
            <a:off x="1276411" y="4777516"/>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192429"/>
                </a:solidFill>
                <a:latin typeface="Arial" panose="020B0604020202020204" pitchFamily="34" charset="0"/>
                <a:cs typeface="Arial" panose="020B0604020202020204" pitchFamily="34" charset="0"/>
              </a:rPr>
              <a:t>6, 4, 2, </a:t>
            </a:r>
            <a:r>
              <a:rPr lang="en-US" sz="2400">
                <a:solidFill>
                  <a:schemeClr val="accent2">
                    <a:lumMod val="75000"/>
                  </a:schemeClr>
                </a:solidFill>
                <a:latin typeface="Arial" panose="020B0604020202020204" pitchFamily="34" charset="0"/>
                <a:cs typeface="Arial" panose="020B0604020202020204" pitchFamily="34" charset="0"/>
              </a:rPr>
              <a:t>9</a:t>
            </a:r>
            <a:endParaRPr lang="id-ID" sz="2400">
              <a:solidFill>
                <a:schemeClr val="accent2">
                  <a:lumMod val="75000"/>
                </a:schemeClr>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E9F7629-E933-4BA4-BE10-F8EDE49CB48A}"/>
              </a:ext>
            </a:extLst>
          </p:cNvPr>
          <p:cNvGrpSpPr/>
          <p:nvPr/>
        </p:nvGrpSpPr>
        <p:grpSpPr>
          <a:xfrm>
            <a:off x="3542499" y="2983942"/>
            <a:ext cx="1585013" cy="554182"/>
            <a:chOff x="192063" y="3004126"/>
            <a:chExt cx="1585013" cy="554182"/>
          </a:xfrm>
        </p:grpSpPr>
        <p:cxnSp>
          <p:nvCxnSpPr>
            <p:cNvPr id="23" name="Straight Connector 22">
              <a:extLst>
                <a:ext uri="{FF2B5EF4-FFF2-40B4-BE49-F238E27FC236}">
                  <a16:creationId xmlns:a16="http://schemas.microsoft.com/office/drawing/2014/main" id="{15C40887-2053-4714-80AA-F5BAD73F2C6D}"/>
                </a:ext>
              </a:extLst>
            </p:cNvPr>
            <p:cNvCxnSpPr/>
            <p:nvPr/>
          </p:nvCxnSpPr>
          <p:spPr>
            <a:xfrm>
              <a:off x="314036" y="3447473"/>
              <a:ext cx="146304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6BDC7D9-6366-491E-A824-BD7C4F56DC9A}"/>
                </a:ext>
              </a:extLst>
            </p:cNvPr>
            <p:cNvSpPr/>
            <p:nvPr/>
          </p:nvSpPr>
          <p:spPr>
            <a:xfrm>
              <a:off x="192063" y="3004126"/>
              <a:ext cx="1027138"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Pass 2</a:t>
              </a:r>
              <a:endParaRPr lang="id-ID" sz="2000">
                <a:solidFill>
                  <a:schemeClr val="tx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DBEC4CA8-FFF6-473B-872C-C6CF888A2D12}"/>
              </a:ext>
            </a:extLst>
          </p:cNvPr>
          <p:cNvGrpSpPr/>
          <p:nvPr/>
        </p:nvGrpSpPr>
        <p:grpSpPr>
          <a:xfrm>
            <a:off x="5895408" y="2983942"/>
            <a:ext cx="1585013" cy="554182"/>
            <a:chOff x="192063" y="3004126"/>
            <a:chExt cx="1585013" cy="554182"/>
          </a:xfrm>
        </p:grpSpPr>
        <p:cxnSp>
          <p:nvCxnSpPr>
            <p:cNvPr id="26" name="Straight Connector 25">
              <a:extLst>
                <a:ext uri="{FF2B5EF4-FFF2-40B4-BE49-F238E27FC236}">
                  <a16:creationId xmlns:a16="http://schemas.microsoft.com/office/drawing/2014/main" id="{601FCB1E-9E95-432E-917A-CCC99BA31917}"/>
                </a:ext>
              </a:extLst>
            </p:cNvPr>
            <p:cNvCxnSpPr/>
            <p:nvPr/>
          </p:nvCxnSpPr>
          <p:spPr>
            <a:xfrm>
              <a:off x="314036" y="3447473"/>
              <a:ext cx="146304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757A2E8-62B4-46ED-AED5-2BB6C2212BF8}"/>
                </a:ext>
              </a:extLst>
            </p:cNvPr>
            <p:cNvSpPr/>
            <p:nvPr/>
          </p:nvSpPr>
          <p:spPr>
            <a:xfrm>
              <a:off x="192063" y="3004126"/>
              <a:ext cx="1027138"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Pass 3</a:t>
              </a:r>
              <a:endParaRPr lang="id-ID" sz="2000">
                <a:solidFill>
                  <a:schemeClr val="tx1"/>
                </a:solidFill>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0D8E3DAC-72D6-4F9A-BCC5-E1F382FAD5FB}"/>
              </a:ext>
            </a:extLst>
          </p:cNvPr>
          <p:cNvSpPr/>
          <p:nvPr/>
        </p:nvSpPr>
        <p:spPr>
          <a:xfrm>
            <a:off x="3664472" y="3427289"/>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lumMod val="75000"/>
                  </a:schemeClr>
                </a:solidFill>
                <a:latin typeface="Arial" panose="020B0604020202020204" pitchFamily="34" charset="0"/>
                <a:cs typeface="Arial" panose="020B0604020202020204" pitchFamily="34" charset="0"/>
              </a:rPr>
              <a:t>6</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4</a:t>
            </a:r>
            <a:r>
              <a:rPr lang="en-US" sz="2400">
                <a:solidFill>
                  <a:schemeClr val="tx1"/>
                </a:solidFill>
                <a:latin typeface="Arial" panose="020B0604020202020204" pitchFamily="34" charset="0"/>
                <a:cs typeface="Arial" panose="020B0604020202020204" pitchFamily="34" charset="0"/>
              </a:rPr>
              <a:t>, 2, 9</a:t>
            </a:r>
            <a:endParaRPr lang="id-ID" sz="240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188F31A-EF4C-4D02-AE29-5DF242D27E7B}"/>
              </a:ext>
            </a:extLst>
          </p:cNvPr>
          <p:cNvSpPr/>
          <p:nvPr/>
        </p:nvSpPr>
        <p:spPr>
          <a:xfrm>
            <a:off x="3664472" y="3870637"/>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4, </a:t>
            </a:r>
            <a:r>
              <a:rPr lang="en-US" sz="2400">
                <a:solidFill>
                  <a:schemeClr val="accent2">
                    <a:lumMod val="75000"/>
                  </a:schemeClr>
                </a:solidFill>
                <a:latin typeface="Arial" panose="020B0604020202020204" pitchFamily="34" charset="0"/>
                <a:cs typeface="Arial" panose="020B0604020202020204" pitchFamily="34" charset="0"/>
              </a:rPr>
              <a:t>6</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2</a:t>
            </a:r>
            <a:r>
              <a:rPr lang="en-US" sz="2400">
                <a:solidFill>
                  <a:schemeClr val="tx1"/>
                </a:solidFill>
                <a:latin typeface="Arial" panose="020B0604020202020204" pitchFamily="34" charset="0"/>
                <a:cs typeface="Arial" panose="020B0604020202020204" pitchFamily="34" charset="0"/>
              </a:rPr>
              <a:t>, 9</a:t>
            </a:r>
            <a:endParaRPr lang="id-ID" sz="2400">
              <a:solidFill>
                <a:schemeClr val="tx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9AE9AEC0-FC68-463F-89B4-CB95BD8BE9CC}"/>
              </a:ext>
            </a:extLst>
          </p:cNvPr>
          <p:cNvSpPr/>
          <p:nvPr/>
        </p:nvSpPr>
        <p:spPr>
          <a:xfrm>
            <a:off x="3664472" y="4313984"/>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4, 2, </a:t>
            </a:r>
            <a:r>
              <a:rPr lang="en-US" sz="2400">
                <a:solidFill>
                  <a:schemeClr val="accent2">
                    <a:lumMod val="75000"/>
                  </a:schemeClr>
                </a:solidFill>
                <a:latin typeface="Arial" panose="020B0604020202020204" pitchFamily="34" charset="0"/>
                <a:cs typeface="Arial" panose="020B0604020202020204" pitchFamily="34" charset="0"/>
              </a:rPr>
              <a:t>6</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9</a:t>
            </a:r>
            <a:endParaRPr lang="id-ID" sz="2400">
              <a:solidFill>
                <a:schemeClr val="accent2">
                  <a:lumMod val="75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CD91FBA-ED44-4AFF-B27F-534DBE1A0ECD}"/>
              </a:ext>
            </a:extLst>
          </p:cNvPr>
          <p:cNvSpPr/>
          <p:nvPr/>
        </p:nvSpPr>
        <p:spPr>
          <a:xfrm>
            <a:off x="3664472" y="4757332"/>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192429"/>
                </a:solidFill>
                <a:latin typeface="Arial" panose="020B0604020202020204" pitchFamily="34" charset="0"/>
                <a:cs typeface="Arial" panose="020B0604020202020204" pitchFamily="34" charset="0"/>
              </a:rPr>
              <a:t>4, 2, 6, </a:t>
            </a:r>
            <a:r>
              <a:rPr lang="en-US" sz="2400">
                <a:solidFill>
                  <a:schemeClr val="accent2">
                    <a:lumMod val="75000"/>
                  </a:schemeClr>
                </a:solidFill>
                <a:latin typeface="Arial" panose="020B0604020202020204" pitchFamily="34" charset="0"/>
                <a:cs typeface="Arial" panose="020B0604020202020204" pitchFamily="34" charset="0"/>
              </a:rPr>
              <a:t>9</a:t>
            </a:r>
            <a:endParaRPr lang="id-ID" sz="2400">
              <a:solidFill>
                <a:schemeClr val="accent2">
                  <a:lumMod val="75000"/>
                </a:schemeClr>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3B58009-C4D4-4AB8-A5F8-B8ABA851E9B7}"/>
              </a:ext>
            </a:extLst>
          </p:cNvPr>
          <p:cNvSpPr/>
          <p:nvPr/>
        </p:nvSpPr>
        <p:spPr>
          <a:xfrm>
            <a:off x="6017381" y="3447473"/>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lumMod val="75000"/>
                  </a:schemeClr>
                </a:solidFill>
                <a:latin typeface="Arial" panose="020B0604020202020204" pitchFamily="34" charset="0"/>
                <a:cs typeface="Arial" panose="020B0604020202020204" pitchFamily="34" charset="0"/>
              </a:rPr>
              <a:t>4</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2</a:t>
            </a:r>
            <a:r>
              <a:rPr lang="en-US" sz="2400">
                <a:solidFill>
                  <a:schemeClr val="tx1"/>
                </a:solidFill>
                <a:latin typeface="Arial" panose="020B0604020202020204" pitchFamily="34" charset="0"/>
                <a:cs typeface="Arial" panose="020B0604020202020204" pitchFamily="34" charset="0"/>
              </a:rPr>
              <a:t>, 6, 9</a:t>
            </a:r>
            <a:endParaRPr lang="id-ID" sz="240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026AC82-1D84-41A1-9B1E-B3B230DEB8C9}"/>
              </a:ext>
            </a:extLst>
          </p:cNvPr>
          <p:cNvSpPr/>
          <p:nvPr/>
        </p:nvSpPr>
        <p:spPr>
          <a:xfrm>
            <a:off x="6017381" y="3890821"/>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 </a:t>
            </a:r>
            <a:r>
              <a:rPr lang="en-US" sz="2400">
                <a:solidFill>
                  <a:schemeClr val="accent2">
                    <a:lumMod val="75000"/>
                  </a:schemeClr>
                </a:solidFill>
                <a:latin typeface="Arial" panose="020B0604020202020204" pitchFamily="34" charset="0"/>
                <a:cs typeface="Arial" panose="020B0604020202020204" pitchFamily="34" charset="0"/>
              </a:rPr>
              <a:t>4</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6</a:t>
            </a:r>
            <a:r>
              <a:rPr lang="en-US" sz="2400">
                <a:solidFill>
                  <a:schemeClr val="tx1"/>
                </a:solidFill>
                <a:latin typeface="Arial" panose="020B0604020202020204" pitchFamily="34" charset="0"/>
                <a:cs typeface="Arial" panose="020B0604020202020204" pitchFamily="34" charset="0"/>
              </a:rPr>
              <a:t>, 9</a:t>
            </a:r>
            <a:endParaRPr lang="id-ID" sz="240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1F6E07C7-3C4A-4284-9093-D87C98C2445D}"/>
              </a:ext>
            </a:extLst>
          </p:cNvPr>
          <p:cNvSpPr/>
          <p:nvPr/>
        </p:nvSpPr>
        <p:spPr>
          <a:xfrm>
            <a:off x="6017381" y="4334168"/>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2, 4, </a:t>
            </a:r>
            <a:r>
              <a:rPr lang="en-US" sz="2400">
                <a:solidFill>
                  <a:schemeClr val="accent2">
                    <a:lumMod val="75000"/>
                  </a:schemeClr>
                </a:solidFill>
                <a:latin typeface="Arial" panose="020B0604020202020204" pitchFamily="34" charset="0"/>
                <a:cs typeface="Arial" panose="020B0604020202020204" pitchFamily="34" charset="0"/>
              </a:rPr>
              <a:t>6</a:t>
            </a:r>
            <a:r>
              <a:rPr lang="en-US" sz="2400">
                <a:solidFill>
                  <a:schemeClr val="tx1"/>
                </a:solidFill>
                <a:latin typeface="Arial" panose="020B0604020202020204" pitchFamily="34" charset="0"/>
                <a:cs typeface="Arial" panose="020B0604020202020204" pitchFamily="34" charset="0"/>
              </a:rPr>
              <a:t>, </a:t>
            </a:r>
            <a:r>
              <a:rPr lang="en-US" sz="2400">
                <a:solidFill>
                  <a:schemeClr val="accent2">
                    <a:lumMod val="75000"/>
                  </a:schemeClr>
                </a:solidFill>
                <a:latin typeface="Arial" panose="020B0604020202020204" pitchFamily="34" charset="0"/>
                <a:cs typeface="Arial" panose="020B0604020202020204" pitchFamily="34" charset="0"/>
              </a:rPr>
              <a:t>9</a:t>
            </a:r>
            <a:endParaRPr lang="id-ID" sz="2400">
              <a:solidFill>
                <a:schemeClr val="accent2">
                  <a:lumMod val="7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D2D55D96-228E-42BA-B478-665AD4CCE612}"/>
              </a:ext>
            </a:extLst>
          </p:cNvPr>
          <p:cNvSpPr/>
          <p:nvPr/>
        </p:nvSpPr>
        <p:spPr>
          <a:xfrm>
            <a:off x="6017381" y="4777516"/>
            <a:ext cx="1463040"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192429"/>
                </a:solidFill>
                <a:latin typeface="Arial" panose="020B0604020202020204" pitchFamily="34" charset="0"/>
                <a:cs typeface="Arial" panose="020B0604020202020204" pitchFamily="34" charset="0"/>
              </a:rPr>
              <a:t>2, 4, 6, </a:t>
            </a:r>
            <a:r>
              <a:rPr lang="en-US" sz="2400">
                <a:solidFill>
                  <a:schemeClr val="accent2">
                    <a:lumMod val="75000"/>
                  </a:schemeClr>
                </a:solidFill>
                <a:latin typeface="Arial" panose="020B0604020202020204" pitchFamily="34" charset="0"/>
                <a:cs typeface="Arial" panose="020B0604020202020204" pitchFamily="34" charset="0"/>
              </a:rPr>
              <a:t>9</a:t>
            </a:r>
            <a:endParaRPr lang="id-ID" sz="2400">
              <a:solidFill>
                <a:schemeClr val="accent2">
                  <a:lumMod val="7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8402EA45-16EB-4DE9-A80D-91E07F81765D}"/>
              </a:ext>
            </a:extLst>
          </p:cNvPr>
          <p:cNvSpPr/>
          <p:nvPr/>
        </p:nvSpPr>
        <p:spPr>
          <a:xfrm>
            <a:off x="3166891" y="1063379"/>
            <a:ext cx="2458201" cy="55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tx1"/>
                </a:solidFill>
                <a:latin typeface="Arial" panose="020B0604020202020204" pitchFamily="34" charset="0"/>
                <a:cs typeface="Arial" panose="020B0604020202020204" pitchFamily="34" charset="0"/>
              </a:rPr>
              <a:t>Ascending</a:t>
            </a:r>
            <a:endParaRPr lang="id-ID" sz="2400" i="1">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2AB5BC1D-246D-42EE-9E79-3F690B4B9BF7}"/>
              </a:ext>
            </a:extLst>
          </p:cNvPr>
          <p:cNvSpPr/>
          <p:nvPr/>
        </p:nvSpPr>
        <p:spPr>
          <a:xfrm>
            <a:off x="3703320"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9</a:t>
            </a:r>
            <a:endParaRPr lang="id-ID" sz="2400">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F82CAEB-81FF-4443-B523-CA0C2AEC281C}"/>
              </a:ext>
            </a:extLst>
          </p:cNvPr>
          <p:cNvSpPr/>
          <p:nvPr/>
        </p:nvSpPr>
        <p:spPr>
          <a:xfrm>
            <a:off x="2962656"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6</a:t>
            </a:r>
            <a:endParaRPr lang="id-ID" sz="2400">
              <a:solidFill>
                <a:schemeClr val="tx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0376EBA-156B-49C6-8B65-0A06C56B5B8F}"/>
              </a:ext>
            </a:extLst>
          </p:cNvPr>
          <p:cNvSpPr/>
          <p:nvPr/>
        </p:nvSpPr>
        <p:spPr>
          <a:xfrm>
            <a:off x="4443984"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9</a:t>
            </a:r>
            <a:endParaRPr lang="id-ID" sz="2400">
              <a:solidFill>
                <a:schemeClr val="tx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36109028-932E-4568-9FD3-5D71F06EAA45}"/>
              </a:ext>
            </a:extLst>
          </p:cNvPr>
          <p:cNvSpPr/>
          <p:nvPr/>
        </p:nvSpPr>
        <p:spPr>
          <a:xfrm>
            <a:off x="3703320"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4</a:t>
            </a:r>
            <a:endParaRPr lang="id-ID" sz="240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7FF5BF4-E55C-4A2C-98B3-94E7CF3B8E38}"/>
              </a:ext>
            </a:extLst>
          </p:cNvPr>
          <p:cNvSpPr/>
          <p:nvPr/>
        </p:nvSpPr>
        <p:spPr>
          <a:xfrm>
            <a:off x="5193792"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9</a:t>
            </a:r>
            <a:endParaRPr lang="id-ID" sz="2400">
              <a:solidFill>
                <a:schemeClr val="tx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6C50412-C7B6-4C11-98AC-AD86D4B978A2}"/>
              </a:ext>
            </a:extLst>
          </p:cNvPr>
          <p:cNvSpPr/>
          <p:nvPr/>
        </p:nvSpPr>
        <p:spPr>
          <a:xfrm>
            <a:off x="4443984"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a:t>
            </a:r>
            <a:endParaRPr lang="id-ID" sz="240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25D16621-17C6-439E-887B-54C84C7FD00B}"/>
              </a:ext>
            </a:extLst>
          </p:cNvPr>
          <p:cNvSpPr/>
          <p:nvPr/>
        </p:nvSpPr>
        <p:spPr>
          <a:xfrm>
            <a:off x="2962656"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4</a:t>
            </a:r>
            <a:endParaRPr lang="id-ID" sz="240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E42E8458-E1BB-49B1-926B-F2468DCDB04D}"/>
              </a:ext>
            </a:extLst>
          </p:cNvPr>
          <p:cNvSpPr/>
          <p:nvPr/>
        </p:nvSpPr>
        <p:spPr>
          <a:xfrm>
            <a:off x="3703320"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6</a:t>
            </a:r>
            <a:endParaRPr lang="id-ID" sz="240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7ED9D1E6-23DC-46FC-9031-7A1AB7E9654D}"/>
              </a:ext>
            </a:extLst>
          </p:cNvPr>
          <p:cNvSpPr/>
          <p:nvPr/>
        </p:nvSpPr>
        <p:spPr>
          <a:xfrm>
            <a:off x="4443984"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6</a:t>
            </a:r>
            <a:endParaRPr lang="id-ID" sz="240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5088563F-E6F9-4A48-979C-428FF1C62BB5}"/>
              </a:ext>
            </a:extLst>
          </p:cNvPr>
          <p:cNvSpPr/>
          <p:nvPr/>
        </p:nvSpPr>
        <p:spPr>
          <a:xfrm>
            <a:off x="3703320"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a:t>
            </a:r>
            <a:endParaRPr lang="id-ID" sz="240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5A03B2AE-8DA4-432F-A17C-394E40800774}"/>
              </a:ext>
            </a:extLst>
          </p:cNvPr>
          <p:cNvSpPr/>
          <p:nvPr/>
        </p:nvSpPr>
        <p:spPr>
          <a:xfrm>
            <a:off x="2962656"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a:t>
            </a:r>
            <a:endParaRPr lang="id-ID" sz="240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E035023F-8E2B-4002-8A4C-31DCB7B382A1}"/>
              </a:ext>
            </a:extLst>
          </p:cNvPr>
          <p:cNvSpPr/>
          <p:nvPr/>
        </p:nvSpPr>
        <p:spPr>
          <a:xfrm>
            <a:off x="3703320" y="1737360"/>
            <a:ext cx="517236" cy="554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4</a:t>
            </a:r>
            <a:endParaRPr lang="id-ID" sz="240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5B3094B-6385-49E9-BACF-EF3DDD94A084}"/>
              </a:ext>
            </a:extLst>
          </p:cNvPr>
          <p:cNvSpPr/>
          <p:nvPr/>
        </p:nvSpPr>
        <p:spPr>
          <a:xfrm>
            <a:off x="5127512" y="1693486"/>
            <a:ext cx="640080" cy="64008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a:extLst>
              <a:ext uri="{FF2B5EF4-FFF2-40B4-BE49-F238E27FC236}">
                <a16:creationId xmlns:a16="http://schemas.microsoft.com/office/drawing/2014/main" id="{B8FBC279-C29A-46DC-8CB3-B9131B02A1D5}"/>
              </a:ext>
            </a:extLst>
          </p:cNvPr>
          <p:cNvSpPr/>
          <p:nvPr/>
        </p:nvSpPr>
        <p:spPr>
          <a:xfrm>
            <a:off x="4389416" y="1693486"/>
            <a:ext cx="640080" cy="64008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a:extLst>
              <a:ext uri="{FF2B5EF4-FFF2-40B4-BE49-F238E27FC236}">
                <a16:creationId xmlns:a16="http://schemas.microsoft.com/office/drawing/2014/main" id="{30C0898E-0C0B-4977-9721-03137336065D}"/>
              </a:ext>
            </a:extLst>
          </p:cNvPr>
          <p:cNvSpPr/>
          <p:nvPr/>
        </p:nvSpPr>
        <p:spPr>
          <a:xfrm>
            <a:off x="3635027" y="1693486"/>
            <a:ext cx="640080" cy="64008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a:extLst>
              <a:ext uri="{FF2B5EF4-FFF2-40B4-BE49-F238E27FC236}">
                <a16:creationId xmlns:a16="http://schemas.microsoft.com/office/drawing/2014/main" id="{E1244663-42DF-42CE-AED0-E8D537A733C3}"/>
              </a:ext>
            </a:extLst>
          </p:cNvPr>
          <p:cNvSpPr/>
          <p:nvPr/>
        </p:nvSpPr>
        <p:spPr>
          <a:xfrm>
            <a:off x="2896931" y="1693486"/>
            <a:ext cx="640080" cy="64008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a:extLst>
              <a:ext uri="{FF2B5EF4-FFF2-40B4-BE49-F238E27FC236}">
                <a16:creationId xmlns:a16="http://schemas.microsoft.com/office/drawing/2014/main" id="{432E8F13-90E7-4C5F-8262-949609379EF3}"/>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3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xit" presetSubtype="0" fill="hold" grpId="1" nodeType="withEffect">
                                  <p:stCondLst>
                                    <p:cond delay="0"/>
                                  </p:stCondLst>
                                  <p:childTnLst>
                                    <p:animEffect transition="out" filter="fade">
                                      <p:cBhvr>
                                        <p:cTn id="25" dur="250"/>
                                        <p:tgtEl>
                                          <p:spTgt spid="10"/>
                                        </p:tgtEl>
                                      </p:cBhvr>
                                    </p:animEffect>
                                    <p:set>
                                      <p:cBhvr>
                                        <p:cTn id="26" dur="1" fill="hold">
                                          <p:stCondLst>
                                            <p:cond delay="249"/>
                                          </p:stCondLst>
                                        </p:cTn>
                                        <p:tgtEl>
                                          <p:spTgt spid="10"/>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xit" presetSubtype="0" fill="hold" grpId="1" nodeType="withEffect">
                                  <p:stCondLst>
                                    <p:cond delay="0"/>
                                  </p:stCondLst>
                                  <p:childTnLst>
                                    <p:animEffect transition="out" filter="fade">
                                      <p:cBhvr>
                                        <p:cTn id="43" dur="250"/>
                                        <p:tgtEl>
                                          <p:spTgt spid="11"/>
                                        </p:tgtEl>
                                      </p:cBhvr>
                                    </p:animEffect>
                                    <p:set>
                                      <p:cBhvr>
                                        <p:cTn id="44" dur="1" fill="hold">
                                          <p:stCondLst>
                                            <p:cond delay="249"/>
                                          </p:stCondLst>
                                        </p:cTn>
                                        <p:tgtEl>
                                          <p:spTgt spid="11"/>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xit" presetSubtype="0" fill="hold" grpId="1" nodeType="withEffect">
                                  <p:stCondLst>
                                    <p:cond delay="0"/>
                                  </p:stCondLst>
                                  <p:childTnLst>
                                    <p:animEffect transition="out" filter="fade">
                                      <p:cBhvr>
                                        <p:cTn id="61" dur="250"/>
                                        <p:tgtEl>
                                          <p:spTgt spid="12"/>
                                        </p:tgtEl>
                                      </p:cBhvr>
                                    </p:animEffect>
                                    <p:set>
                                      <p:cBhvr>
                                        <p:cTn id="62" dur="1" fill="hold">
                                          <p:stCondLst>
                                            <p:cond delay="249"/>
                                          </p:stCondLst>
                                        </p:cTn>
                                        <p:tgtEl>
                                          <p:spTgt spid="12"/>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arn(inVertical)">
                                      <p:cBhvr>
                                        <p:cTn id="65" dur="500"/>
                                        <p:tgtEl>
                                          <p:spTgt spid="13"/>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500"/>
                            </p:stCondLst>
                            <p:childTnLst>
                              <p:par>
                                <p:cTn id="81" presetID="16" presetClass="entr" presetSubtype="21" fill="hold" grpId="2"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par>
                                <p:cTn id="96" presetID="10" presetClass="exit" presetSubtype="0" fill="hold" grpId="3" nodeType="withEffect">
                                  <p:stCondLst>
                                    <p:cond delay="0"/>
                                  </p:stCondLst>
                                  <p:childTnLst>
                                    <p:animEffect transition="out" filter="fade">
                                      <p:cBhvr>
                                        <p:cTn id="97" dur="250"/>
                                        <p:tgtEl>
                                          <p:spTgt spid="10"/>
                                        </p:tgtEl>
                                      </p:cBhvr>
                                    </p:animEffect>
                                    <p:set>
                                      <p:cBhvr>
                                        <p:cTn id="98" dur="1" fill="hold">
                                          <p:stCondLst>
                                            <p:cond delay="249"/>
                                          </p:stCondLst>
                                        </p:cTn>
                                        <p:tgtEl>
                                          <p:spTgt spid="10"/>
                                        </p:tgtEl>
                                        <p:attrNameLst>
                                          <p:attrName>style.visibility</p:attrName>
                                        </p:attrNameLst>
                                      </p:cBhvr>
                                      <p:to>
                                        <p:strVal val="hidden"/>
                                      </p:to>
                                    </p:set>
                                  </p:childTnLst>
                                </p:cTn>
                              </p:par>
                              <p:par>
                                <p:cTn id="99" presetID="16" presetClass="entr" presetSubtype="21" fill="hold" grpId="2"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arn(inVertical)">
                                      <p:cBhvr>
                                        <p:cTn id="101" dur="500"/>
                                        <p:tgtEl>
                                          <p:spTgt spid="11"/>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par>
                                <p:cTn id="114" presetID="10" presetClass="exit" presetSubtype="0" fill="hold" grpId="3" nodeType="withEffect">
                                  <p:stCondLst>
                                    <p:cond delay="0"/>
                                  </p:stCondLst>
                                  <p:childTnLst>
                                    <p:animEffect transition="out" filter="fade">
                                      <p:cBhvr>
                                        <p:cTn id="115" dur="250"/>
                                        <p:tgtEl>
                                          <p:spTgt spid="11"/>
                                        </p:tgtEl>
                                      </p:cBhvr>
                                    </p:animEffect>
                                    <p:set>
                                      <p:cBhvr>
                                        <p:cTn id="116" dur="1" fill="hold">
                                          <p:stCondLst>
                                            <p:cond delay="249"/>
                                          </p:stCondLst>
                                        </p:cTn>
                                        <p:tgtEl>
                                          <p:spTgt spid="11"/>
                                        </p:tgtEl>
                                        <p:attrNameLst>
                                          <p:attrName>style.visibility</p:attrName>
                                        </p:attrNameLst>
                                      </p:cBhvr>
                                      <p:to>
                                        <p:strVal val="hidden"/>
                                      </p:to>
                                    </p:set>
                                  </p:childTnLst>
                                </p:cTn>
                              </p:par>
                              <p:par>
                                <p:cTn id="117" presetID="16" presetClass="entr" presetSubtype="21" fill="hold" grpId="2"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arn(inVertical)">
                                      <p:cBhvr>
                                        <p:cTn id="119" dur="500"/>
                                        <p:tgtEl>
                                          <p:spTgt spid="12"/>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left)">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3" nodeType="clickEffect">
                                  <p:stCondLst>
                                    <p:cond delay="0"/>
                                  </p:stCondLst>
                                  <p:childTnLst>
                                    <p:animEffect transition="out" filter="fade">
                                      <p:cBhvr>
                                        <p:cTn id="127" dur="250"/>
                                        <p:tgtEl>
                                          <p:spTgt spid="12"/>
                                        </p:tgtEl>
                                      </p:cBhvr>
                                    </p:animEffect>
                                    <p:set>
                                      <p:cBhvr>
                                        <p:cTn id="128" dur="1" fill="hold">
                                          <p:stCondLst>
                                            <p:cond delay="249"/>
                                          </p:stCondLst>
                                        </p:cTn>
                                        <p:tgtEl>
                                          <p:spTgt spid="12"/>
                                        </p:tgtEl>
                                        <p:attrNameLst>
                                          <p:attrName>style.visibility</p:attrName>
                                        </p:attrNameLst>
                                      </p:cBhvr>
                                      <p:to>
                                        <p:strVal val="hidden"/>
                                      </p:to>
                                    </p:set>
                                  </p:childTnLst>
                                </p:cTn>
                              </p:par>
                              <p:par>
                                <p:cTn id="129" presetID="16" presetClass="entr" presetSubtype="21" fill="hold" grpId="2"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barn(inVertical)">
                                      <p:cBhvr>
                                        <p:cTn id="131" dur="500"/>
                                        <p:tgtEl>
                                          <p:spTgt spid="13"/>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left)">
                                      <p:cBhvr>
                                        <p:cTn id="135" dur="500"/>
                                        <p:tgtEl>
                                          <p:spTgt spid="3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3" nodeType="clickEffect">
                                  <p:stCondLst>
                                    <p:cond delay="0"/>
                                  </p:stCondLst>
                                  <p:childTnLst>
                                    <p:animEffect transition="out" filter="fade">
                                      <p:cBhvr>
                                        <p:cTn id="139" dur="500"/>
                                        <p:tgtEl>
                                          <p:spTgt spid="13"/>
                                        </p:tgtEl>
                                      </p:cBhvr>
                                    </p:animEffect>
                                    <p:set>
                                      <p:cBhvr>
                                        <p:cTn id="140" dur="1" fill="hold">
                                          <p:stCondLst>
                                            <p:cond delay="499"/>
                                          </p:stCondLst>
                                        </p:cTn>
                                        <p:tgtEl>
                                          <p:spTgt spid="1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left)">
                                      <p:cBhvr>
                                        <p:cTn id="145" dur="500"/>
                                        <p:tgtEl>
                                          <p:spTgt spid="25"/>
                                        </p:tgtEl>
                                      </p:cBhvr>
                                    </p:animEffect>
                                  </p:childTnLst>
                                </p:cTn>
                              </p:par>
                            </p:childTnLst>
                          </p:cTn>
                        </p:par>
                        <p:par>
                          <p:cTn id="146" fill="hold">
                            <p:stCondLst>
                              <p:cond delay="500"/>
                            </p:stCondLst>
                            <p:childTnLst>
                              <p:par>
                                <p:cTn id="147" presetID="16" presetClass="entr" presetSubtype="21" fill="hold" grpId="4" nodeType="afterEffect">
                                  <p:stCondLst>
                                    <p:cond delay="0"/>
                                  </p:stCondLst>
                                  <p:childTnLst>
                                    <p:set>
                                      <p:cBhvr>
                                        <p:cTn id="148" dur="1" fill="hold">
                                          <p:stCondLst>
                                            <p:cond delay="0"/>
                                          </p:stCondLst>
                                        </p:cTn>
                                        <p:tgtEl>
                                          <p:spTgt spid="10"/>
                                        </p:tgtEl>
                                        <p:attrNameLst>
                                          <p:attrName>style.visibility</p:attrName>
                                        </p:attrNameLst>
                                      </p:cBhvr>
                                      <p:to>
                                        <p:strVal val="visible"/>
                                      </p:to>
                                    </p:set>
                                    <p:animEffect transition="in" filter="barn(inVertical)">
                                      <p:cBhvr>
                                        <p:cTn id="149" dur="500"/>
                                        <p:tgtEl>
                                          <p:spTgt spid="10"/>
                                        </p:tgtEl>
                                      </p:cBhvr>
                                    </p:animEffect>
                                  </p:childTnLst>
                                </p:cTn>
                              </p:par>
                            </p:childTnLst>
                          </p:cTn>
                        </p:par>
                        <p:par>
                          <p:cTn id="150" fill="hold">
                            <p:stCondLst>
                              <p:cond delay="1000"/>
                            </p:stCondLst>
                            <p:childTnLst>
                              <p:par>
                                <p:cTn id="151" presetID="22" presetClass="entr" presetSubtype="8" fill="hold" grpId="0" nodeType="after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wipe(left)">
                                      <p:cBhvr>
                                        <p:cTn id="153" dur="500"/>
                                        <p:tgtEl>
                                          <p:spTgt spid="3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500"/>
                                        <p:tgtEl>
                                          <p:spTgt spid="5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500"/>
                                        <p:tgtEl>
                                          <p:spTgt spid="51"/>
                                        </p:tgtEl>
                                      </p:cBhvr>
                                    </p:animEffect>
                                  </p:childTnLst>
                                </p:cTn>
                              </p:par>
                              <p:par>
                                <p:cTn id="162" presetID="10" presetClass="exit" presetSubtype="0" fill="hold" grpId="5" nodeType="withEffect">
                                  <p:stCondLst>
                                    <p:cond delay="0"/>
                                  </p:stCondLst>
                                  <p:childTnLst>
                                    <p:animEffect transition="out" filter="fade">
                                      <p:cBhvr>
                                        <p:cTn id="163" dur="250"/>
                                        <p:tgtEl>
                                          <p:spTgt spid="10"/>
                                        </p:tgtEl>
                                      </p:cBhvr>
                                    </p:animEffect>
                                    <p:set>
                                      <p:cBhvr>
                                        <p:cTn id="164" dur="1" fill="hold">
                                          <p:stCondLst>
                                            <p:cond delay="249"/>
                                          </p:stCondLst>
                                        </p:cTn>
                                        <p:tgtEl>
                                          <p:spTgt spid="10"/>
                                        </p:tgtEl>
                                        <p:attrNameLst>
                                          <p:attrName>style.visibility</p:attrName>
                                        </p:attrNameLst>
                                      </p:cBhvr>
                                      <p:to>
                                        <p:strVal val="hidden"/>
                                      </p:to>
                                    </p:set>
                                  </p:childTnLst>
                                </p:cTn>
                              </p:par>
                              <p:par>
                                <p:cTn id="165" presetID="16" presetClass="entr" presetSubtype="21" fill="hold" grpId="4" nodeType="with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barn(inVertical)">
                                      <p:cBhvr>
                                        <p:cTn id="167" dur="500"/>
                                        <p:tgtEl>
                                          <p:spTgt spid="11"/>
                                        </p:tgtEl>
                                      </p:cBhvr>
                                    </p:animEffect>
                                  </p:childTnLst>
                                </p:cTn>
                              </p:par>
                            </p:childTnLst>
                          </p:cTn>
                        </p:par>
                        <p:par>
                          <p:cTn id="168" fill="hold">
                            <p:stCondLst>
                              <p:cond delay="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5" nodeType="clickEffect">
                                  <p:stCondLst>
                                    <p:cond delay="0"/>
                                  </p:stCondLst>
                                  <p:childTnLst>
                                    <p:animEffect transition="out" filter="fade">
                                      <p:cBhvr>
                                        <p:cTn id="175" dur="250"/>
                                        <p:tgtEl>
                                          <p:spTgt spid="11"/>
                                        </p:tgtEl>
                                      </p:cBhvr>
                                    </p:animEffect>
                                    <p:set>
                                      <p:cBhvr>
                                        <p:cTn id="176" dur="1" fill="hold">
                                          <p:stCondLst>
                                            <p:cond delay="249"/>
                                          </p:stCondLst>
                                        </p:cTn>
                                        <p:tgtEl>
                                          <p:spTgt spid="11"/>
                                        </p:tgtEl>
                                        <p:attrNameLst>
                                          <p:attrName>style.visibility</p:attrName>
                                        </p:attrNameLst>
                                      </p:cBhvr>
                                      <p:to>
                                        <p:strVal val="hidden"/>
                                      </p:to>
                                    </p:set>
                                  </p:childTnLst>
                                </p:cTn>
                              </p:par>
                              <p:par>
                                <p:cTn id="177" presetID="16" presetClass="entr" presetSubtype="21" fill="hold" grpId="4" nodeType="with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inVertical)">
                                      <p:cBhvr>
                                        <p:cTn id="179" dur="500"/>
                                        <p:tgtEl>
                                          <p:spTgt spid="12"/>
                                        </p:tgtEl>
                                      </p:cBhvr>
                                    </p:animEffect>
                                  </p:childTnLst>
                                </p:cTn>
                              </p:par>
                            </p:childTnLst>
                          </p:cTn>
                        </p:par>
                        <p:par>
                          <p:cTn id="180" fill="hold">
                            <p:stCondLst>
                              <p:cond delay="500"/>
                            </p:stCondLst>
                            <p:childTnLst>
                              <p:par>
                                <p:cTn id="181" presetID="22" presetClass="entr" presetSubtype="8"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wipe(left)">
                                      <p:cBhvr>
                                        <p:cTn id="183" dur="500"/>
                                        <p:tgtEl>
                                          <p:spTgt spid="37"/>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grpId="5" nodeType="clickEffect">
                                  <p:stCondLst>
                                    <p:cond delay="0"/>
                                  </p:stCondLst>
                                  <p:childTnLst>
                                    <p:animEffect transition="out" filter="fade">
                                      <p:cBhvr>
                                        <p:cTn id="187" dur="250"/>
                                        <p:tgtEl>
                                          <p:spTgt spid="12"/>
                                        </p:tgtEl>
                                      </p:cBhvr>
                                    </p:animEffect>
                                    <p:set>
                                      <p:cBhvr>
                                        <p:cTn id="188" dur="1" fill="hold">
                                          <p:stCondLst>
                                            <p:cond delay="249"/>
                                          </p:stCondLst>
                                        </p:cTn>
                                        <p:tgtEl>
                                          <p:spTgt spid="12"/>
                                        </p:tgtEl>
                                        <p:attrNameLst>
                                          <p:attrName>style.visibility</p:attrName>
                                        </p:attrNameLst>
                                      </p:cBhvr>
                                      <p:to>
                                        <p:strVal val="hidden"/>
                                      </p:to>
                                    </p:set>
                                  </p:childTnLst>
                                </p:cTn>
                              </p:par>
                              <p:par>
                                <p:cTn id="189" presetID="16" presetClass="entr" presetSubtype="21" fill="hold" grpId="4" nodeType="with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barn(inVertical)">
                                      <p:cBhvr>
                                        <p:cTn id="191" dur="500"/>
                                        <p:tgtEl>
                                          <p:spTgt spid="13"/>
                                        </p:tgtEl>
                                      </p:cBhvr>
                                    </p:animEffect>
                                  </p:childTnLst>
                                </p:cTn>
                              </p:par>
                            </p:childTnLst>
                          </p:cTn>
                        </p:par>
                        <p:par>
                          <p:cTn id="192" fill="hold">
                            <p:stCondLst>
                              <p:cond delay="500"/>
                            </p:stCondLst>
                            <p:childTnLst>
                              <p:par>
                                <p:cTn id="193" presetID="22" presetClass="entr" presetSubtype="8" fill="hold" grpId="0" nodeType="afterEffect">
                                  <p:stCondLst>
                                    <p:cond delay="0"/>
                                  </p:stCondLst>
                                  <p:childTnLst>
                                    <p:set>
                                      <p:cBhvr>
                                        <p:cTn id="194" dur="1" fill="hold">
                                          <p:stCondLst>
                                            <p:cond delay="0"/>
                                          </p:stCondLst>
                                        </p:cTn>
                                        <p:tgtEl>
                                          <p:spTgt spid="38"/>
                                        </p:tgtEl>
                                        <p:attrNameLst>
                                          <p:attrName>style.visibility</p:attrName>
                                        </p:attrNameLst>
                                      </p:cBhvr>
                                      <p:to>
                                        <p:strVal val="visible"/>
                                      </p:to>
                                    </p:set>
                                    <p:animEffect transition="in" filter="wipe(left)">
                                      <p:cBhvr>
                                        <p:cTn id="195" dur="500"/>
                                        <p:tgtEl>
                                          <p:spTgt spid="38"/>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grpId="5" nodeType="clickEffect">
                                  <p:stCondLst>
                                    <p:cond delay="0"/>
                                  </p:stCondLst>
                                  <p:childTnLst>
                                    <p:animEffect transition="out" filter="fade">
                                      <p:cBhvr>
                                        <p:cTn id="199" dur="500"/>
                                        <p:tgtEl>
                                          <p:spTgt spid="13"/>
                                        </p:tgtEl>
                                      </p:cBhvr>
                                    </p:animEffect>
                                    <p:set>
                                      <p:cBhvr>
                                        <p:cTn id="20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31" grpId="0"/>
      <p:bldP spid="32" grpId="0"/>
      <p:bldP spid="33" grpId="0"/>
      <p:bldP spid="34" grpId="0"/>
      <p:bldP spid="35" grpId="0"/>
      <p:bldP spid="36" grpId="0"/>
      <p:bldP spid="37" grpId="0"/>
      <p:bldP spid="38"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13" grpId="0" animBg="1"/>
      <p:bldP spid="13" grpId="1" animBg="1"/>
      <p:bldP spid="13" grpId="2" animBg="1"/>
      <p:bldP spid="13" grpId="3" animBg="1"/>
      <p:bldP spid="13" grpId="4" animBg="1"/>
      <p:bldP spid="13" grpId="5" animBg="1"/>
      <p:bldP spid="12" grpId="0" animBg="1"/>
      <p:bldP spid="12" grpId="1" animBg="1"/>
      <p:bldP spid="12" grpId="2" animBg="1"/>
      <p:bldP spid="12" grpId="3" animBg="1"/>
      <p:bldP spid="12" grpId="4" animBg="1"/>
      <p:bldP spid="12" grpId="5" animBg="1"/>
      <p:bldP spid="11" grpId="0" animBg="1"/>
      <p:bldP spid="11" grpId="1" animBg="1"/>
      <p:bldP spid="11" grpId="2" animBg="1"/>
      <p:bldP spid="11" grpId="3" animBg="1"/>
      <p:bldP spid="11" grpId="4" animBg="1"/>
      <p:bldP spid="11" grpId="5" animBg="1"/>
      <p:bldP spid="10" grpId="0" animBg="1"/>
      <p:bldP spid="10" grpId="1" animBg="1"/>
      <p:bldP spid="10" grpId="2" animBg="1"/>
      <p:bldP spid="10" grpId="3" animBg="1"/>
      <p:bldP spid="10" grpId="4" animBg="1"/>
      <p:bldP spid="10" grpId="5"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3CFE-E778-4C1F-9B92-E81EC8F2918A}"/>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6ED7E7A1-F819-4CAC-A9DF-8C2E2C9DE64B}"/>
              </a:ext>
            </a:extLst>
          </p:cNvPr>
          <p:cNvSpPr>
            <a:spLocks noGrp="1"/>
          </p:cNvSpPr>
          <p:nvPr>
            <p:ph type="body" sz="quarter" idx="11"/>
          </p:nvPr>
        </p:nvSpPr>
        <p:spPr/>
        <p:txBody>
          <a:bodyPr/>
          <a:lstStyle/>
          <a:p>
            <a:r>
              <a:rPr lang="en-US"/>
              <a:t>Sebutkan lima ciri prilaku Bubble Sort pada ilustrasi sebelumnya, yang dapat dimanfaatkan untuk mengimplementasikan Bubble Sort!</a:t>
            </a:r>
            <a:endParaRPr lang="id-ID"/>
          </a:p>
        </p:txBody>
      </p:sp>
      <p:sp>
        <p:nvSpPr>
          <p:cNvPr id="4" name="Oval 3">
            <a:extLst>
              <a:ext uri="{FF2B5EF4-FFF2-40B4-BE49-F238E27FC236}">
                <a16:creationId xmlns:a16="http://schemas.microsoft.com/office/drawing/2014/main" id="{3EB81A09-43FA-4B7B-8DE6-7E27C0BAA518}"/>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14712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BF07-CC70-4105-AE43-481170D3C979}"/>
              </a:ext>
            </a:extLst>
          </p:cNvPr>
          <p:cNvSpPr>
            <a:spLocks noGrp="1"/>
          </p:cNvSpPr>
          <p:nvPr>
            <p:ph type="title"/>
          </p:nvPr>
        </p:nvSpPr>
        <p:spPr/>
        <p:txBody>
          <a:bodyPr/>
          <a:lstStyle/>
          <a:p>
            <a:r>
              <a:rPr lang="en-US"/>
              <a:t>Implementasi Ide Bubble Sort</a:t>
            </a:r>
            <a:endParaRPr lang="en-ID"/>
          </a:p>
        </p:txBody>
      </p:sp>
    </p:spTree>
    <p:extLst>
      <p:ext uri="{BB962C8B-B14F-4D97-AF65-F5344CB8AC3E}">
        <p14:creationId xmlns:p14="http://schemas.microsoft.com/office/powerpoint/2010/main" val="72380981"/>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A9B6-AA12-41D5-98DE-ADD3163173EB}"/>
              </a:ext>
            </a:extLst>
          </p:cNvPr>
          <p:cNvSpPr>
            <a:spLocks noGrp="1"/>
          </p:cNvSpPr>
          <p:nvPr>
            <p:ph type="title"/>
          </p:nvPr>
        </p:nvSpPr>
        <p:spPr/>
        <p:txBody>
          <a:bodyPr/>
          <a:lstStyle/>
          <a:p>
            <a:r>
              <a:rPr lang="en-US"/>
              <a:t>Ciri Bubble Sort</a:t>
            </a:r>
            <a:endParaRPr lang="id-ID"/>
          </a:p>
        </p:txBody>
      </p:sp>
      <p:sp>
        <p:nvSpPr>
          <p:cNvPr id="3" name="Text Placeholder 2">
            <a:extLst>
              <a:ext uri="{FF2B5EF4-FFF2-40B4-BE49-F238E27FC236}">
                <a16:creationId xmlns:a16="http://schemas.microsoft.com/office/drawing/2014/main" id="{0D964191-B58E-4C1B-A9F8-493C8554FEA1}"/>
              </a:ext>
            </a:extLst>
          </p:cNvPr>
          <p:cNvSpPr>
            <a:spLocks noGrp="1"/>
          </p:cNvSpPr>
          <p:nvPr>
            <p:ph type="body" sz="quarter" idx="10"/>
          </p:nvPr>
        </p:nvSpPr>
        <p:spPr/>
        <p:txBody>
          <a:bodyPr>
            <a:normAutofit/>
          </a:bodyPr>
          <a:lstStyle/>
          <a:p>
            <a:pPr marL="0" indent="0">
              <a:lnSpc>
                <a:spcPct val="150000"/>
              </a:lnSpc>
              <a:buNone/>
            </a:pPr>
            <a:r>
              <a:rPr lang="en-US" sz="2000" b="0">
                <a:latin typeface="Arial" panose="020B0604020202020204" pitchFamily="34" charset="0"/>
                <a:cs typeface="Arial" panose="020B0604020202020204" pitchFamily="34" charset="0"/>
              </a:rPr>
              <a:t>Berdasarkan animasi, terlihat ciri berikut:</a:t>
            </a:r>
          </a:p>
          <a:p>
            <a:pPr marL="457200" indent="-457200">
              <a:lnSpc>
                <a:spcPct val="150000"/>
              </a:lnSpc>
              <a:buFont typeface="+mj-lt"/>
              <a:buAutoNum type="arabicPeriod"/>
            </a:pPr>
            <a:r>
              <a:rPr lang="en-US" sz="2000" b="0">
                <a:latin typeface="Arial" panose="020B0604020202020204" pitchFamily="34" charset="0"/>
                <a:cs typeface="Arial" panose="020B0604020202020204" pitchFamily="34" charset="0"/>
              </a:rPr>
              <a:t>Bubble selalu muncul dari data pertama.</a:t>
            </a:r>
          </a:p>
          <a:p>
            <a:pPr marL="457200" indent="-457200">
              <a:lnSpc>
                <a:spcPct val="150000"/>
              </a:lnSpc>
              <a:buFont typeface="+mj-lt"/>
              <a:buAutoNum type="arabicPeriod"/>
            </a:pPr>
            <a:r>
              <a:rPr lang="en-US" sz="2000" b="0">
                <a:latin typeface="Arial" panose="020B0604020202020204" pitchFamily="34" charset="0"/>
                <a:cs typeface="Arial" panose="020B0604020202020204" pitchFamily="34" charset="0"/>
              </a:rPr>
              <a:t>Ada dua buah pengulangan: (1) memunculkan bubble; (2) menggerakan bubble ke permukaan. </a:t>
            </a:r>
          </a:p>
          <a:p>
            <a:pPr marL="457200" indent="-457200">
              <a:lnSpc>
                <a:spcPct val="150000"/>
              </a:lnSpc>
              <a:buFont typeface="+mj-lt"/>
              <a:buAutoNum type="arabicPeriod"/>
            </a:pPr>
            <a:r>
              <a:rPr lang="en-US" sz="2000" b="0">
                <a:latin typeface="Arial" panose="020B0604020202020204" pitchFamily="34" charset="0"/>
                <a:cs typeface="Arial" panose="020B0604020202020204" pitchFamily="34" charset="0"/>
              </a:rPr>
              <a:t>Pengulangan pertama dilakukan sebanyak (n – 1) kali, dimana n adalah jumlah data.</a:t>
            </a:r>
          </a:p>
          <a:p>
            <a:pPr marL="457200" indent="-457200">
              <a:lnSpc>
                <a:spcPct val="150000"/>
              </a:lnSpc>
              <a:buFont typeface="+mj-lt"/>
              <a:buAutoNum type="arabicPeriod"/>
            </a:pPr>
            <a:r>
              <a:rPr lang="en-US" sz="2000" b="0">
                <a:latin typeface="Arial" panose="020B0604020202020204" pitchFamily="34" charset="0"/>
                <a:cs typeface="Arial" panose="020B0604020202020204" pitchFamily="34" charset="0"/>
              </a:rPr>
              <a:t>Pengulangan kedua dilakukan sebanyak (n – 1) kali, dimana n adalah jumlah data.</a:t>
            </a:r>
          </a:p>
          <a:p>
            <a:pPr marL="457200" indent="-457200">
              <a:lnSpc>
                <a:spcPct val="150000"/>
              </a:lnSpc>
              <a:buFont typeface="+mj-lt"/>
              <a:buAutoNum type="arabicPeriod"/>
            </a:pPr>
            <a:r>
              <a:rPr lang="en-US" sz="2000" b="0">
                <a:latin typeface="Arial" panose="020B0604020202020204" pitchFamily="34" charset="0"/>
                <a:cs typeface="Arial" panose="020B0604020202020204" pitchFamily="34" charset="0"/>
              </a:rPr>
              <a:t>Bubble akan membandingkan angka yang dibungkus dengan angka didepannya. </a:t>
            </a:r>
          </a:p>
        </p:txBody>
      </p:sp>
      <p:sp>
        <p:nvSpPr>
          <p:cNvPr id="4" name="TextBox 3">
            <a:extLst>
              <a:ext uri="{FF2B5EF4-FFF2-40B4-BE49-F238E27FC236}">
                <a16:creationId xmlns:a16="http://schemas.microsoft.com/office/drawing/2014/main" id="{C0276807-B6E9-4A0F-B570-F1E9DAD5ED4D}"/>
              </a:ext>
            </a:extLst>
          </p:cNvPr>
          <p:cNvSpPr txBox="1"/>
          <p:nvPr/>
        </p:nvSpPr>
        <p:spPr>
          <a:xfrm>
            <a:off x="5572166" y="1755294"/>
            <a:ext cx="2558474" cy="369332"/>
          </a:xfrm>
          <a:prstGeom prst="rect">
            <a:avLst/>
          </a:prstGeom>
          <a:noFill/>
        </p:spPr>
        <p:txBody>
          <a:bodyPr wrap="square" rtlCol="0">
            <a:spAutoFit/>
          </a:bodyPr>
          <a:lstStyle/>
          <a:p>
            <a:r>
              <a:rPr lang="en-US" b="1">
                <a:solidFill>
                  <a:schemeClr val="accent2">
                    <a:lumMod val="75000"/>
                  </a:schemeClr>
                </a:solidFill>
                <a:latin typeface="Arial" panose="020B0604020202020204" pitchFamily="34" charset="0"/>
                <a:cs typeface="Arial" panose="020B0604020202020204" pitchFamily="34" charset="0"/>
              </a:rPr>
              <a:t>mulai dari indeks nol</a:t>
            </a:r>
            <a:endParaRPr lang="id-ID" b="1">
              <a:solidFill>
                <a:schemeClr val="accent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71D1299-B2ED-4D48-8B6D-A2B70211DD36}"/>
              </a:ext>
            </a:extLst>
          </p:cNvPr>
          <p:cNvSpPr txBox="1"/>
          <p:nvPr/>
        </p:nvSpPr>
        <p:spPr>
          <a:xfrm>
            <a:off x="5088574" y="2695701"/>
            <a:ext cx="4050146" cy="369332"/>
          </a:xfrm>
          <a:prstGeom prst="rect">
            <a:avLst/>
          </a:prstGeom>
          <a:noFill/>
        </p:spPr>
        <p:txBody>
          <a:bodyPr wrap="square" rtlCol="0">
            <a:spAutoFit/>
          </a:bodyPr>
          <a:lstStyle/>
          <a:p>
            <a:r>
              <a:rPr lang="en-US" b="1">
                <a:solidFill>
                  <a:schemeClr val="accent2">
                    <a:lumMod val="75000"/>
                  </a:schemeClr>
                </a:solidFill>
                <a:latin typeface="Arial" panose="020B0604020202020204" pitchFamily="34" charset="0"/>
                <a:cs typeface="Arial" panose="020B0604020202020204" pitchFamily="34" charset="0"/>
              </a:rPr>
              <a:t>ada dua struktur pengulangan; for?</a:t>
            </a:r>
            <a:endParaRPr lang="id-ID" b="1">
              <a:solidFill>
                <a:schemeClr val="accent2">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74CC87E-7184-412F-B512-98A95AB7C030}"/>
              </a:ext>
            </a:extLst>
          </p:cNvPr>
          <p:cNvSpPr txBox="1"/>
          <p:nvPr/>
        </p:nvSpPr>
        <p:spPr>
          <a:xfrm>
            <a:off x="3201662" y="3583854"/>
            <a:ext cx="5419438" cy="369332"/>
          </a:xfrm>
          <a:prstGeom prst="rect">
            <a:avLst/>
          </a:prstGeom>
          <a:noFill/>
        </p:spPr>
        <p:txBody>
          <a:bodyPr wrap="square" rtlCol="0">
            <a:spAutoFit/>
          </a:bodyPr>
          <a:lstStyle/>
          <a:p>
            <a:r>
              <a:rPr lang="en-US" b="1">
                <a:solidFill>
                  <a:schemeClr val="accent2">
                    <a:lumMod val="75000"/>
                  </a:schemeClr>
                </a:solidFill>
                <a:latin typeface="Arial" panose="020B0604020202020204" pitchFamily="34" charset="0"/>
                <a:cs typeface="Arial" panose="020B0604020202020204" pitchFamily="34" charset="0"/>
              </a:rPr>
              <a:t>pengulangan pertama dari nol sampai (n – 1)</a:t>
            </a:r>
            <a:endParaRPr lang="id-ID" b="1">
              <a:solidFill>
                <a:schemeClr val="accent2">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A47AD4F-7785-41BE-B417-AA040CB7CA96}"/>
              </a:ext>
            </a:extLst>
          </p:cNvPr>
          <p:cNvSpPr txBox="1"/>
          <p:nvPr/>
        </p:nvSpPr>
        <p:spPr>
          <a:xfrm>
            <a:off x="3153918" y="4506843"/>
            <a:ext cx="5419438" cy="369332"/>
          </a:xfrm>
          <a:prstGeom prst="rect">
            <a:avLst/>
          </a:prstGeom>
          <a:noFill/>
        </p:spPr>
        <p:txBody>
          <a:bodyPr wrap="square" rtlCol="0">
            <a:spAutoFit/>
          </a:bodyPr>
          <a:lstStyle/>
          <a:p>
            <a:r>
              <a:rPr lang="en-US" b="1">
                <a:solidFill>
                  <a:schemeClr val="accent2">
                    <a:lumMod val="75000"/>
                  </a:schemeClr>
                </a:solidFill>
                <a:latin typeface="Arial" panose="020B0604020202020204" pitchFamily="34" charset="0"/>
                <a:cs typeface="Arial" panose="020B0604020202020204" pitchFamily="34" charset="0"/>
              </a:rPr>
              <a:t>pengulangan kedua dari nol sampai (n – 1)</a:t>
            </a:r>
            <a:endParaRPr lang="id-ID" b="1">
              <a:solidFill>
                <a:schemeClr val="accent2">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7EB47D-5F01-4D04-B4BD-9CC21AD99D4F}"/>
              </a:ext>
            </a:extLst>
          </p:cNvPr>
          <p:cNvSpPr txBox="1"/>
          <p:nvPr/>
        </p:nvSpPr>
        <p:spPr>
          <a:xfrm>
            <a:off x="3106135" y="5408097"/>
            <a:ext cx="5419438" cy="369332"/>
          </a:xfrm>
          <a:prstGeom prst="rect">
            <a:avLst/>
          </a:prstGeom>
          <a:noFill/>
        </p:spPr>
        <p:txBody>
          <a:bodyPr wrap="square" rtlCol="0">
            <a:spAutoFit/>
          </a:bodyPr>
          <a:lstStyle/>
          <a:p>
            <a:r>
              <a:rPr lang="en-US" b="1">
                <a:solidFill>
                  <a:schemeClr val="accent2">
                    <a:lumMod val="75000"/>
                  </a:schemeClr>
                </a:solidFill>
                <a:latin typeface="Arial" panose="020B0604020202020204" pitchFamily="34" charset="0"/>
                <a:cs typeface="Arial" panose="020B0604020202020204" pitchFamily="34" charset="0"/>
              </a:rPr>
              <a:t>perbandingan dua angka dengan struktur if</a:t>
            </a:r>
            <a:endParaRPr lang="id-ID" b="1">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1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F93B0-2E77-4477-9858-338151D425F1}"/>
              </a:ext>
            </a:extLst>
          </p:cNvPr>
          <p:cNvSpPr>
            <a:spLocks noGrp="1"/>
          </p:cNvSpPr>
          <p:nvPr>
            <p:ph type="title"/>
          </p:nvPr>
        </p:nvSpPr>
        <p:spPr/>
        <p:txBody>
          <a:bodyPr/>
          <a:lstStyle/>
          <a:p>
            <a:r>
              <a:rPr lang="en-US"/>
              <a:t>Kode Bubble Sort v.1</a:t>
            </a:r>
            <a:endParaRPr lang="id-ID"/>
          </a:p>
        </p:txBody>
      </p:sp>
      <p:sp>
        <p:nvSpPr>
          <p:cNvPr id="3" name="Text Placeholder 2">
            <a:extLst>
              <a:ext uri="{FF2B5EF4-FFF2-40B4-BE49-F238E27FC236}">
                <a16:creationId xmlns:a16="http://schemas.microsoft.com/office/drawing/2014/main" id="{EAF9FAFF-C8CA-4B8C-AE70-149BE35B7BFE}"/>
              </a:ext>
            </a:extLst>
          </p:cNvPr>
          <p:cNvSpPr>
            <a:spLocks noGrp="1"/>
          </p:cNvSpPr>
          <p:nvPr>
            <p:ph type="body" sz="quarter" idx="11"/>
          </p:nvPr>
        </p:nvSpPr>
        <p:spPr>
          <a:xfrm>
            <a:off x="241299" y="1229521"/>
            <a:ext cx="8660653" cy="5460742"/>
          </a:xfrm>
        </p:spPr>
        <p:txBody>
          <a:bodyPr>
            <a:normAutofit/>
          </a:bodyPr>
          <a:lstStyle/>
          <a:p>
            <a:r>
              <a:rPr lang="en-US"/>
              <a:t>public static void bubbleSort(int[] data){</a:t>
            </a:r>
          </a:p>
          <a:p>
            <a:r>
              <a:rPr lang="en-US"/>
              <a:t>	</a:t>
            </a:r>
            <a:r>
              <a:rPr lang="en-US">
                <a:solidFill>
                  <a:schemeClr val="accent6">
                    <a:lumMod val="75000"/>
                  </a:schemeClr>
                </a:solidFill>
              </a:rPr>
              <a:t>// pengulangan pertama, untuk memunculkan bubble</a:t>
            </a:r>
          </a:p>
          <a:p>
            <a:r>
              <a:rPr lang="en-US"/>
              <a:t>	for(int i = 0; i &lt; data.length - 1; i++){</a:t>
            </a:r>
          </a:p>
          <a:p>
            <a:r>
              <a:rPr lang="en-US"/>
              <a:t>		</a:t>
            </a:r>
            <a:r>
              <a:rPr lang="en-US">
                <a:solidFill>
                  <a:schemeClr val="accent6">
                    <a:lumMod val="75000"/>
                  </a:schemeClr>
                </a:solidFill>
              </a:rPr>
              <a:t>// pengulangan kedua, untuk menaikkan bubble</a:t>
            </a:r>
          </a:p>
          <a:p>
            <a:r>
              <a:rPr lang="en-US"/>
              <a:t>		for(int j = 0; j &lt; data.length - 1; j++){</a:t>
            </a:r>
          </a:p>
          <a:p>
            <a:r>
              <a:rPr lang="en-US"/>
              <a:t>			</a:t>
            </a:r>
            <a:r>
              <a:rPr lang="en-US">
                <a:solidFill>
                  <a:schemeClr val="accent6">
                    <a:lumMod val="75000"/>
                  </a:schemeClr>
                </a:solidFill>
              </a:rPr>
              <a:t>// periksa jika data dalam bubble perlu di-swap</a:t>
            </a:r>
          </a:p>
          <a:p>
            <a:r>
              <a:rPr lang="en-US"/>
              <a:t>			if(data[j] &gt; data[j + 1]){</a:t>
            </a:r>
          </a:p>
          <a:p>
            <a:r>
              <a:rPr lang="en-US"/>
              <a:t>				swap(data, j, j + 1); </a:t>
            </a:r>
          </a:p>
          <a:p>
            <a:r>
              <a:rPr lang="en-US"/>
              <a:t>			}</a:t>
            </a:r>
          </a:p>
          <a:p>
            <a:r>
              <a:rPr lang="en-US"/>
              <a:t>		}</a:t>
            </a:r>
          </a:p>
          <a:p>
            <a:r>
              <a:rPr lang="en-US"/>
              <a:t>	}</a:t>
            </a:r>
          </a:p>
          <a:p>
            <a:r>
              <a:rPr lang="en-US"/>
              <a:t>}</a:t>
            </a:r>
          </a:p>
        </p:txBody>
      </p:sp>
      <p:sp>
        <p:nvSpPr>
          <p:cNvPr id="5" name="Oval 4">
            <a:extLst>
              <a:ext uri="{FF2B5EF4-FFF2-40B4-BE49-F238E27FC236}">
                <a16:creationId xmlns:a16="http://schemas.microsoft.com/office/drawing/2014/main" id="{C297E138-2D9C-4CE9-8E55-584E7CE71B92}"/>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42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C03E-DC0A-48BE-B9AD-AE93890EC2D4}"/>
              </a:ext>
            </a:extLst>
          </p:cNvPr>
          <p:cNvSpPr>
            <a:spLocks noGrp="1"/>
          </p:cNvSpPr>
          <p:nvPr>
            <p:ph type="title"/>
          </p:nvPr>
        </p:nvSpPr>
        <p:spPr/>
        <p:txBody>
          <a:bodyPr/>
          <a:lstStyle/>
          <a:p>
            <a:r>
              <a:rPr lang="en-US"/>
              <a:t>3</a:t>
            </a:r>
            <a:endParaRPr lang="id-ID"/>
          </a:p>
        </p:txBody>
      </p:sp>
      <p:sp>
        <p:nvSpPr>
          <p:cNvPr id="3" name="Text Placeholder 2">
            <a:extLst>
              <a:ext uri="{FF2B5EF4-FFF2-40B4-BE49-F238E27FC236}">
                <a16:creationId xmlns:a16="http://schemas.microsoft.com/office/drawing/2014/main" id="{AE3C1027-3CAE-4535-BE3E-69D22F11667A}"/>
              </a:ext>
            </a:extLst>
          </p:cNvPr>
          <p:cNvSpPr>
            <a:spLocks noGrp="1"/>
          </p:cNvSpPr>
          <p:nvPr>
            <p:ph type="body" sz="quarter" idx="11"/>
          </p:nvPr>
        </p:nvSpPr>
        <p:spPr/>
        <p:txBody>
          <a:bodyPr/>
          <a:lstStyle/>
          <a:p>
            <a:r>
              <a:rPr lang="en-US"/>
              <a:t>Berapa banyak </a:t>
            </a:r>
            <a:r>
              <a:rPr lang="en-US" i="1"/>
              <a:t>loop </a:t>
            </a:r>
            <a:r>
              <a:rPr lang="en-US"/>
              <a:t>(pengulangan) yang harus dilakukan Bubble Sort untuk mengurutkan [5, 6, 10, 11, 15]?</a:t>
            </a:r>
            <a:endParaRPr lang="id-ID"/>
          </a:p>
        </p:txBody>
      </p:sp>
      <p:sp>
        <p:nvSpPr>
          <p:cNvPr id="4" name="Oval 3">
            <a:extLst>
              <a:ext uri="{FF2B5EF4-FFF2-40B4-BE49-F238E27FC236}">
                <a16:creationId xmlns:a16="http://schemas.microsoft.com/office/drawing/2014/main" id="{C51419FA-097B-4BAA-9A3A-A861E4201A56}"/>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18875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543C1B-B2C9-44D4-8EFE-FBED3A405FB7}"/>
              </a:ext>
            </a:extLst>
          </p:cNvPr>
          <p:cNvSpPr>
            <a:spLocks noGrp="1"/>
          </p:cNvSpPr>
          <p:nvPr>
            <p:ph type="title"/>
          </p:nvPr>
        </p:nvSpPr>
        <p:spPr>
          <a:xfrm>
            <a:off x="2958353" y="213918"/>
            <a:ext cx="5705356" cy="552101"/>
          </a:xfrm>
        </p:spPr>
        <p:txBody>
          <a:bodyPr/>
          <a:lstStyle/>
          <a:p>
            <a:r>
              <a:rPr lang="en-US"/>
              <a:t>Performa</a:t>
            </a:r>
            <a:endParaRPr lang="id-ID"/>
          </a:p>
        </p:txBody>
      </p:sp>
      <p:sp>
        <p:nvSpPr>
          <p:cNvPr id="5" name="Text Placeholder 2">
            <a:extLst>
              <a:ext uri="{FF2B5EF4-FFF2-40B4-BE49-F238E27FC236}">
                <a16:creationId xmlns:a16="http://schemas.microsoft.com/office/drawing/2014/main" id="{A1F7AEED-6BC0-446F-A365-B5BAEC0E9E39}"/>
              </a:ext>
            </a:extLst>
          </p:cNvPr>
          <p:cNvSpPr>
            <a:spLocks noGrp="1"/>
          </p:cNvSpPr>
          <p:nvPr>
            <p:ph type="body" sz="quarter" idx="10"/>
          </p:nvPr>
        </p:nvSpPr>
        <p:spPr>
          <a:xfrm>
            <a:off x="365760" y="1257286"/>
            <a:ext cx="7015942" cy="4778561"/>
          </a:xfrm>
        </p:spPr>
        <p:txBody>
          <a:bodyPr/>
          <a:lstStyle/>
          <a:p>
            <a:r>
              <a:rPr lang="en-US"/>
              <a:t>Performa Bubble Sort v.1. adalah O(n</a:t>
            </a:r>
            <a:r>
              <a:rPr lang="en-US" baseline="30000"/>
              <a:t>2</a:t>
            </a:r>
            <a:r>
              <a:rPr lang="en-US"/>
              <a:t>) untuk berbagai jenis kasus, termasuk ketika Bubble Sort memproses data yang sudah terurut secara </a:t>
            </a:r>
            <a:r>
              <a:rPr lang="en-US" i="1"/>
              <a:t>ascending</a:t>
            </a:r>
            <a:r>
              <a:rPr lang="en-US"/>
              <a:t>. </a:t>
            </a:r>
            <a:endParaRPr lang="id-ID"/>
          </a:p>
        </p:txBody>
      </p:sp>
    </p:spTree>
    <p:extLst>
      <p:ext uri="{BB962C8B-B14F-4D97-AF65-F5344CB8AC3E}">
        <p14:creationId xmlns:p14="http://schemas.microsoft.com/office/powerpoint/2010/main" val="19200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ECF6-E014-47A8-9137-640CB6974F60}"/>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1906199B-097E-458E-A484-0FC1808118EF}"/>
              </a:ext>
            </a:extLst>
          </p:cNvPr>
          <p:cNvSpPr>
            <a:spLocks noGrp="1"/>
          </p:cNvSpPr>
          <p:nvPr>
            <p:ph type="body" sz="quarter" idx="10"/>
          </p:nvPr>
        </p:nvSpPr>
        <p:spPr/>
        <p:txBody>
          <a:bodyPr/>
          <a:lstStyle/>
          <a:p>
            <a:r>
              <a:rPr lang="en-US"/>
              <a:t>Sayang sekali jika data sudah terurut, namun Bubble Sort masih harus melakukan seluruh operasi perbandingan dan bubbling-nya!</a:t>
            </a:r>
            <a:endParaRPr lang="id-ID"/>
          </a:p>
        </p:txBody>
      </p:sp>
      <p:sp>
        <p:nvSpPr>
          <p:cNvPr id="4" name="Oval 3">
            <a:extLst>
              <a:ext uri="{FF2B5EF4-FFF2-40B4-BE49-F238E27FC236}">
                <a16:creationId xmlns:a16="http://schemas.microsoft.com/office/drawing/2014/main" id="{071C2E94-BF19-4A73-AFAD-804CA8D459A2}"/>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92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5B4-8682-417A-82A4-777E4F3E384D}"/>
              </a:ext>
            </a:extLst>
          </p:cNvPr>
          <p:cNvSpPr>
            <a:spLocks noGrp="1"/>
          </p:cNvSpPr>
          <p:nvPr>
            <p:ph type="title"/>
          </p:nvPr>
        </p:nvSpPr>
        <p:spPr/>
        <p:txBody>
          <a:bodyPr/>
          <a:lstStyle/>
          <a:p>
            <a:r>
              <a:rPr lang="en-US"/>
              <a:t>4</a:t>
            </a:r>
            <a:endParaRPr lang="id-ID"/>
          </a:p>
        </p:txBody>
      </p:sp>
      <p:sp>
        <p:nvSpPr>
          <p:cNvPr id="3" name="Text Placeholder 2">
            <a:extLst>
              <a:ext uri="{FF2B5EF4-FFF2-40B4-BE49-F238E27FC236}">
                <a16:creationId xmlns:a16="http://schemas.microsoft.com/office/drawing/2014/main" id="{EFFA5B8A-F6A0-4A51-816F-C60C7AD63AF3}"/>
              </a:ext>
            </a:extLst>
          </p:cNvPr>
          <p:cNvSpPr>
            <a:spLocks noGrp="1"/>
          </p:cNvSpPr>
          <p:nvPr>
            <p:ph type="body" sz="quarter" idx="11"/>
          </p:nvPr>
        </p:nvSpPr>
        <p:spPr/>
        <p:txBody>
          <a:bodyPr/>
          <a:lstStyle/>
          <a:p>
            <a:r>
              <a:rPr lang="en-US"/>
              <a:t>Berdasarkan ilustrasi dan potongan kode Bubble Sort, jelaskan beberapa cara yang dapat digunakan untuk meningkatkan efisiensi algoritma tersebut!</a:t>
            </a:r>
            <a:endParaRPr lang="id-ID"/>
          </a:p>
        </p:txBody>
      </p:sp>
      <p:sp>
        <p:nvSpPr>
          <p:cNvPr id="4" name="Oval 3">
            <a:extLst>
              <a:ext uri="{FF2B5EF4-FFF2-40B4-BE49-F238E27FC236}">
                <a16:creationId xmlns:a16="http://schemas.microsoft.com/office/drawing/2014/main" id="{789686CE-69A9-4971-A4EC-529817B4479D}"/>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21099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F93B0-2E77-4477-9858-338151D425F1}"/>
              </a:ext>
            </a:extLst>
          </p:cNvPr>
          <p:cNvSpPr>
            <a:spLocks noGrp="1"/>
          </p:cNvSpPr>
          <p:nvPr>
            <p:ph type="title"/>
          </p:nvPr>
        </p:nvSpPr>
        <p:spPr/>
        <p:txBody>
          <a:bodyPr/>
          <a:lstStyle/>
          <a:p>
            <a:r>
              <a:rPr lang="en-US"/>
              <a:t>Kode Bubble Sort v.1</a:t>
            </a:r>
            <a:endParaRPr lang="id-ID"/>
          </a:p>
        </p:txBody>
      </p:sp>
      <p:sp>
        <p:nvSpPr>
          <p:cNvPr id="3" name="Text Placeholder 2">
            <a:extLst>
              <a:ext uri="{FF2B5EF4-FFF2-40B4-BE49-F238E27FC236}">
                <a16:creationId xmlns:a16="http://schemas.microsoft.com/office/drawing/2014/main" id="{EAF9FAFF-C8CA-4B8C-AE70-149BE35B7BFE}"/>
              </a:ext>
            </a:extLst>
          </p:cNvPr>
          <p:cNvSpPr>
            <a:spLocks noGrp="1"/>
          </p:cNvSpPr>
          <p:nvPr>
            <p:ph type="body" sz="quarter" idx="11"/>
          </p:nvPr>
        </p:nvSpPr>
        <p:spPr>
          <a:xfrm>
            <a:off x="241299" y="1183341"/>
            <a:ext cx="8660653" cy="5460742"/>
          </a:xfrm>
        </p:spPr>
        <p:txBody>
          <a:bodyPr>
            <a:normAutofit/>
          </a:bodyPr>
          <a:lstStyle/>
          <a:p>
            <a:r>
              <a:rPr lang="en-US">
                <a:solidFill>
                  <a:schemeClr val="accent6">
                    <a:lumMod val="75000"/>
                  </a:schemeClr>
                </a:solidFill>
              </a:rPr>
              <a:t>// pengulangan pertama, untuk memunculkan bubble</a:t>
            </a:r>
          </a:p>
          <a:p>
            <a:r>
              <a:rPr lang="en-US"/>
              <a:t>for(int i = 0; i &lt; data.length - 1; i++){</a:t>
            </a:r>
          </a:p>
          <a:p>
            <a:r>
              <a:rPr lang="en-US"/>
              <a:t>	</a:t>
            </a:r>
            <a:r>
              <a:rPr lang="en-US">
                <a:solidFill>
                  <a:schemeClr val="accent6">
                    <a:lumMod val="75000"/>
                  </a:schemeClr>
                </a:solidFill>
              </a:rPr>
              <a:t>// pengulangan kedua, untuk menaikkan bubble</a:t>
            </a:r>
          </a:p>
          <a:p>
            <a:r>
              <a:rPr lang="en-US"/>
              <a:t>	for(int j = 0; j &lt; data.length - 1; j++){</a:t>
            </a:r>
          </a:p>
          <a:p>
            <a:r>
              <a:rPr lang="en-US"/>
              <a:t>		</a:t>
            </a:r>
            <a:r>
              <a:rPr lang="en-US">
                <a:solidFill>
                  <a:schemeClr val="accent6">
                    <a:lumMod val="75000"/>
                  </a:schemeClr>
                </a:solidFill>
              </a:rPr>
              <a:t>// periksa jika data dalam bubble perlu di-swap</a:t>
            </a:r>
          </a:p>
          <a:p>
            <a:r>
              <a:rPr lang="en-US"/>
              <a:t>		if(data[j] &gt; data[j + 1]){</a:t>
            </a:r>
          </a:p>
          <a:p>
            <a:r>
              <a:rPr lang="en-US"/>
              <a:t>				swap(data, j, j + 1); </a:t>
            </a:r>
          </a:p>
          <a:p>
            <a:r>
              <a:rPr lang="en-US"/>
              <a:t>		}</a:t>
            </a:r>
          </a:p>
          <a:p>
            <a:r>
              <a:rPr lang="en-US"/>
              <a:t>	}</a:t>
            </a:r>
          </a:p>
          <a:p>
            <a:r>
              <a:rPr lang="en-US"/>
              <a:t>}</a:t>
            </a:r>
          </a:p>
        </p:txBody>
      </p:sp>
    </p:spTree>
    <p:extLst>
      <p:ext uri="{BB962C8B-B14F-4D97-AF65-F5344CB8AC3E}">
        <p14:creationId xmlns:p14="http://schemas.microsoft.com/office/powerpoint/2010/main" val="339524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F93B0-2E77-4477-9858-338151D425F1}"/>
              </a:ext>
            </a:extLst>
          </p:cNvPr>
          <p:cNvSpPr>
            <a:spLocks noGrp="1"/>
          </p:cNvSpPr>
          <p:nvPr>
            <p:ph type="title"/>
          </p:nvPr>
        </p:nvSpPr>
        <p:spPr/>
        <p:txBody>
          <a:bodyPr/>
          <a:lstStyle/>
          <a:p>
            <a:r>
              <a:rPr lang="en-US"/>
              <a:t>Kode Bubble Sort v.2</a:t>
            </a:r>
            <a:endParaRPr lang="id-ID"/>
          </a:p>
        </p:txBody>
      </p:sp>
      <p:sp>
        <p:nvSpPr>
          <p:cNvPr id="3" name="Text Placeholder 2">
            <a:extLst>
              <a:ext uri="{FF2B5EF4-FFF2-40B4-BE49-F238E27FC236}">
                <a16:creationId xmlns:a16="http://schemas.microsoft.com/office/drawing/2014/main" id="{EAF9FAFF-C8CA-4B8C-AE70-149BE35B7BFE}"/>
              </a:ext>
            </a:extLst>
          </p:cNvPr>
          <p:cNvSpPr>
            <a:spLocks noGrp="1"/>
          </p:cNvSpPr>
          <p:nvPr>
            <p:ph type="body" sz="quarter" idx="11"/>
          </p:nvPr>
        </p:nvSpPr>
        <p:spPr/>
        <p:txBody>
          <a:bodyPr>
            <a:normAutofit/>
          </a:bodyPr>
          <a:lstStyle/>
          <a:p>
            <a:r>
              <a:rPr lang="en-US">
                <a:solidFill>
                  <a:schemeClr val="accent2">
                    <a:lumMod val="75000"/>
                  </a:schemeClr>
                </a:solidFill>
              </a:rPr>
              <a:t>boolean swapHappened = true;</a:t>
            </a:r>
          </a:p>
          <a:p>
            <a:r>
              <a:rPr lang="en-US">
                <a:solidFill>
                  <a:schemeClr val="accent6">
                    <a:lumMod val="75000"/>
                  </a:schemeClr>
                </a:solidFill>
              </a:rPr>
              <a:t>// pengulangan pertama, untuk memunculkan bubble</a:t>
            </a:r>
          </a:p>
          <a:p>
            <a:r>
              <a:rPr lang="en-US"/>
              <a:t>for(int i = 0; i &lt; data.length – 1 &amp;&amp; </a:t>
            </a:r>
            <a:r>
              <a:rPr lang="en-US">
                <a:solidFill>
                  <a:schemeClr val="accent2">
                    <a:lumMod val="75000"/>
                  </a:schemeClr>
                </a:solidFill>
              </a:rPr>
              <a:t>swapHappened</a:t>
            </a:r>
            <a:r>
              <a:rPr lang="en-US"/>
              <a:t>; i++){</a:t>
            </a:r>
          </a:p>
          <a:p>
            <a:r>
              <a:rPr lang="en-US"/>
              <a:t>	</a:t>
            </a:r>
            <a:r>
              <a:rPr lang="en-US">
                <a:solidFill>
                  <a:schemeClr val="accent2">
                    <a:lumMod val="75000"/>
                  </a:schemeClr>
                </a:solidFill>
              </a:rPr>
              <a:t>swapHappened = false;</a:t>
            </a:r>
            <a:r>
              <a:rPr lang="en-US">
                <a:solidFill>
                  <a:schemeClr val="accent2">
                    <a:lumMod val="60000"/>
                    <a:lumOff val="40000"/>
                  </a:schemeClr>
                </a:solidFill>
              </a:rPr>
              <a:t> </a:t>
            </a:r>
            <a:r>
              <a:rPr lang="en-US">
                <a:solidFill>
                  <a:schemeClr val="accent6">
                    <a:lumMod val="75000"/>
                  </a:schemeClr>
                </a:solidFill>
              </a:rPr>
              <a:t>// reset swapHappened</a:t>
            </a:r>
          </a:p>
          <a:p>
            <a:r>
              <a:rPr lang="en-US"/>
              <a:t>	</a:t>
            </a:r>
            <a:r>
              <a:rPr lang="en-US">
                <a:solidFill>
                  <a:schemeClr val="accent6">
                    <a:lumMod val="75000"/>
                  </a:schemeClr>
                </a:solidFill>
              </a:rPr>
              <a:t>// pengulangan kedua, untuk menaikkan bubble</a:t>
            </a:r>
          </a:p>
          <a:p>
            <a:r>
              <a:rPr lang="en-US"/>
              <a:t>	for(int j = 0; j &lt; data.length - 1; j++){</a:t>
            </a:r>
          </a:p>
          <a:p>
            <a:r>
              <a:rPr lang="en-US"/>
              <a:t>		</a:t>
            </a:r>
            <a:r>
              <a:rPr lang="en-US">
                <a:solidFill>
                  <a:schemeClr val="accent6">
                    <a:lumMod val="75000"/>
                  </a:schemeClr>
                </a:solidFill>
              </a:rPr>
              <a:t>// periksa jika data dalam bubble perlu di-swap</a:t>
            </a:r>
          </a:p>
          <a:p>
            <a:r>
              <a:rPr lang="en-US"/>
              <a:t>		if(data[j] &gt; data[j + 1]){</a:t>
            </a:r>
          </a:p>
          <a:p>
            <a:r>
              <a:rPr lang="en-US"/>
              <a:t>			swap(data, j, j + 1); </a:t>
            </a:r>
          </a:p>
          <a:p>
            <a:r>
              <a:rPr lang="en-US"/>
              <a:t>			</a:t>
            </a:r>
            <a:r>
              <a:rPr lang="en-US">
                <a:solidFill>
                  <a:schemeClr val="accent2">
                    <a:lumMod val="75000"/>
                  </a:schemeClr>
                </a:solidFill>
              </a:rPr>
              <a:t>swapHappened = true;</a:t>
            </a:r>
          </a:p>
          <a:p>
            <a:r>
              <a:rPr lang="en-US"/>
              <a:t>		}</a:t>
            </a:r>
          </a:p>
          <a:p>
            <a:r>
              <a:rPr lang="en-US"/>
              <a:t>	}</a:t>
            </a:r>
          </a:p>
          <a:p>
            <a:r>
              <a:rPr lang="en-US"/>
              <a:t>}</a:t>
            </a:r>
          </a:p>
        </p:txBody>
      </p:sp>
    </p:spTree>
    <p:extLst>
      <p:ext uri="{BB962C8B-B14F-4D97-AF65-F5344CB8AC3E}">
        <p14:creationId xmlns:p14="http://schemas.microsoft.com/office/powerpoint/2010/main" val="214114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A983-514B-4E9D-BBAC-CF68ED6C6F69}"/>
              </a:ext>
            </a:extLst>
          </p:cNvPr>
          <p:cNvSpPr>
            <a:spLocks noGrp="1"/>
          </p:cNvSpPr>
          <p:nvPr>
            <p:ph type="title"/>
          </p:nvPr>
        </p:nvSpPr>
        <p:spPr/>
        <p:txBody>
          <a:bodyPr/>
          <a:lstStyle/>
          <a:p>
            <a:r>
              <a:rPr lang="en-ID"/>
              <a:t>Best Case</a:t>
            </a:r>
          </a:p>
        </p:txBody>
      </p:sp>
      <p:sp>
        <p:nvSpPr>
          <p:cNvPr id="3" name="Text Placeholder 2">
            <a:extLst>
              <a:ext uri="{FF2B5EF4-FFF2-40B4-BE49-F238E27FC236}">
                <a16:creationId xmlns:a16="http://schemas.microsoft.com/office/drawing/2014/main" id="{64D9D6FD-32F8-496C-8769-38784117442E}"/>
              </a:ext>
            </a:extLst>
          </p:cNvPr>
          <p:cNvSpPr>
            <a:spLocks noGrp="1"/>
          </p:cNvSpPr>
          <p:nvPr>
            <p:ph type="body" sz="quarter" idx="10"/>
          </p:nvPr>
        </p:nvSpPr>
        <p:spPr/>
        <p:txBody>
          <a:bodyPr/>
          <a:lstStyle/>
          <a:p>
            <a:r>
              <a:rPr lang="en-US"/>
              <a:t>Dengan cara itu, untuk mengurutkan [1, 2, 3, 4, 5], algoritma Bubble Sort hanya membutuhkan waktu O(n). </a:t>
            </a:r>
          </a:p>
          <a:p>
            <a:endParaRPr lang="en-US"/>
          </a:p>
          <a:p>
            <a:r>
              <a:rPr lang="en-ID"/>
              <a:t>Kasus dimana data terurut seperti itulah yang disebut sebagai </a:t>
            </a:r>
            <a:r>
              <a:rPr lang="en-ID" i="1"/>
              <a:t>best-case</a:t>
            </a:r>
            <a:r>
              <a:rPr lang="en-ID"/>
              <a:t> (kasus terbaik) untuk algoritma Bubble Sort v.2. </a:t>
            </a:r>
          </a:p>
        </p:txBody>
      </p:sp>
    </p:spTree>
    <p:extLst>
      <p:ext uri="{BB962C8B-B14F-4D97-AF65-F5344CB8AC3E}">
        <p14:creationId xmlns:p14="http://schemas.microsoft.com/office/powerpoint/2010/main" val="342225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1350-8A75-481F-A0DD-566A8A9389E2}"/>
              </a:ext>
            </a:extLst>
          </p:cNvPr>
          <p:cNvSpPr>
            <a:spLocks noGrp="1"/>
          </p:cNvSpPr>
          <p:nvPr>
            <p:ph type="title"/>
          </p:nvPr>
        </p:nvSpPr>
        <p:spPr/>
        <p:txBody>
          <a:bodyPr/>
          <a:lstStyle/>
          <a:p>
            <a:r>
              <a:rPr lang="en-US"/>
              <a:t>Worst Case</a:t>
            </a:r>
            <a:endParaRPr lang="id-ID"/>
          </a:p>
        </p:txBody>
      </p:sp>
      <p:sp>
        <p:nvSpPr>
          <p:cNvPr id="3" name="Text Placeholder 2">
            <a:extLst>
              <a:ext uri="{FF2B5EF4-FFF2-40B4-BE49-F238E27FC236}">
                <a16:creationId xmlns:a16="http://schemas.microsoft.com/office/drawing/2014/main" id="{F8946492-4902-42D2-8F03-CCC3A8093864}"/>
              </a:ext>
            </a:extLst>
          </p:cNvPr>
          <p:cNvSpPr>
            <a:spLocks noGrp="1"/>
          </p:cNvSpPr>
          <p:nvPr>
            <p:ph type="body" sz="quarter" idx="10"/>
          </p:nvPr>
        </p:nvSpPr>
        <p:spPr/>
        <p:txBody>
          <a:bodyPr/>
          <a:lstStyle/>
          <a:p>
            <a:r>
              <a:rPr lang="en-US" i="1"/>
              <a:t>Worst-case</a:t>
            </a:r>
            <a:r>
              <a:rPr lang="en-US"/>
              <a:t> (kasus terburuk) bagi algoritma Bubble Sort v.2 adalah ketika algoritma ini harus menghabiskan O(n</a:t>
            </a:r>
            <a:r>
              <a:rPr lang="en-US" baseline="30000"/>
              <a:t>2</a:t>
            </a:r>
            <a:r>
              <a:rPr lang="en-US"/>
              <a:t>), seperti ketika data sudah terurut dari nilai terbesar ke terkecil (i.e., terbalik). </a:t>
            </a:r>
            <a:endParaRPr lang="id-ID"/>
          </a:p>
        </p:txBody>
      </p:sp>
      <p:sp>
        <p:nvSpPr>
          <p:cNvPr id="4" name="Oval 3">
            <a:extLst>
              <a:ext uri="{FF2B5EF4-FFF2-40B4-BE49-F238E27FC236}">
                <a16:creationId xmlns:a16="http://schemas.microsoft.com/office/drawing/2014/main" id="{C23BBFF2-4376-40C3-8860-F7FACF5DB18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15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45E8-AA03-4455-8FB3-87DEB2075745}"/>
              </a:ext>
            </a:extLst>
          </p:cNvPr>
          <p:cNvSpPr>
            <a:spLocks noGrp="1"/>
          </p:cNvSpPr>
          <p:nvPr>
            <p:ph type="title"/>
          </p:nvPr>
        </p:nvSpPr>
        <p:spPr/>
        <p:txBody>
          <a:bodyPr/>
          <a:lstStyle/>
          <a:p>
            <a:r>
              <a:rPr lang="en-US"/>
              <a:t>5</a:t>
            </a:r>
            <a:endParaRPr lang="id-ID"/>
          </a:p>
        </p:txBody>
      </p:sp>
      <p:sp>
        <p:nvSpPr>
          <p:cNvPr id="3" name="Text Placeholder 2">
            <a:extLst>
              <a:ext uri="{FF2B5EF4-FFF2-40B4-BE49-F238E27FC236}">
                <a16:creationId xmlns:a16="http://schemas.microsoft.com/office/drawing/2014/main" id="{6541C901-D363-443E-B4C4-2D246900A48D}"/>
              </a:ext>
            </a:extLst>
          </p:cNvPr>
          <p:cNvSpPr>
            <a:spLocks noGrp="1"/>
          </p:cNvSpPr>
          <p:nvPr>
            <p:ph type="body" sz="quarter" idx="11"/>
          </p:nvPr>
        </p:nvSpPr>
        <p:spPr/>
        <p:txBody>
          <a:bodyPr/>
          <a:lstStyle/>
          <a:p>
            <a:r>
              <a:rPr lang="en-ID"/>
              <a:t>Dengan mempertimbangkan pengurutan secara </a:t>
            </a:r>
            <a:r>
              <a:rPr lang="en-ID" i="1"/>
              <a:t>ascending</a:t>
            </a:r>
            <a:r>
              <a:rPr lang="en-ID"/>
              <a:t> dan </a:t>
            </a:r>
            <a:r>
              <a:rPr lang="en-ID" i="1"/>
              <a:t>descending</a:t>
            </a:r>
            <a:r>
              <a:rPr lang="en-ID"/>
              <a:t>, apakah worst case dari Bubble Sort?</a:t>
            </a:r>
          </a:p>
        </p:txBody>
      </p:sp>
      <p:sp>
        <p:nvSpPr>
          <p:cNvPr id="4" name="Oval 3">
            <a:extLst>
              <a:ext uri="{FF2B5EF4-FFF2-40B4-BE49-F238E27FC236}">
                <a16:creationId xmlns:a16="http://schemas.microsoft.com/office/drawing/2014/main" id="{01CAD409-2898-4222-8629-8D17CF09ACA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33766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6C2C-5527-4AFA-898D-210A8E2AF5A9}"/>
              </a:ext>
            </a:extLst>
          </p:cNvPr>
          <p:cNvSpPr>
            <a:spLocks noGrp="1"/>
          </p:cNvSpPr>
          <p:nvPr>
            <p:ph type="title"/>
          </p:nvPr>
        </p:nvSpPr>
        <p:spPr/>
        <p:txBody>
          <a:bodyPr/>
          <a:lstStyle/>
          <a:p>
            <a:r>
              <a:rPr lang="en-US"/>
              <a:t>Quick Sort</a:t>
            </a:r>
            <a:endParaRPr lang="en-ID"/>
          </a:p>
        </p:txBody>
      </p:sp>
    </p:spTree>
    <p:extLst>
      <p:ext uri="{BB962C8B-B14F-4D97-AF65-F5344CB8AC3E}">
        <p14:creationId xmlns:p14="http://schemas.microsoft.com/office/powerpoint/2010/main" val="1806415997"/>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B84D-9B40-497E-9F07-06F82B32F09E}"/>
              </a:ext>
            </a:extLst>
          </p:cNvPr>
          <p:cNvSpPr>
            <a:spLocks noGrp="1"/>
          </p:cNvSpPr>
          <p:nvPr>
            <p:ph type="title"/>
          </p:nvPr>
        </p:nvSpPr>
        <p:spPr/>
        <p:txBody>
          <a:bodyPr/>
          <a:lstStyle/>
          <a:p>
            <a:r>
              <a:rPr lang="en-US"/>
              <a:t>Quick Sort</a:t>
            </a:r>
            <a:endParaRPr lang="id-ID"/>
          </a:p>
        </p:txBody>
      </p:sp>
      <p:sp>
        <p:nvSpPr>
          <p:cNvPr id="3" name="Text Placeholder 2">
            <a:extLst>
              <a:ext uri="{FF2B5EF4-FFF2-40B4-BE49-F238E27FC236}">
                <a16:creationId xmlns:a16="http://schemas.microsoft.com/office/drawing/2014/main" id="{3CC89620-2DDC-4A4B-A604-D465E8206D0B}"/>
              </a:ext>
            </a:extLst>
          </p:cNvPr>
          <p:cNvSpPr>
            <a:spLocks noGrp="1"/>
          </p:cNvSpPr>
          <p:nvPr>
            <p:ph type="body" sz="quarter" idx="10"/>
          </p:nvPr>
        </p:nvSpPr>
        <p:spPr/>
        <p:txBody>
          <a:bodyPr/>
          <a:lstStyle/>
          <a:p>
            <a:r>
              <a:rPr lang="en-US"/>
              <a:t>Algoritma pengurutan yang menggunakan teknik rekursif dan </a:t>
            </a:r>
            <a:r>
              <a:rPr lang="en-US" i="1"/>
              <a:t>divide and conquer</a:t>
            </a:r>
            <a:r>
              <a:rPr lang="en-US"/>
              <a:t>, dimana sembarang elemen akan dipilih sebagai pivot, setiap elemen kemudian dipisahkan berdasarkan pivot, dan kemudian melakukan hal yang sama untuk setiap data di sebelah kiri dan kanan pivot. </a:t>
            </a:r>
            <a:endParaRPr lang="id-ID"/>
          </a:p>
        </p:txBody>
      </p:sp>
      <p:sp>
        <p:nvSpPr>
          <p:cNvPr id="4" name="Text Placeholder 3">
            <a:extLst>
              <a:ext uri="{FF2B5EF4-FFF2-40B4-BE49-F238E27FC236}">
                <a16:creationId xmlns:a16="http://schemas.microsoft.com/office/drawing/2014/main" id="{FBF9FFD2-F9E7-4478-B764-41CB0F11528D}"/>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181445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E133-753E-4061-BD88-C79F6EFB285A}"/>
              </a:ext>
            </a:extLst>
          </p:cNvPr>
          <p:cNvSpPr>
            <a:spLocks noGrp="1"/>
          </p:cNvSpPr>
          <p:nvPr>
            <p:ph type="title"/>
          </p:nvPr>
        </p:nvSpPr>
        <p:spPr/>
        <p:txBody>
          <a:bodyPr/>
          <a:lstStyle/>
          <a:p>
            <a:r>
              <a:rPr lang="en-US"/>
              <a:t>Soal Terlalu Banyak</a:t>
            </a:r>
            <a:endParaRPr lang="en-ID"/>
          </a:p>
        </p:txBody>
      </p:sp>
      <p:sp>
        <p:nvSpPr>
          <p:cNvPr id="3" name="Text Placeholder 2">
            <a:extLst>
              <a:ext uri="{FF2B5EF4-FFF2-40B4-BE49-F238E27FC236}">
                <a16:creationId xmlns:a16="http://schemas.microsoft.com/office/drawing/2014/main" id="{AF8090F1-A02D-46DC-A4B4-B44CAE5950F0}"/>
              </a:ext>
            </a:extLst>
          </p:cNvPr>
          <p:cNvSpPr>
            <a:spLocks noGrp="1"/>
          </p:cNvSpPr>
          <p:nvPr>
            <p:ph type="body" sz="quarter" idx="10"/>
          </p:nvPr>
        </p:nvSpPr>
        <p:spPr/>
        <p:txBody>
          <a:bodyPr/>
          <a:lstStyle/>
          <a:p>
            <a:r>
              <a:rPr lang="en-ID"/>
              <a:t>Menurut saya, kuis koding ini soalnya terlalu banyak, walaupun waktunya panjang soal yang di berikan terlalu banyak, dan sulit untuk saya kerjakan. Mohon untuk dipertimbangkan kembali perihal jumlah soal yang ada.</a:t>
            </a:r>
          </a:p>
        </p:txBody>
      </p:sp>
    </p:spTree>
    <p:extLst>
      <p:ext uri="{BB962C8B-B14F-4D97-AF65-F5344CB8AC3E}">
        <p14:creationId xmlns:p14="http://schemas.microsoft.com/office/powerpoint/2010/main" val="403958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BF07-CC70-4105-AE43-481170D3C979}"/>
              </a:ext>
            </a:extLst>
          </p:cNvPr>
          <p:cNvSpPr>
            <a:spLocks noGrp="1"/>
          </p:cNvSpPr>
          <p:nvPr>
            <p:ph type="title"/>
          </p:nvPr>
        </p:nvSpPr>
        <p:spPr/>
        <p:txBody>
          <a:bodyPr/>
          <a:lstStyle/>
          <a:p>
            <a:r>
              <a:rPr lang="en-US"/>
              <a:t>Ilustrasi Ide Quick Sort</a:t>
            </a:r>
            <a:endParaRPr lang="en-ID"/>
          </a:p>
        </p:txBody>
      </p:sp>
    </p:spTree>
    <p:extLst>
      <p:ext uri="{BB962C8B-B14F-4D97-AF65-F5344CB8AC3E}">
        <p14:creationId xmlns:p14="http://schemas.microsoft.com/office/powerpoint/2010/main" val="2170082226"/>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6BF-3501-4F5A-876C-CE71D1EEEE72}"/>
              </a:ext>
            </a:extLst>
          </p:cNvPr>
          <p:cNvSpPr>
            <a:spLocks noGrp="1"/>
          </p:cNvSpPr>
          <p:nvPr>
            <p:ph type="title"/>
          </p:nvPr>
        </p:nvSpPr>
        <p:spPr/>
        <p:txBody>
          <a:bodyPr/>
          <a:lstStyle/>
          <a:p>
            <a:r>
              <a:rPr lang="en-US"/>
              <a:t>Kasus Pengurutan</a:t>
            </a:r>
            <a:endParaRPr lang="id-ID"/>
          </a:p>
        </p:txBody>
      </p:sp>
      <p:sp>
        <p:nvSpPr>
          <p:cNvPr id="3" name="Text Placeholder 2">
            <a:extLst>
              <a:ext uri="{FF2B5EF4-FFF2-40B4-BE49-F238E27FC236}">
                <a16:creationId xmlns:a16="http://schemas.microsoft.com/office/drawing/2014/main" id="{F61405B7-6BE4-422E-BCB1-1D67646D3CBC}"/>
              </a:ext>
            </a:extLst>
          </p:cNvPr>
          <p:cNvSpPr>
            <a:spLocks noGrp="1"/>
          </p:cNvSpPr>
          <p:nvPr>
            <p:ph type="body" sz="quarter" idx="10"/>
          </p:nvPr>
        </p:nvSpPr>
        <p:spPr/>
        <p:txBody>
          <a:bodyPr/>
          <a:lstStyle/>
          <a:p>
            <a:pPr marL="0" indent="0">
              <a:lnSpc>
                <a:spcPct val="150000"/>
              </a:lnSpc>
              <a:buNone/>
            </a:pPr>
            <a:r>
              <a:rPr lang="en-US"/>
              <a:t>Anda ingin mengurutkan 7, 3, 6, 10, 5, 8, 2 dari bilangan yang terkecil ke terbesar (i.e., </a:t>
            </a:r>
            <a:r>
              <a:rPr lang="en-US" i="1"/>
              <a:t>ascending</a:t>
            </a:r>
            <a:r>
              <a:rPr lang="en-US"/>
              <a:t>) dengan menggunakan Quick Sort. </a:t>
            </a:r>
            <a:endParaRPr lang="id-ID"/>
          </a:p>
        </p:txBody>
      </p:sp>
    </p:spTree>
    <p:extLst>
      <p:ext uri="{BB962C8B-B14F-4D97-AF65-F5344CB8AC3E}">
        <p14:creationId xmlns:p14="http://schemas.microsoft.com/office/powerpoint/2010/main" val="460469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9283CA9-A333-49FD-88D9-68BCE4C15C3E}"/>
              </a:ext>
            </a:extLst>
          </p:cNvPr>
          <p:cNvGrpSpPr/>
          <p:nvPr/>
        </p:nvGrpSpPr>
        <p:grpSpPr>
          <a:xfrm>
            <a:off x="1756229" y="2898014"/>
            <a:ext cx="763721" cy="2621175"/>
            <a:chOff x="1747521" y="3040037"/>
            <a:chExt cx="763721" cy="2621175"/>
          </a:xfrm>
        </p:grpSpPr>
        <p:sp>
          <p:nvSpPr>
            <p:cNvPr id="12" name="Oval 11">
              <a:extLst>
                <a:ext uri="{FF2B5EF4-FFF2-40B4-BE49-F238E27FC236}">
                  <a16:creationId xmlns:a16="http://schemas.microsoft.com/office/drawing/2014/main" id="{C8FC90C7-4201-4BCA-82F6-CE13070F0604}"/>
                </a:ext>
              </a:extLst>
            </p:cNvPr>
            <p:cNvSpPr/>
            <p:nvPr/>
          </p:nvSpPr>
          <p:spPr>
            <a:xfrm>
              <a:off x="1855062" y="3040037"/>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 Placeholder 2">
              <a:extLst>
                <a:ext uri="{FF2B5EF4-FFF2-40B4-BE49-F238E27FC236}">
                  <a16:creationId xmlns:a16="http://schemas.microsoft.com/office/drawing/2014/main" id="{1694DE05-ACC1-4341-ADF0-C6509C4D20EA}"/>
                </a:ext>
              </a:extLst>
            </p:cNvPr>
            <p:cNvSpPr txBox="1">
              <a:spLocks/>
            </p:cNvSpPr>
            <p:nvPr/>
          </p:nvSpPr>
          <p:spPr>
            <a:xfrm>
              <a:off x="1747521" y="5109111"/>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cxnSp>
          <p:nvCxnSpPr>
            <p:cNvPr id="14" name="Straight Connector 13">
              <a:extLst>
                <a:ext uri="{FF2B5EF4-FFF2-40B4-BE49-F238E27FC236}">
                  <a16:creationId xmlns:a16="http://schemas.microsoft.com/office/drawing/2014/main" id="{FE5CFFAA-85F8-4877-B6BC-17649292DCD7}"/>
                </a:ext>
              </a:extLst>
            </p:cNvPr>
            <p:cNvCxnSpPr>
              <a:stCxn id="12" idx="4"/>
              <a:endCxn id="11" idx="0"/>
            </p:cNvCxnSpPr>
            <p:nvPr/>
          </p:nvCxnSpPr>
          <p:spPr>
            <a:xfrm>
              <a:off x="2129382" y="3592138"/>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21D6D89-F546-40B3-898E-0E1B5980CE9C}"/>
              </a:ext>
            </a:extLst>
          </p:cNvPr>
          <p:cNvSpPr>
            <a:spLocks noGrp="1"/>
          </p:cNvSpPr>
          <p:nvPr>
            <p:ph type="title"/>
          </p:nvPr>
        </p:nvSpPr>
        <p:spPr/>
        <p:txBody>
          <a:bodyPr/>
          <a:lstStyle/>
          <a:p>
            <a:r>
              <a:rPr lang="en-US"/>
              <a:t>Ilustrasi Quick Sort</a:t>
            </a:r>
            <a:endParaRPr lang="en-ID"/>
          </a:p>
        </p:txBody>
      </p:sp>
      <p:sp>
        <p:nvSpPr>
          <p:cNvPr id="3" name="Text Placeholder 2">
            <a:extLst>
              <a:ext uri="{FF2B5EF4-FFF2-40B4-BE49-F238E27FC236}">
                <a16:creationId xmlns:a16="http://schemas.microsoft.com/office/drawing/2014/main" id="{97987D8F-0F18-450F-916B-55A185479B73}"/>
              </a:ext>
            </a:extLst>
          </p:cNvPr>
          <p:cNvSpPr>
            <a:spLocks noGrp="1"/>
          </p:cNvSpPr>
          <p:nvPr>
            <p:ph type="body" sz="quarter" idx="10"/>
          </p:nvPr>
        </p:nvSpPr>
        <p:spPr>
          <a:xfrm>
            <a:off x="1966509" y="2909890"/>
            <a:ext cx="390662" cy="552101"/>
          </a:xfrm>
        </p:spPr>
        <p:txBody>
          <a:bodyPr/>
          <a:lstStyle/>
          <a:p>
            <a:pPr marL="0" indent="0">
              <a:buNone/>
            </a:pPr>
            <a:r>
              <a:rPr lang="en-US"/>
              <a:t>7</a:t>
            </a:r>
            <a:endParaRPr lang="en-ID"/>
          </a:p>
        </p:txBody>
      </p:sp>
      <p:sp>
        <p:nvSpPr>
          <p:cNvPr id="4" name="Text Placeholder 2">
            <a:extLst>
              <a:ext uri="{FF2B5EF4-FFF2-40B4-BE49-F238E27FC236}">
                <a16:creationId xmlns:a16="http://schemas.microsoft.com/office/drawing/2014/main" id="{145BF4AE-DA72-48C5-9AEF-B600702A6B91}"/>
              </a:ext>
            </a:extLst>
          </p:cNvPr>
          <p:cNvSpPr txBox="1">
            <a:spLocks/>
          </p:cNvSpPr>
          <p:nvPr/>
        </p:nvSpPr>
        <p:spPr>
          <a:xfrm>
            <a:off x="3274606" y="2344736"/>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3</a:t>
            </a:r>
            <a:endParaRPr lang="en-ID"/>
          </a:p>
        </p:txBody>
      </p:sp>
      <p:sp>
        <p:nvSpPr>
          <p:cNvPr id="5" name="Text Placeholder 2">
            <a:extLst>
              <a:ext uri="{FF2B5EF4-FFF2-40B4-BE49-F238E27FC236}">
                <a16:creationId xmlns:a16="http://schemas.microsoft.com/office/drawing/2014/main" id="{7BE85BCF-3BCF-405E-BFBD-AC2A97256799}"/>
              </a:ext>
            </a:extLst>
          </p:cNvPr>
          <p:cNvSpPr txBox="1">
            <a:spLocks/>
          </p:cNvSpPr>
          <p:nvPr/>
        </p:nvSpPr>
        <p:spPr>
          <a:xfrm>
            <a:off x="7089140" y="3195147"/>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2</a:t>
            </a:r>
            <a:endParaRPr lang="en-ID"/>
          </a:p>
        </p:txBody>
      </p:sp>
      <p:sp>
        <p:nvSpPr>
          <p:cNvPr id="6" name="Text Placeholder 2">
            <a:extLst>
              <a:ext uri="{FF2B5EF4-FFF2-40B4-BE49-F238E27FC236}">
                <a16:creationId xmlns:a16="http://schemas.microsoft.com/office/drawing/2014/main" id="{405CBCB5-39B3-4DB6-BDD2-811BD2A20E1E}"/>
              </a:ext>
            </a:extLst>
          </p:cNvPr>
          <p:cNvSpPr txBox="1">
            <a:spLocks/>
          </p:cNvSpPr>
          <p:nvPr/>
        </p:nvSpPr>
        <p:spPr>
          <a:xfrm>
            <a:off x="5083032" y="3311527"/>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5</a:t>
            </a:r>
            <a:endParaRPr lang="en-ID"/>
          </a:p>
        </p:txBody>
      </p:sp>
      <p:sp>
        <p:nvSpPr>
          <p:cNvPr id="7" name="Text Placeholder 2">
            <a:extLst>
              <a:ext uri="{FF2B5EF4-FFF2-40B4-BE49-F238E27FC236}">
                <a16:creationId xmlns:a16="http://schemas.microsoft.com/office/drawing/2014/main" id="{83B6B715-7DAD-48B5-9B1E-9569C1C2901C}"/>
              </a:ext>
            </a:extLst>
          </p:cNvPr>
          <p:cNvSpPr txBox="1">
            <a:spLocks/>
          </p:cNvSpPr>
          <p:nvPr/>
        </p:nvSpPr>
        <p:spPr>
          <a:xfrm>
            <a:off x="5977944" y="267191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8</a:t>
            </a:r>
            <a:endParaRPr lang="en-ID"/>
          </a:p>
        </p:txBody>
      </p:sp>
      <p:sp>
        <p:nvSpPr>
          <p:cNvPr id="8" name="Text Placeholder 2">
            <a:extLst>
              <a:ext uri="{FF2B5EF4-FFF2-40B4-BE49-F238E27FC236}">
                <a16:creationId xmlns:a16="http://schemas.microsoft.com/office/drawing/2014/main" id="{E86EF44C-D920-4BCA-931C-9F325DEF8BE3}"/>
              </a:ext>
            </a:extLst>
          </p:cNvPr>
          <p:cNvSpPr txBox="1">
            <a:spLocks/>
          </p:cNvSpPr>
          <p:nvPr/>
        </p:nvSpPr>
        <p:spPr>
          <a:xfrm>
            <a:off x="4086990" y="2633840"/>
            <a:ext cx="634644"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10</a:t>
            </a:r>
            <a:endParaRPr lang="en-ID"/>
          </a:p>
        </p:txBody>
      </p:sp>
      <p:sp>
        <p:nvSpPr>
          <p:cNvPr id="9" name="Text Placeholder 2">
            <a:extLst>
              <a:ext uri="{FF2B5EF4-FFF2-40B4-BE49-F238E27FC236}">
                <a16:creationId xmlns:a16="http://schemas.microsoft.com/office/drawing/2014/main" id="{4C0763FC-29F1-4A48-AD65-2045E13FF130}"/>
              </a:ext>
            </a:extLst>
          </p:cNvPr>
          <p:cNvSpPr txBox="1">
            <a:spLocks/>
          </p:cNvSpPr>
          <p:nvPr/>
        </p:nvSpPr>
        <p:spPr>
          <a:xfrm>
            <a:off x="2915907" y="3472849"/>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6</a:t>
            </a:r>
            <a:endParaRPr lang="en-ID"/>
          </a:p>
        </p:txBody>
      </p:sp>
      <p:sp>
        <p:nvSpPr>
          <p:cNvPr id="10" name="Text Placeholder 2">
            <a:extLst>
              <a:ext uri="{FF2B5EF4-FFF2-40B4-BE49-F238E27FC236}">
                <a16:creationId xmlns:a16="http://schemas.microsoft.com/office/drawing/2014/main" id="{57A63660-1CD4-4191-A045-D08BB22D44A4}"/>
              </a:ext>
            </a:extLst>
          </p:cNvPr>
          <p:cNvSpPr txBox="1">
            <a:spLocks/>
          </p:cNvSpPr>
          <p:nvPr/>
        </p:nvSpPr>
        <p:spPr>
          <a:xfrm>
            <a:off x="416860" y="1196789"/>
            <a:ext cx="8256494" cy="4924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t>Ascending</a:t>
            </a:r>
            <a:endParaRPr lang="en-ID"/>
          </a:p>
        </p:txBody>
      </p:sp>
      <p:cxnSp>
        <p:nvCxnSpPr>
          <p:cNvPr id="23" name="Straight Arrow Connector 22">
            <a:extLst>
              <a:ext uri="{FF2B5EF4-FFF2-40B4-BE49-F238E27FC236}">
                <a16:creationId xmlns:a16="http://schemas.microsoft.com/office/drawing/2014/main" id="{F9D87319-A8C2-4142-B9A0-35B7020908AB}"/>
              </a:ext>
            </a:extLst>
          </p:cNvPr>
          <p:cNvCxnSpPr>
            <a:cxnSpLocks/>
          </p:cNvCxnSpPr>
          <p:nvPr/>
        </p:nvCxnSpPr>
        <p:spPr>
          <a:xfrm>
            <a:off x="4865584" y="3587576"/>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26D7B1-9F03-4EC3-A063-21A7D0416CDC}"/>
              </a:ext>
            </a:extLst>
          </p:cNvPr>
          <p:cNvCxnSpPr>
            <a:cxnSpLocks/>
          </p:cNvCxnSpPr>
          <p:nvPr/>
        </p:nvCxnSpPr>
        <p:spPr>
          <a:xfrm>
            <a:off x="3057740" y="2614020"/>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5C63D4A-0A1D-471A-8348-68B44C288378}"/>
              </a:ext>
            </a:extLst>
          </p:cNvPr>
          <p:cNvCxnSpPr>
            <a:cxnSpLocks/>
          </p:cNvCxnSpPr>
          <p:nvPr/>
        </p:nvCxnSpPr>
        <p:spPr>
          <a:xfrm>
            <a:off x="6879323" y="3468609"/>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A317E43-32E1-4CE1-B326-140D87B596E5}"/>
              </a:ext>
            </a:extLst>
          </p:cNvPr>
          <p:cNvCxnSpPr>
            <a:cxnSpLocks/>
          </p:cNvCxnSpPr>
          <p:nvPr/>
        </p:nvCxnSpPr>
        <p:spPr>
          <a:xfrm>
            <a:off x="2680178" y="3756221"/>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098FCF-B36C-4538-B2D8-06280CE6B8DB}"/>
              </a:ext>
            </a:extLst>
          </p:cNvPr>
          <p:cNvCxnSpPr/>
          <p:nvPr/>
        </p:nvCxnSpPr>
        <p:spPr>
          <a:xfrm>
            <a:off x="6257573" y="2934325"/>
            <a:ext cx="274320" cy="0"/>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7DBBEDF-D546-4E2C-86F2-4996EF131167}"/>
              </a:ext>
            </a:extLst>
          </p:cNvPr>
          <p:cNvCxnSpPr/>
          <p:nvPr/>
        </p:nvCxnSpPr>
        <p:spPr>
          <a:xfrm>
            <a:off x="4532123" y="2909890"/>
            <a:ext cx="274320" cy="0"/>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49F351DE-9EF6-405C-B5E7-3C518F539F8D}"/>
              </a:ext>
            </a:extLst>
          </p:cNvPr>
          <p:cNvSpPr txBox="1">
            <a:spLocks/>
          </p:cNvSpPr>
          <p:nvPr/>
        </p:nvSpPr>
        <p:spPr>
          <a:xfrm>
            <a:off x="4389120" y="4846320"/>
            <a:ext cx="4351972" cy="14460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Algoritma:</a:t>
            </a:r>
          </a:p>
          <a:p>
            <a:pPr marL="342900" indent="-342900">
              <a:buFont typeface="+mj-lt"/>
              <a:buAutoNum type="arabicPeriod"/>
            </a:pPr>
            <a:r>
              <a:rPr lang="en-US" sz="1400"/>
              <a:t>Pilih pivot yang akan membagi data menjadi dua bagian (partisi)</a:t>
            </a:r>
          </a:p>
          <a:p>
            <a:pPr marL="342900" indent="-342900">
              <a:buFont typeface="+mj-lt"/>
              <a:buAutoNum type="arabicPeriod"/>
            </a:pPr>
            <a:r>
              <a:rPr lang="en-US" sz="1400"/>
              <a:t>Untuk setiap data, tentukan ada disebelah kanan atau kiri pivot</a:t>
            </a:r>
            <a:endParaRPr lang="en-ID" sz="1400"/>
          </a:p>
        </p:txBody>
      </p:sp>
      <p:sp>
        <p:nvSpPr>
          <p:cNvPr id="37" name="Oval 36">
            <a:extLst>
              <a:ext uri="{FF2B5EF4-FFF2-40B4-BE49-F238E27FC236}">
                <a16:creationId xmlns:a16="http://schemas.microsoft.com/office/drawing/2014/main" id="{48A04154-AD76-4EAB-8335-C815C4BF05D2}"/>
              </a:ext>
            </a:extLst>
          </p:cNvPr>
          <p:cNvSpPr/>
          <p:nvPr/>
        </p:nvSpPr>
        <p:spPr>
          <a:xfrm>
            <a:off x="3173907" y="2331233"/>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3998ECC3-EC1E-464B-B98C-5CF576B9A380}"/>
              </a:ext>
            </a:extLst>
          </p:cNvPr>
          <p:cNvSpPr/>
          <p:nvPr/>
        </p:nvSpPr>
        <p:spPr>
          <a:xfrm>
            <a:off x="4995528" y="3311525"/>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0D32AEF5-6323-4A58-B259-F6F007F24639}"/>
              </a:ext>
            </a:extLst>
          </p:cNvPr>
          <p:cNvSpPr/>
          <p:nvPr/>
        </p:nvSpPr>
        <p:spPr>
          <a:xfrm>
            <a:off x="4092540" y="2633839"/>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4D81AFB4-1987-4FDD-89BD-AE5851110B92}"/>
              </a:ext>
            </a:extLst>
          </p:cNvPr>
          <p:cNvSpPr/>
          <p:nvPr/>
        </p:nvSpPr>
        <p:spPr>
          <a:xfrm>
            <a:off x="2828209" y="3471197"/>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FD2A0165-04CC-4935-A556-C7BCB7376F03}"/>
              </a:ext>
            </a:extLst>
          </p:cNvPr>
          <p:cNvSpPr/>
          <p:nvPr/>
        </p:nvSpPr>
        <p:spPr>
          <a:xfrm>
            <a:off x="5878099" y="2658274"/>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61ACA7DE-9BDA-4B27-AFE0-ABB539F18B5C}"/>
              </a:ext>
            </a:extLst>
          </p:cNvPr>
          <p:cNvSpPr/>
          <p:nvPr/>
        </p:nvSpPr>
        <p:spPr>
          <a:xfrm>
            <a:off x="6997201" y="3185940"/>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4155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heel(1)">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par>
                                <p:cTn id="22" presetID="10" presetClass="exit" presetSubtype="0" fill="hold" grpId="1" nodeType="withEffect">
                                  <p:stCondLst>
                                    <p:cond delay="0"/>
                                  </p:stCondLst>
                                  <p:childTnLst>
                                    <p:animEffect transition="out" filter="fade">
                                      <p:cBhvr>
                                        <p:cTn id="23" dur="250"/>
                                        <p:tgtEl>
                                          <p:spTgt spid="40"/>
                                        </p:tgtEl>
                                      </p:cBhvr>
                                    </p:animEffect>
                                    <p:set>
                                      <p:cBhvr>
                                        <p:cTn id="24" dur="1" fill="hold">
                                          <p:stCondLst>
                                            <p:cond delay="249"/>
                                          </p:stCondLst>
                                        </p:cTn>
                                        <p:tgtEl>
                                          <p:spTgt spid="40"/>
                                        </p:tgtEl>
                                        <p:attrNameLst>
                                          <p:attrName>style.visibility</p:attrName>
                                        </p:attrNameLst>
                                      </p:cBhvr>
                                      <p:to>
                                        <p:strVal val="hidden"/>
                                      </p:to>
                                    </p:se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heel(1)">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par>
                                <p:cTn id="34" presetID="10" presetClass="exit" presetSubtype="0" fill="hold" grpId="1" nodeType="withEffect">
                                  <p:stCondLst>
                                    <p:cond delay="0"/>
                                  </p:stCondLst>
                                  <p:childTnLst>
                                    <p:animEffect transition="out" filter="fade">
                                      <p:cBhvr>
                                        <p:cTn id="35" dur="250"/>
                                        <p:tgtEl>
                                          <p:spTgt spid="37"/>
                                        </p:tgtEl>
                                      </p:cBhvr>
                                    </p:animEffect>
                                    <p:set>
                                      <p:cBhvr>
                                        <p:cTn id="36" dur="1" fill="hold">
                                          <p:stCondLst>
                                            <p:cond delay="249"/>
                                          </p:stCondLst>
                                        </p:cTn>
                                        <p:tgtEl>
                                          <p:spTgt spid="37"/>
                                        </p:tgtEl>
                                        <p:attrNameLst>
                                          <p:attrName>style.visibility</p:attrName>
                                        </p:attrNameLst>
                                      </p:cBhvr>
                                      <p:to>
                                        <p:strVal val="hidden"/>
                                      </p:to>
                                    </p:set>
                                  </p:childTnLst>
                                </p:cTn>
                              </p:par>
                            </p:childTnLst>
                          </p:cTn>
                        </p:par>
                        <p:par>
                          <p:cTn id="37" fill="hold">
                            <p:stCondLst>
                              <p:cond delay="500"/>
                            </p:stCondLst>
                            <p:childTnLst>
                              <p:par>
                                <p:cTn id="38" presetID="21"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heel(1)">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par>
                                <p:cTn id="46" presetID="10" presetClass="exit" presetSubtype="0" fill="hold" grpId="1" nodeType="withEffect">
                                  <p:stCondLst>
                                    <p:cond delay="0"/>
                                  </p:stCondLst>
                                  <p:childTnLst>
                                    <p:animEffect transition="out" filter="fade">
                                      <p:cBhvr>
                                        <p:cTn id="47" dur="250"/>
                                        <p:tgtEl>
                                          <p:spTgt spid="39"/>
                                        </p:tgtEl>
                                      </p:cBhvr>
                                    </p:animEffect>
                                    <p:set>
                                      <p:cBhvr>
                                        <p:cTn id="48" dur="1" fill="hold">
                                          <p:stCondLst>
                                            <p:cond delay="249"/>
                                          </p:stCondLst>
                                        </p:cTn>
                                        <p:tgtEl>
                                          <p:spTgt spid="39"/>
                                        </p:tgtEl>
                                        <p:attrNameLst>
                                          <p:attrName>style.visibility</p:attrName>
                                        </p:attrNameLst>
                                      </p:cBhvr>
                                      <p:to>
                                        <p:strVal val="hidden"/>
                                      </p:to>
                                    </p:set>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500"/>
                                        <p:tgtEl>
                                          <p:spTgt spid="38"/>
                                        </p:tgtEl>
                                      </p:cBhvr>
                                    </p:animEffect>
                                  </p:childTnLst>
                                </p:cTn>
                              </p:par>
                            </p:childTnLst>
                          </p:cTn>
                        </p:par>
                        <p:par>
                          <p:cTn id="53" fill="hold">
                            <p:stCondLst>
                              <p:cond delay="1000"/>
                            </p:stCondLst>
                            <p:childTnLst>
                              <p:par>
                                <p:cTn id="54" presetID="22" presetClass="entr" presetSubtype="2" fill="hold" nodeType="after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10" presetClass="exit" presetSubtype="0" fill="hold" grpId="1" nodeType="withEffect">
                                  <p:stCondLst>
                                    <p:cond delay="500"/>
                                  </p:stCondLst>
                                  <p:childTnLst>
                                    <p:animEffect transition="out" filter="fade">
                                      <p:cBhvr>
                                        <p:cTn id="58" dur="250"/>
                                        <p:tgtEl>
                                          <p:spTgt spid="38"/>
                                        </p:tgtEl>
                                      </p:cBhvr>
                                    </p:animEffect>
                                    <p:set>
                                      <p:cBhvr>
                                        <p:cTn id="59" dur="1" fill="hold">
                                          <p:stCondLst>
                                            <p:cond delay="249"/>
                                          </p:stCondLst>
                                        </p:cTn>
                                        <p:tgtEl>
                                          <p:spTgt spid="38"/>
                                        </p:tgtEl>
                                        <p:attrNameLst>
                                          <p:attrName>style.visibility</p:attrName>
                                        </p:attrNameLst>
                                      </p:cBhvr>
                                      <p:to>
                                        <p:strVal val="hidden"/>
                                      </p:to>
                                    </p:set>
                                  </p:childTnLst>
                                </p:cTn>
                              </p:par>
                            </p:childTnLst>
                          </p:cTn>
                        </p:par>
                        <p:par>
                          <p:cTn id="60" fill="hold">
                            <p:stCondLst>
                              <p:cond delay="2000"/>
                            </p:stCondLst>
                            <p:childTnLst>
                              <p:par>
                                <p:cTn id="61" presetID="21" presetClass="entr" presetSubtype="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heel(1)">
                                      <p:cBhvr>
                                        <p:cTn id="63" dur="500"/>
                                        <p:tgtEl>
                                          <p:spTgt spid="41"/>
                                        </p:tgtEl>
                                      </p:cBhvr>
                                    </p:animEffect>
                                  </p:childTnLst>
                                </p:cTn>
                              </p:par>
                            </p:childTnLst>
                          </p:cTn>
                        </p:par>
                        <p:par>
                          <p:cTn id="64" fill="hold">
                            <p:stCondLst>
                              <p:cond delay="2500"/>
                            </p:stCondLst>
                            <p:childTnLst>
                              <p:par>
                                <p:cTn id="65" presetID="22" presetClass="entr" presetSubtype="8" fill="hold" nodeType="after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10" presetClass="exit" presetSubtype="0" fill="hold" grpId="1" nodeType="withEffect">
                                  <p:stCondLst>
                                    <p:cond delay="500"/>
                                  </p:stCondLst>
                                  <p:childTnLst>
                                    <p:animEffect transition="out" filter="fade">
                                      <p:cBhvr>
                                        <p:cTn id="69" dur="250"/>
                                        <p:tgtEl>
                                          <p:spTgt spid="41"/>
                                        </p:tgtEl>
                                      </p:cBhvr>
                                    </p:animEffect>
                                    <p:set>
                                      <p:cBhvr>
                                        <p:cTn id="70" dur="1" fill="hold">
                                          <p:stCondLst>
                                            <p:cond delay="249"/>
                                          </p:stCondLst>
                                        </p:cTn>
                                        <p:tgtEl>
                                          <p:spTgt spid="41"/>
                                        </p:tgtEl>
                                        <p:attrNameLst>
                                          <p:attrName>style.visibility</p:attrName>
                                        </p:attrNameLst>
                                      </p:cBhvr>
                                      <p:to>
                                        <p:strVal val="hidden"/>
                                      </p:to>
                                    </p:set>
                                  </p:childTnLst>
                                </p:cTn>
                              </p:par>
                            </p:childTnLst>
                          </p:cTn>
                        </p:par>
                        <p:par>
                          <p:cTn id="71" fill="hold">
                            <p:stCondLst>
                              <p:cond delay="3500"/>
                            </p:stCondLst>
                            <p:childTnLst>
                              <p:par>
                                <p:cTn id="72" presetID="21" presetClass="entr" presetSubtype="1"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heel(1)">
                                      <p:cBhvr>
                                        <p:cTn id="74" dur="500"/>
                                        <p:tgtEl>
                                          <p:spTgt spid="42"/>
                                        </p:tgtEl>
                                      </p:cBhvr>
                                    </p:animEffect>
                                  </p:childTnLst>
                                </p:cTn>
                              </p:par>
                            </p:childTnLst>
                          </p:cTn>
                        </p:par>
                        <p:par>
                          <p:cTn id="75" fill="hold">
                            <p:stCondLst>
                              <p:cond delay="4000"/>
                            </p:stCondLst>
                            <p:childTnLst>
                              <p:par>
                                <p:cTn id="76" presetID="22" presetClass="entr" presetSubtype="2" fill="hold" nodeType="afterEffect">
                                  <p:stCondLst>
                                    <p:cond delay="500"/>
                                  </p:stCondLst>
                                  <p:childTnLst>
                                    <p:set>
                                      <p:cBhvr>
                                        <p:cTn id="77" dur="1" fill="hold">
                                          <p:stCondLst>
                                            <p:cond delay="0"/>
                                          </p:stCondLst>
                                        </p:cTn>
                                        <p:tgtEl>
                                          <p:spTgt spid="31"/>
                                        </p:tgtEl>
                                        <p:attrNameLst>
                                          <p:attrName>style.visibility</p:attrName>
                                        </p:attrNameLst>
                                      </p:cBhvr>
                                      <p:to>
                                        <p:strVal val="visible"/>
                                      </p:to>
                                    </p:set>
                                    <p:animEffect transition="in" filter="wipe(right)">
                                      <p:cBhvr>
                                        <p:cTn id="78" dur="500"/>
                                        <p:tgtEl>
                                          <p:spTgt spid="31"/>
                                        </p:tgtEl>
                                      </p:cBhvr>
                                    </p:animEffect>
                                  </p:childTnLst>
                                </p:cTn>
                              </p:par>
                              <p:par>
                                <p:cTn id="79" presetID="10" presetClass="exit" presetSubtype="0" fill="hold" grpId="1" nodeType="withEffect">
                                  <p:stCondLst>
                                    <p:cond delay="500"/>
                                  </p:stCondLst>
                                  <p:childTnLst>
                                    <p:animEffect transition="out" filter="fade">
                                      <p:cBhvr>
                                        <p:cTn id="80" dur="250"/>
                                        <p:tgtEl>
                                          <p:spTgt spid="42"/>
                                        </p:tgtEl>
                                      </p:cBhvr>
                                    </p:animEffect>
                                    <p:set>
                                      <p:cBhvr>
                                        <p:cTn id="81" dur="1" fill="hold">
                                          <p:stCondLst>
                                            <p:cond delay="24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97A8D29-7ED5-46F9-AAF5-3EC0539520F2}"/>
              </a:ext>
            </a:extLst>
          </p:cNvPr>
          <p:cNvGrpSpPr/>
          <p:nvPr/>
        </p:nvGrpSpPr>
        <p:grpSpPr>
          <a:xfrm>
            <a:off x="5843451" y="2156177"/>
            <a:ext cx="763721" cy="2246382"/>
            <a:chOff x="5871347" y="1734719"/>
            <a:chExt cx="763721" cy="2246382"/>
          </a:xfrm>
        </p:grpSpPr>
        <p:sp>
          <p:nvSpPr>
            <p:cNvPr id="28" name="Oval 27">
              <a:extLst>
                <a:ext uri="{FF2B5EF4-FFF2-40B4-BE49-F238E27FC236}">
                  <a16:creationId xmlns:a16="http://schemas.microsoft.com/office/drawing/2014/main" id="{B86D4148-BA19-46FE-97F8-5F3933632021}"/>
                </a:ext>
              </a:extLst>
            </p:cNvPr>
            <p:cNvSpPr/>
            <p:nvPr/>
          </p:nvSpPr>
          <p:spPr>
            <a:xfrm>
              <a:off x="5977609" y="1734719"/>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9" name="Straight Connector 28">
              <a:extLst>
                <a:ext uri="{FF2B5EF4-FFF2-40B4-BE49-F238E27FC236}">
                  <a16:creationId xmlns:a16="http://schemas.microsoft.com/office/drawing/2014/main" id="{F0866038-E54E-4585-8528-2CD1FA83DEA5}"/>
                </a:ext>
              </a:extLst>
            </p:cNvPr>
            <p:cNvCxnSpPr>
              <a:cxnSpLocks/>
              <a:stCxn id="28" idx="4"/>
            </p:cNvCxnSpPr>
            <p:nvPr/>
          </p:nvCxnSpPr>
          <p:spPr>
            <a:xfrm>
              <a:off x="6251929" y="2286820"/>
              <a:ext cx="0" cy="126283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9F6A44A2-D925-4624-89A5-3EF2D4193082}"/>
                </a:ext>
              </a:extLst>
            </p:cNvPr>
            <p:cNvSpPr txBox="1">
              <a:spLocks/>
            </p:cNvSpPr>
            <p:nvPr/>
          </p:nvSpPr>
          <p:spPr>
            <a:xfrm>
              <a:off x="5871347" y="3429000"/>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grpSp>
      <p:grpSp>
        <p:nvGrpSpPr>
          <p:cNvPr id="17" name="Group 16">
            <a:extLst>
              <a:ext uri="{FF2B5EF4-FFF2-40B4-BE49-F238E27FC236}">
                <a16:creationId xmlns:a16="http://schemas.microsoft.com/office/drawing/2014/main" id="{FD9DD6A1-241E-46B7-ABEB-1E2EE149A3B3}"/>
              </a:ext>
            </a:extLst>
          </p:cNvPr>
          <p:cNvGrpSpPr/>
          <p:nvPr/>
        </p:nvGrpSpPr>
        <p:grpSpPr>
          <a:xfrm>
            <a:off x="1472028" y="2248045"/>
            <a:ext cx="763721" cy="2209723"/>
            <a:chOff x="1456202" y="1951949"/>
            <a:chExt cx="763721" cy="2209723"/>
          </a:xfrm>
        </p:grpSpPr>
        <p:sp>
          <p:nvSpPr>
            <p:cNvPr id="12" name="Oval 11">
              <a:extLst>
                <a:ext uri="{FF2B5EF4-FFF2-40B4-BE49-F238E27FC236}">
                  <a16:creationId xmlns:a16="http://schemas.microsoft.com/office/drawing/2014/main" id="{C8FC90C7-4201-4BCA-82F6-CE13070F0604}"/>
                </a:ext>
              </a:extLst>
            </p:cNvPr>
            <p:cNvSpPr/>
            <p:nvPr/>
          </p:nvSpPr>
          <p:spPr>
            <a:xfrm>
              <a:off x="1563743" y="1951949"/>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 Placeholder 2">
              <a:extLst>
                <a:ext uri="{FF2B5EF4-FFF2-40B4-BE49-F238E27FC236}">
                  <a16:creationId xmlns:a16="http://schemas.microsoft.com/office/drawing/2014/main" id="{1694DE05-ACC1-4341-ADF0-C6509C4D20EA}"/>
                </a:ext>
              </a:extLst>
            </p:cNvPr>
            <p:cNvSpPr txBox="1">
              <a:spLocks/>
            </p:cNvSpPr>
            <p:nvPr/>
          </p:nvSpPr>
          <p:spPr>
            <a:xfrm>
              <a:off x="1456202" y="3609571"/>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cxnSp>
          <p:nvCxnSpPr>
            <p:cNvPr id="14" name="Straight Connector 13">
              <a:extLst>
                <a:ext uri="{FF2B5EF4-FFF2-40B4-BE49-F238E27FC236}">
                  <a16:creationId xmlns:a16="http://schemas.microsoft.com/office/drawing/2014/main" id="{FE5CFFAA-85F8-4877-B6BC-17649292DCD7}"/>
                </a:ext>
              </a:extLst>
            </p:cNvPr>
            <p:cNvCxnSpPr>
              <a:cxnSpLocks/>
              <a:stCxn id="12" idx="4"/>
            </p:cNvCxnSpPr>
            <p:nvPr/>
          </p:nvCxnSpPr>
          <p:spPr>
            <a:xfrm>
              <a:off x="1838063" y="2504050"/>
              <a:ext cx="0" cy="126283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id="{C7F971E0-833D-4888-9ECE-78899609E0B3}"/>
              </a:ext>
            </a:extLst>
          </p:cNvPr>
          <p:cNvSpPr/>
          <p:nvPr/>
        </p:nvSpPr>
        <p:spPr>
          <a:xfrm>
            <a:off x="4862034" y="1966126"/>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621D6D89-F546-40B3-898E-0E1B5980CE9C}"/>
              </a:ext>
            </a:extLst>
          </p:cNvPr>
          <p:cNvSpPr>
            <a:spLocks noGrp="1"/>
          </p:cNvSpPr>
          <p:nvPr>
            <p:ph type="title"/>
          </p:nvPr>
        </p:nvSpPr>
        <p:spPr/>
        <p:txBody>
          <a:bodyPr/>
          <a:lstStyle/>
          <a:p>
            <a:r>
              <a:rPr lang="en-US"/>
              <a:t>Ilustrasi Quick Sort</a:t>
            </a:r>
            <a:endParaRPr lang="en-ID"/>
          </a:p>
        </p:txBody>
      </p:sp>
      <p:sp>
        <p:nvSpPr>
          <p:cNvPr id="3" name="Text Placeholder 2">
            <a:extLst>
              <a:ext uri="{FF2B5EF4-FFF2-40B4-BE49-F238E27FC236}">
                <a16:creationId xmlns:a16="http://schemas.microsoft.com/office/drawing/2014/main" id="{97987D8F-0F18-450F-916B-55A185479B73}"/>
              </a:ext>
            </a:extLst>
          </p:cNvPr>
          <p:cNvSpPr>
            <a:spLocks noGrp="1"/>
          </p:cNvSpPr>
          <p:nvPr>
            <p:ph type="body" sz="quarter" idx="10"/>
          </p:nvPr>
        </p:nvSpPr>
        <p:spPr>
          <a:xfrm>
            <a:off x="4951435" y="1966127"/>
            <a:ext cx="390662" cy="552101"/>
          </a:xfrm>
        </p:spPr>
        <p:txBody>
          <a:bodyPr/>
          <a:lstStyle/>
          <a:p>
            <a:pPr marL="0" indent="0">
              <a:buNone/>
            </a:pPr>
            <a:r>
              <a:rPr lang="en-US"/>
              <a:t>7</a:t>
            </a:r>
            <a:endParaRPr lang="en-ID"/>
          </a:p>
        </p:txBody>
      </p:sp>
      <p:sp>
        <p:nvSpPr>
          <p:cNvPr id="4" name="Text Placeholder 2">
            <a:extLst>
              <a:ext uri="{FF2B5EF4-FFF2-40B4-BE49-F238E27FC236}">
                <a16:creationId xmlns:a16="http://schemas.microsoft.com/office/drawing/2014/main" id="{145BF4AE-DA72-48C5-9AEF-B600702A6B91}"/>
              </a:ext>
            </a:extLst>
          </p:cNvPr>
          <p:cNvSpPr txBox="1">
            <a:spLocks/>
          </p:cNvSpPr>
          <p:nvPr/>
        </p:nvSpPr>
        <p:spPr>
          <a:xfrm>
            <a:off x="2535060" y="1712496"/>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3</a:t>
            </a:r>
            <a:endParaRPr lang="en-ID"/>
          </a:p>
        </p:txBody>
      </p:sp>
      <p:sp>
        <p:nvSpPr>
          <p:cNvPr id="5" name="Text Placeholder 2">
            <a:extLst>
              <a:ext uri="{FF2B5EF4-FFF2-40B4-BE49-F238E27FC236}">
                <a16:creationId xmlns:a16="http://schemas.microsoft.com/office/drawing/2014/main" id="{7BE85BCF-3BCF-405E-BFBD-AC2A97256799}"/>
              </a:ext>
            </a:extLst>
          </p:cNvPr>
          <p:cNvSpPr txBox="1">
            <a:spLocks/>
          </p:cNvSpPr>
          <p:nvPr/>
        </p:nvSpPr>
        <p:spPr>
          <a:xfrm>
            <a:off x="3942922" y="1695944"/>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2</a:t>
            </a:r>
            <a:endParaRPr lang="en-ID"/>
          </a:p>
        </p:txBody>
      </p:sp>
      <p:sp>
        <p:nvSpPr>
          <p:cNvPr id="6" name="Text Placeholder 2">
            <a:extLst>
              <a:ext uri="{FF2B5EF4-FFF2-40B4-BE49-F238E27FC236}">
                <a16:creationId xmlns:a16="http://schemas.microsoft.com/office/drawing/2014/main" id="{405CBCB5-39B3-4DB6-BDD2-811BD2A20E1E}"/>
              </a:ext>
            </a:extLst>
          </p:cNvPr>
          <p:cNvSpPr txBox="1">
            <a:spLocks/>
          </p:cNvSpPr>
          <p:nvPr/>
        </p:nvSpPr>
        <p:spPr>
          <a:xfrm>
            <a:off x="3304326" y="2390845"/>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5</a:t>
            </a:r>
            <a:endParaRPr lang="en-ID"/>
          </a:p>
        </p:txBody>
      </p:sp>
      <p:sp>
        <p:nvSpPr>
          <p:cNvPr id="7" name="Text Placeholder 2">
            <a:extLst>
              <a:ext uri="{FF2B5EF4-FFF2-40B4-BE49-F238E27FC236}">
                <a16:creationId xmlns:a16="http://schemas.microsoft.com/office/drawing/2014/main" id="{83B6B715-7DAD-48B5-9B1E-9569C1C2901C}"/>
              </a:ext>
            </a:extLst>
          </p:cNvPr>
          <p:cNvSpPr txBox="1">
            <a:spLocks/>
          </p:cNvSpPr>
          <p:nvPr/>
        </p:nvSpPr>
        <p:spPr>
          <a:xfrm>
            <a:off x="7092043" y="1804036"/>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8</a:t>
            </a:r>
            <a:endParaRPr lang="en-ID"/>
          </a:p>
        </p:txBody>
      </p:sp>
      <p:sp>
        <p:nvSpPr>
          <p:cNvPr id="8" name="Text Placeholder 2">
            <a:extLst>
              <a:ext uri="{FF2B5EF4-FFF2-40B4-BE49-F238E27FC236}">
                <a16:creationId xmlns:a16="http://schemas.microsoft.com/office/drawing/2014/main" id="{E86EF44C-D920-4BCA-931C-9F325DEF8BE3}"/>
              </a:ext>
            </a:extLst>
          </p:cNvPr>
          <p:cNvSpPr txBox="1">
            <a:spLocks/>
          </p:cNvSpPr>
          <p:nvPr/>
        </p:nvSpPr>
        <p:spPr>
          <a:xfrm>
            <a:off x="5951713" y="2178156"/>
            <a:ext cx="634644"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10</a:t>
            </a:r>
            <a:endParaRPr lang="en-ID"/>
          </a:p>
        </p:txBody>
      </p:sp>
      <p:sp>
        <p:nvSpPr>
          <p:cNvPr id="9" name="Text Placeholder 2">
            <a:extLst>
              <a:ext uri="{FF2B5EF4-FFF2-40B4-BE49-F238E27FC236}">
                <a16:creationId xmlns:a16="http://schemas.microsoft.com/office/drawing/2014/main" id="{4C0763FC-29F1-4A48-AD65-2045E13FF130}"/>
              </a:ext>
            </a:extLst>
          </p:cNvPr>
          <p:cNvSpPr txBox="1">
            <a:spLocks/>
          </p:cNvSpPr>
          <p:nvPr/>
        </p:nvSpPr>
        <p:spPr>
          <a:xfrm>
            <a:off x="1677121" y="2256994"/>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6</a:t>
            </a:r>
            <a:endParaRPr lang="en-ID"/>
          </a:p>
        </p:txBody>
      </p:sp>
      <p:cxnSp>
        <p:nvCxnSpPr>
          <p:cNvPr id="23" name="Straight Arrow Connector 22">
            <a:extLst>
              <a:ext uri="{FF2B5EF4-FFF2-40B4-BE49-F238E27FC236}">
                <a16:creationId xmlns:a16="http://schemas.microsoft.com/office/drawing/2014/main" id="{F9D87319-A8C2-4142-B9A0-35B7020908AB}"/>
              </a:ext>
            </a:extLst>
          </p:cNvPr>
          <p:cNvCxnSpPr>
            <a:cxnSpLocks/>
          </p:cNvCxnSpPr>
          <p:nvPr/>
        </p:nvCxnSpPr>
        <p:spPr>
          <a:xfrm>
            <a:off x="2318186" y="1988546"/>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26D7B1-9F03-4EC3-A063-21A7D0416CDC}"/>
              </a:ext>
            </a:extLst>
          </p:cNvPr>
          <p:cNvCxnSpPr>
            <a:cxnSpLocks/>
          </p:cNvCxnSpPr>
          <p:nvPr/>
        </p:nvCxnSpPr>
        <p:spPr>
          <a:xfrm>
            <a:off x="3052486" y="2641913"/>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5C63D4A-0A1D-471A-8348-68B44C288378}"/>
              </a:ext>
            </a:extLst>
          </p:cNvPr>
          <p:cNvCxnSpPr>
            <a:cxnSpLocks/>
          </p:cNvCxnSpPr>
          <p:nvPr/>
        </p:nvCxnSpPr>
        <p:spPr>
          <a:xfrm>
            <a:off x="6880789" y="2080086"/>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A317E43-32E1-4CE1-B326-140D87B596E5}"/>
              </a:ext>
            </a:extLst>
          </p:cNvPr>
          <p:cNvCxnSpPr>
            <a:cxnSpLocks/>
          </p:cNvCxnSpPr>
          <p:nvPr/>
        </p:nvCxnSpPr>
        <p:spPr>
          <a:xfrm>
            <a:off x="3747385" y="1964480"/>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A937E5-4CC3-4C50-B73C-0E2E804AB1CA}"/>
              </a:ext>
            </a:extLst>
          </p:cNvPr>
          <p:cNvCxnSpPr/>
          <p:nvPr/>
        </p:nvCxnSpPr>
        <p:spPr>
          <a:xfrm>
            <a:off x="5485568" y="1506110"/>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C1A526-35BB-4E53-9C1F-C555DC186525}"/>
              </a:ext>
            </a:extLst>
          </p:cNvPr>
          <p:cNvCxnSpPr/>
          <p:nvPr/>
        </p:nvCxnSpPr>
        <p:spPr>
          <a:xfrm>
            <a:off x="4745824" y="1506110"/>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4C1B3200-2152-4BF6-9323-BCEC71AEDA71}"/>
              </a:ext>
            </a:extLst>
          </p:cNvPr>
          <p:cNvSpPr txBox="1">
            <a:spLocks/>
          </p:cNvSpPr>
          <p:nvPr/>
        </p:nvSpPr>
        <p:spPr>
          <a:xfrm>
            <a:off x="4389120" y="4846320"/>
            <a:ext cx="4351972" cy="14460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Algoritma:</a:t>
            </a:r>
          </a:p>
          <a:p>
            <a:pPr marL="342900" indent="-342900">
              <a:buFont typeface="+mj-lt"/>
              <a:buAutoNum type="arabicPeriod"/>
            </a:pPr>
            <a:r>
              <a:rPr lang="en-US" sz="1400"/>
              <a:t>Untuk setiap partisi, pilih pivot yang akan membagi data menjadi dua bagian</a:t>
            </a:r>
          </a:p>
          <a:p>
            <a:pPr marL="342900" indent="-342900">
              <a:buFont typeface="+mj-lt"/>
              <a:buAutoNum type="arabicPeriod"/>
            </a:pPr>
            <a:r>
              <a:rPr lang="en-US" sz="1400"/>
              <a:t>Untuk setiap data dalam setiap partisi, tentukan ada disebelah kanan atau kiri pivot</a:t>
            </a:r>
            <a:endParaRPr lang="en-ID" sz="1400"/>
          </a:p>
        </p:txBody>
      </p:sp>
      <p:grpSp>
        <p:nvGrpSpPr>
          <p:cNvPr id="43" name="Group 42">
            <a:extLst>
              <a:ext uri="{FF2B5EF4-FFF2-40B4-BE49-F238E27FC236}">
                <a16:creationId xmlns:a16="http://schemas.microsoft.com/office/drawing/2014/main" id="{A146D506-2278-40B8-873A-5DF17F413189}"/>
              </a:ext>
            </a:extLst>
          </p:cNvPr>
          <p:cNvGrpSpPr/>
          <p:nvPr/>
        </p:nvGrpSpPr>
        <p:grpSpPr>
          <a:xfrm>
            <a:off x="1472028" y="1315569"/>
            <a:ext cx="3107828" cy="293991"/>
            <a:chOff x="1472028" y="1359114"/>
            <a:chExt cx="3107828" cy="293991"/>
          </a:xfrm>
        </p:grpSpPr>
        <p:cxnSp>
          <p:nvCxnSpPr>
            <p:cNvPr id="39" name="Straight Connector 38">
              <a:extLst>
                <a:ext uri="{FF2B5EF4-FFF2-40B4-BE49-F238E27FC236}">
                  <a16:creationId xmlns:a16="http://schemas.microsoft.com/office/drawing/2014/main" id="{B5E11110-C9A4-4F29-8DED-10A0AF51EB05}"/>
                </a:ext>
              </a:extLst>
            </p:cNvPr>
            <p:cNvCxnSpPr>
              <a:cxnSpLocks/>
            </p:cNvCxnSpPr>
            <p:nvPr/>
          </p:nvCxnSpPr>
          <p:spPr>
            <a:xfrm flipH="1" flipV="1">
              <a:off x="1472028" y="1633737"/>
              <a:ext cx="3107828" cy="16552"/>
            </a:xfrm>
            <a:prstGeom prst="line">
              <a:avLst/>
            </a:prstGeom>
            <a:ln w="19050">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82F28961-E54C-4127-B8AB-CFEAD7CF0FE6}"/>
                </a:ext>
              </a:extLst>
            </p:cNvPr>
            <p:cNvSpPr txBox="1">
              <a:spLocks/>
            </p:cNvSpPr>
            <p:nvPr/>
          </p:nvSpPr>
          <p:spPr>
            <a:xfrm>
              <a:off x="2636930" y="1359114"/>
              <a:ext cx="827165" cy="2939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Partisi 1</a:t>
              </a:r>
              <a:endParaRPr lang="en-ID" sz="1400"/>
            </a:p>
          </p:txBody>
        </p:sp>
      </p:grpSp>
      <p:grpSp>
        <p:nvGrpSpPr>
          <p:cNvPr id="44" name="Group 43">
            <a:extLst>
              <a:ext uri="{FF2B5EF4-FFF2-40B4-BE49-F238E27FC236}">
                <a16:creationId xmlns:a16="http://schemas.microsoft.com/office/drawing/2014/main" id="{AE1BBECD-690D-4411-955F-078CC386326D}"/>
              </a:ext>
            </a:extLst>
          </p:cNvPr>
          <p:cNvGrpSpPr/>
          <p:nvPr/>
        </p:nvGrpSpPr>
        <p:grpSpPr>
          <a:xfrm>
            <a:off x="5642550" y="1340162"/>
            <a:ext cx="1840155" cy="293991"/>
            <a:chOff x="5642550" y="1383707"/>
            <a:chExt cx="1840155" cy="293991"/>
          </a:xfrm>
        </p:grpSpPr>
        <p:cxnSp>
          <p:nvCxnSpPr>
            <p:cNvPr id="37" name="Straight Connector 36">
              <a:extLst>
                <a:ext uri="{FF2B5EF4-FFF2-40B4-BE49-F238E27FC236}">
                  <a16:creationId xmlns:a16="http://schemas.microsoft.com/office/drawing/2014/main" id="{424106C4-76B1-4BF0-BDB9-DE4BA12CB390}"/>
                </a:ext>
              </a:extLst>
            </p:cNvPr>
            <p:cNvCxnSpPr>
              <a:cxnSpLocks/>
            </p:cNvCxnSpPr>
            <p:nvPr/>
          </p:nvCxnSpPr>
          <p:spPr>
            <a:xfrm flipH="1">
              <a:off x="5642550" y="1653758"/>
              <a:ext cx="1840155" cy="0"/>
            </a:xfrm>
            <a:prstGeom prst="line">
              <a:avLst/>
            </a:prstGeom>
            <a:ln w="19050">
              <a:solidFill>
                <a:schemeClr val="accent5">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CD217F68-667F-4A9A-8B9B-C60C3D6C8839}"/>
                </a:ext>
              </a:extLst>
            </p:cNvPr>
            <p:cNvSpPr txBox="1">
              <a:spLocks/>
            </p:cNvSpPr>
            <p:nvPr/>
          </p:nvSpPr>
          <p:spPr>
            <a:xfrm>
              <a:off x="6149044" y="1383707"/>
              <a:ext cx="827165" cy="2939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Partisi 2</a:t>
              </a:r>
              <a:endParaRPr lang="en-ID" sz="1400"/>
            </a:p>
          </p:txBody>
        </p:sp>
      </p:grpSp>
      <p:sp>
        <p:nvSpPr>
          <p:cNvPr id="45" name="Oval 44">
            <a:extLst>
              <a:ext uri="{FF2B5EF4-FFF2-40B4-BE49-F238E27FC236}">
                <a16:creationId xmlns:a16="http://schemas.microsoft.com/office/drawing/2014/main" id="{5891039F-5CFB-46DE-B822-27D5160B02E5}"/>
              </a:ext>
            </a:extLst>
          </p:cNvPr>
          <p:cNvSpPr/>
          <p:nvPr/>
        </p:nvSpPr>
        <p:spPr>
          <a:xfrm>
            <a:off x="2447579" y="1704893"/>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DE519A0-635F-41C1-B346-EED7EC4002B9}"/>
              </a:ext>
            </a:extLst>
          </p:cNvPr>
          <p:cNvSpPr/>
          <p:nvPr/>
        </p:nvSpPr>
        <p:spPr>
          <a:xfrm>
            <a:off x="3201120" y="2369551"/>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1F7F57EC-31B9-4728-822C-F77B6C19E635}"/>
              </a:ext>
            </a:extLst>
          </p:cNvPr>
          <p:cNvSpPr/>
          <p:nvPr/>
        </p:nvSpPr>
        <p:spPr>
          <a:xfrm>
            <a:off x="3859371" y="1698054"/>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A28EFADD-F103-4848-BBD8-161F04F56827}"/>
              </a:ext>
            </a:extLst>
          </p:cNvPr>
          <p:cNvSpPr/>
          <p:nvPr/>
        </p:nvSpPr>
        <p:spPr>
          <a:xfrm>
            <a:off x="6999499" y="1797710"/>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3173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Horizontal)">
                                      <p:cBhvr>
                                        <p:cTn id="11" dur="500"/>
                                        <p:tgtEl>
                                          <p:spTgt spid="24"/>
                                        </p:tgtEl>
                                      </p:cBhvr>
                                    </p:animEffect>
                                  </p:childTnLst>
                                </p:cTn>
                              </p:par>
                              <p:par>
                                <p:cTn id="12" presetID="16" presetClass="entr" presetSubtype="42"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outHorizontal)">
                                      <p:cBhvr>
                                        <p:cTn id="14" dur="500"/>
                                        <p:tgtEl>
                                          <p:spTgt spid="22"/>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outVertical)">
                                      <p:cBhvr>
                                        <p:cTn id="18" dur="500"/>
                                        <p:tgtEl>
                                          <p:spTgt spid="43"/>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outVertic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heel(1)">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par>
                                <p:cTn id="37" presetID="10" presetClass="exit" presetSubtype="0" fill="hold" grpId="1" nodeType="withEffect">
                                  <p:stCondLst>
                                    <p:cond delay="0"/>
                                  </p:stCondLst>
                                  <p:childTnLst>
                                    <p:animEffect transition="out" filter="fade">
                                      <p:cBhvr>
                                        <p:cTn id="38" dur="250"/>
                                        <p:tgtEl>
                                          <p:spTgt spid="45"/>
                                        </p:tgtEl>
                                      </p:cBhvr>
                                    </p:animEffect>
                                    <p:set>
                                      <p:cBhvr>
                                        <p:cTn id="39" dur="1" fill="hold">
                                          <p:stCondLst>
                                            <p:cond delay="249"/>
                                          </p:stCondLst>
                                        </p:cTn>
                                        <p:tgtEl>
                                          <p:spTgt spid="45"/>
                                        </p:tgtEl>
                                        <p:attrNameLst>
                                          <p:attrName>style.visibility</p:attrName>
                                        </p:attrNameLst>
                                      </p:cBhvr>
                                      <p:to>
                                        <p:strVal val="hidden"/>
                                      </p:to>
                                    </p:se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heel(1)">
                                      <p:cBhvr>
                                        <p:cTn id="43" dur="500"/>
                                        <p:tgtEl>
                                          <p:spTgt spid="46"/>
                                        </p:tgtEl>
                                      </p:cBhvr>
                                    </p:animEffect>
                                  </p:childTnLst>
                                </p:cTn>
                              </p:par>
                            </p:childTnLst>
                          </p:cTn>
                        </p:par>
                        <p:par>
                          <p:cTn id="44" fill="hold">
                            <p:stCondLst>
                              <p:cond delay="1000"/>
                            </p:stCondLst>
                            <p:childTnLst>
                              <p:par>
                                <p:cTn id="45" presetID="22" presetClass="entr" presetSubtype="2" fill="hold" nodeType="afterEffect">
                                  <p:stCondLst>
                                    <p:cond delay="500"/>
                                  </p:stCondLst>
                                  <p:childTnLst>
                                    <p:set>
                                      <p:cBhvr>
                                        <p:cTn id="46" dur="1" fill="hold">
                                          <p:stCondLst>
                                            <p:cond delay="0"/>
                                          </p:stCondLst>
                                        </p:cTn>
                                        <p:tgtEl>
                                          <p:spTgt spid="30"/>
                                        </p:tgtEl>
                                        <p:attrNameLst>
                                          <p:attrName>style.visibility</p:attrName>
                                        </p:attrNameLst>
                                      </p:cBhvr>
                                      <p:to>
                                        <p:strVal val="visible"/>
                                      </p:to>
                                    </p:set>
                                    <p:animEffect transition="in" filter="wipe(right)">
                                      <p:cBhvr>
                                        <p:cTn id="47" dur="500"/>
                                        <p:tgtEl>
                                          <p:spTgt spid="30"/>
                                        </p:tgtEl>
                                      </p:cBhvr>
                                    </p:animEffect>
                                  </p:childTnLst>
                                </p:cTn>
                              </p:par>
                              <p:par>
                                <p:cTn id="48" presetID="10" presetClass="exit" presetSubtype="0" fill="hold" grpId="1" nodeType="withEffect">
                                  <p:stCondLst>
                                    <p:cond delay="500"/>
                                  </p:stCondLst>
                                  <p:childTnLst>
                                    <p:animEffect transition="out" filter="fade">
                                      <p:cBhvr>
                                        <p:cTn id="49" dur="250"/>
                                        <p:tgtEl>
                                          <p:spTgt spid="46"/>
                                        </p:tgtEl>
                                      </p:cBhvr>
                                    </p:animEffect>
                                    <p:set>
                                      <p:cBhvr>
                                        <p:cTn id="50" dur="1" fill="hold">
                                          <p:stCondLst>
                                            <p:cond delay="249"/>
                                          </p:stCondLst>
                                        </p:cTn>
                                        <p:tgtEl>
                                          <p:spTgt spid="46"/>
                                        </p:tgtEl>
                                        <p:attrNameLst>
                                          <p:attrName>style.visibility</p:attrName>
                                        </p:attrNameLst>
                                      </p:cBhvr>
                                      <p:to>
                                        <p:strVal val="hidden"/>
                                      </p:to>
                                    </p:set>
                                  </p:childTnLst>
                                </p:cTn>
                              </p:par>
                            </p:childTnLst>
                          </p:cTn>
                        </p:par>
                        <p:par>
                          <p:cTn id="51" fill="hold">
                            <p:stCondLst>
                              <p:cond delay="2000"/>
                            </p:stCondLst>
                            <p:childTnLst>
                              <p:par>
                                <p:cTn id="52" presetID="21" presetClass="entr" presetSubtype="1"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heel(1)">
                                      <p:cBhvr>
                                        <p:cTn id="54" dur="500"/>
                                        <p:tgtEl>
                                          <p:spTgt spid="47"/>
                                        </p:tgtEl>
                                      </p:cBhvr>
                                    </p:animEffect>
                                  </p:childTnLst>
                                </p:cTn>
                              </p:par>
                            </p:childTnLst>
                          </p:cTn>
                        </p:par>
                        <p:par>
                          <p:cTn id="55" fill="hold">
                            <p:stCondLst>
                              <p:cond delay="2500"/>
                            </p:stCondLst>
                            <p:childTnLst>
                              <p:par>
                                <p:cTn id="56" presetID="22" presetClass="entr" presetSubtype="2" fill="hold" nodeType="afterEffect">
                                  <p:stCondLst>
                                    <p:cond delay="500"/>
                                  </p:stCondLst>
                                  <p:childTnLst>
                                    <p:set>
                                      <p:cBhvr>
                                        <p:cTn id="57" dur="1" fill="hold">
                                          <p:stCondLst>
                                            <p:cond delay="0"/>
                                          </p:stCondLst>
                                        </p:cTn>
                                        <p:tgtEl>
                                          <p:spTgt spid="32"/>
                                        </p:tgtEl>
                                        <p:attrNameLst>
                                          <p:attrName>style.visibility</p:attrName>
                                        </p:attrNameLst>
                                      </p:cBhvr>
                                      <p:to>
                                        <p:strVal val="visible"/>
                                      </p:to>
                                    </p:set>
                                    <p:animEffect transition="in" filter="wipe(right)">
                                      <p:cBhvr>
                                        <p:cTn id="58" dur="500"/>
                                        <p:tgtEl>
                                          <p:spTgt spid="32"/>
                                        </p:tgtEl>
                                      </p:cBhvr>
                                    </p:animEffect>
                                  </p:childTnLst>
                                </p:cTn>
                              </p:par>
                              <p:par>
                                <p:cTn id="59" presetID="10" presetClass="exit" presetSubtype="0" fill="hold" grpId="1" nodeType="withEffect">
                                  <p:stCondLst>
                                    <p:cond delay="500"/>
                                  </p:stCondLst>
                                  <p:childTnLst>
                                    <p:animEffect transition="out" filter="fade">
                                      <p:cBhvr>
                                        <p:cTn id="60" dur="250"/>
                                        <p:tgtEl>
                                          <p:spTgt spid="47"/>
                                        </p:tgtEl>
                                      </p:cBhvr>
                                    </p:animEffect>
                                    <p:set>
                                      <p:cBhvr>
                                        <p:cTn id="61" dur="1" fill="hold">
                                          <p:stCondLst>
                                            <p:cond delay="249"/>
                                          </p:stCondLst>
                                        </p:cTn>
                                        <p:tgtEl>
                                          <p:spTgt spid="4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childTnLst>
                          </p:cTn>
                        </p:par>
                        <p:par>
                          <p:cTn id="67" fill="hold">
                            <p:stCondLst>
                              <p:cond delay="500"/>
                            </p:stCondLst>
                            <p:childTnLst>
                              <p:par>
                                <p:cTn id="68" presetID="21" presetClass="entr" presetSubtype="1"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heel(1)">
                                      <p:cBhvr>
                                        <p:cTn id="70" dur="500"/>
                                        <p:tgtEl>
                                          <p:spTgt spid="48"/>
                                        </p:tgtEl>
                                      </p:cBhvr>
                                    </p:animEffect>
                                  </p:childTnLst>
                                </p:cTn>
                              </p:par>
                            </p:childTnLst>
                          </p:cTn>
                        </p:par>
                        <p:par>
                          <p:cTn id="71" fill="hold">
                            <p:stCondLst>
                              <p:cond delay="1000"/>
                            </p:stCondLst>
                            <p:childTnLst>
                              <p:par>
                                <p:cTn id="72" presetID="22" presetClass="entr" presetSubtype="2" fill="hold" nodeType="afterEffect">
                                  <p:stCondLst>
                                    <p:cond delay="500"/>
                                  </p:stCondLst>
                                  <p:childTnLst>
                                    <p:set>
                                      <p:cBhvr>
                                        <p:cTn id="73" dur="1" fill="hold">
                                          <p:stCondLst>
                                            <p:cond delay="0"/>
                                          </p:stCondLst>
                                        </p:cTn>
                                        <p:tgtEl>
                                          <p:spTgt spid="31"/>
                                        </p:tgtEl>
                                        <p:attrNameLst>
                                          <p:attrName>style.visibility</p:attrName>
                                        </p:attrNameLst>
                                      </p:cBhvr>
                                      <p:to>
                                        <p:strVal val="visible"/>
                                      </p:to>
                                    </p:set>
                                    <p:animEffect transition="in" filter="wipe(right)">
                                      <p:cBhvr>
                                        <p:cTn id="74" dur="500"/>
                                        <p:tgtEl>
                                          <p:spTgt spid="31"/>
                                        </p:tgtEl>
                                      </p:cBhvr>
                                    </p:animEffect>
                                  </p:childTnLst>
                                </p:cTn>
                              </p:par>
                              <p:par>
                                <p:cTn id="75" presetID="10" presetClass="exit" presetSubtype="0" fill="hold" grpId="1" nodeType="withEffect">
                                  <p:stCondLst>
                                    <p:cond delay="500"/>
                                  </p:stCondLst>
                                  <p:childTnLst>
                                    <p:animEffect transition="out" filter="fade">
                                      <p:cBhvr>
                                        <p:cTn id="76" dur="250"/>
                                        <p:tgtEl>
                                          <p:spTgt spid="48"/>
                                        </p:tgtEl>
                                      </p:cBhvr>
                                    </p:animEffect>
                                    <p:set>
                                      <p:cBhvr>
                                        <p:cTn id="77" dur="1" fill="hold">
                                          <p:stCondLst>
                                            <p:cond delay="24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1F979824-E0B0-4147-9C45-06D8CB786A86}"/>
              </a:ext>
            </a:extLst>
          </p:cNvPr>
          <p:cNvSpPr/>
          <p:nvPr/>
        </p:nvSpPr>
        <p:spPr>
          <a:xfrm>
            <a:off x="5623291" y="198079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CA465C6D-49F4-4DC7-910F-C8A11C38406E}"/>
              </a:ext>
            </a:extLst>
          </p:cNvPr>
          <p:cNvSpPr/>
          <p:nvPr/>
        </p:nvSpPr>
        <p:spPr>
          <a:xfrm>
            <a:off x="4100777" y="196963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9AD5A9A-F1A8-4CB7-A06C-02C6AD49562E}"/>
              </a:ext>
            </a:extLst>
          </p:cNvPr>
          <p:cNvSpPr/>
          <p:nvPr/>
        </p:nvSpPr>
        <p:spPr>
          <a:xfrm>
            <a:off x="6358692" y="196963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9" name="Group 18">
            <a:extLst>
              <a:ext uri="{FF2B5EF4-FFF2-40B4-BE49-F238E27FC236}">
                <a16:creationId xmlns:a16="http://schemas.microsoft.com/office/drawing/2014/main" id="{297A8D29-7ED5-46F9-AAF5-3EC0539520F2}"/>
              </a:ext>
            </a:extLst>
          </p:cNvPr>
          <p:cNvGrpSpPr/>
          <p:nvPr/>
        </p:nvGrpSpPr>
        <p:grpSpPr>
          <a:xfrm>
            <a:off x="5516470" y="1983852"/>
            <a:ext cx="763721" cy="2246382"/>
            <a:chOff x="5871347" y="1734719"/>
            <a:chExt cx="763721" cy="2246382"/>
          </a:xfrm>
        </p:grpSpPr>
        <p:sp>
          <p:nvSpPr>
            <p:cNvPr id="28" name="Oval 27">
              <a:extLst>
                <a:ext uri="{FF2B5EF4-FFF2-40B4-BE49-F238E27FC236}">
                  <a16:creationId xmlns:a16="http://schemas.microsoft.com/office/drawing/2014/main" id="{B86D4148-BA19-46FE-97F8-5F3933632021}"/>
                </a:ext>
              </a:extLst>
            </p:cNvPr>
            <p:cNvSpPr/>
            <p:nvPr/>
          </p:nvSpPr>
          <p:spPr>
            <a:xfrm>
              <a:off x="5977609" y="1734719"/>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9" name="Straight Connector 28">
              <a:extLst>
                <a:ext uri="{FF2B5EF4-FFF2-40B4-BE49-F238E27FC236}">
                  <a16:creationId xmlns:a16="http://schemas.microsoft.com/office/drawing/2014/main" id="{F0866038-E54E-4585-8528-2CD1FA83DEA5}"/>
                </a:ext>
              </a:extLst>
            </p:cNvPr>
            <p:cNvCxnSpPr>
              <a:cxnSpLocks/>
              <a:stCxn id="28" idx="4"/>
            </p:cNvCxnSpPr>
            <p:nvPr/>
          </p:nvCxnSpPr>
          <p:spPr>
            <a:xfrm>
              <a:off x="6251929" y="2286820"/>
              <a:ext cx="0" cy="126283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9F6A44A2-D925-4624-89A5-3EF2D4193082}"/>
                </a:ext>
              </a:extLst>
            </p:cNvPr>
            <p:cNvSpPr txBox="1">
              <a:spLocks/>
            </p:cNvSpPr>
            <p:nvPr/>
          </p:nvSpPr>
          <p:spPr>
            <a:xfrm>
              <a:off x="5871347" y="3429000"/>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grpSp>
      <p:grpSp>
        <p:nvGrpSpPr>
          <p:cNvPr id="17" name="Group 16">
            <a:extLst>
              <a:ext uri="{FF2B5EF4-FFF2-40B4-BE49-F238E27FC236}">
                <a16:creationId xmlns:a16="http://schemas.microsoft.com/office/drawing/2014/main" id="{FD9DD6A1-241E-46B7-ABEB-1E2EE149A3B3}"/>
              </a:ext>
            </a:extLst>
          </p:cNvPr>
          <p:cNvGrpSpPr/>
          <p:nvPr/>
        </p:nvGrpSpPr>
        <p:grpSpPr>
          <a:xfrm>
            <a:off x="1631257" y="1699849"/>
            <a:ext cx="763721" cy="2209723"/>
            <a:chOff x="1456202" y="1951949"/>
            <a:chExt cx="763721" cy="2209723"/>
          </a:xfrm>
        </p:grpSpPr>
        <p:sp>
          <p:nvSpPr>
            <p:cNvPr id="12" name="Oval 11">
              <a:extLst>
                <a:ext uri="{FF2B5EF4-FFF2-40B4-BE49-F238E27FC236}">
                  <a16:creationId xmlns:a16="http://schemas.microsoft.com/office/drawing/2014/main" id="{C8FC90C7-4201-4BCA-82F6-CE13070F0604}"/>
                </a:ext>
              </a:extLst>
            </p:cNvPr>
            <p:cNvSpPr/>
            <p:nvPr/>
          </p:nvSpPr>
          <p:spPr>
            <a:xfrm>
              <a:off x="1563743" y="1951949"/>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 Placeholder 2">
              <a:extLst>
                <a:ext uri="{FF2B5EF4-FFF2-40B4-BE49-F238E27FC236}">
                  <a16:creationId xmlns:a16="http://schemas.microsoft.com/office/drawing/2014/main" id="{1694DE05-ACC1-4341-ADF0-C6509C4D20EA}"/>
                </a:ext>
              </a:extLst>
            </p:cNvPr>
            <p:cNvSpPr txBox="1">
              <a:spLocks/>
            </p:cNvSpPr>
            <p:nvPr/>
          </p:nvSpPr>
          <p:spPr>
            <a:xfrm>
              <a:off x="1456202" y="3609571"/>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cxnSp>
          <p:nvCxnSpPr>
            <p:cNvPr id="14" name="Straight Connector 13">
              <a:extLst>
                <a:ext uri="{FF2B5EF4-FFF2-40B4-BE49-F238E27FC236}">
                  <a16:creationId xmlns:a16="http://schemas.microsoft.com/office/drawing/2014/main" id="{FE5CFFAA-85F8-4877-B6BC-17649292DCD7}"/>
                </a:ext>
              </a:extLst>
            </p:cNvPr>
            <p:cNvCxnSpPr>
              <a:cxnSpLocks/>
              <a:stCxn id="12" idx="4"/>
            </p:cNvCxnSpPr>
            <p:nvPr/>
          </p:nvCxnSpPr>
          <p:spPr>
            <a:xfrm>
              <a:off x="1838063" y="2504050"/>
              <a:ext cx="0" cy="126283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id="{C7F971E0-833D-4888-9ECE-78899609E0B3}"/>
              </a:ext>
            </a:extLst>
          </p:cNvPr>
          <p:cNvSpPr/>
          <p:nvPr/>
        </p:nvSpPr>
        <p:spPr>
          <a:xfrm>
            <a:off x="4862034" y="1966126"/>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621D6D89-F546-40B3-898E-0E1B5980CE9C}"/>
              </a:ext>
            </a:extLst>
          </p:cNvPr>
          <p:cNvSpPr>
            <a:spLocks noGrp="1"/>
          </p:cNvSpPr>
          <p:nvPr>
            <p:ph type="title"/>
          </p:nvPr>
        </p:nvSpPr>
        <p:spPr/>
        <p:txBody>
          <a:bodyPr/>
          <a:lstStyle/>
          <a:p>
            <a:r>
              <a:rPr lang="en-US"/>
              <a:t>Ilustrasi Quick Sort</a:t>
            </a:r>
            <a:endParaRPr lang="en-ID"/>
          </a:p>
        </p:txBody>
      </p:sp>
      <p:sp>
        <p:nvSpPr>
          <p:cNvPr id="3" name="Text Placeholder 2">
            <a:extLst>
              <a:ext uri="{FF2B5EF4-FFF2-40B4-BE49-F238E27FC236}">
                <a16:creationId xmlns:a16="http://schemas.microsoft.com/office/drawing/2014/main" id="{97987D8F-0F18-450F-916B-55A185479B73}"/>
              </a:ext>
            </a:extLst>
          </p:cNvPr>
          <p:cNvSpPr>
            <a:spLocks noGrp="1"/>
          </p:cNvSpPr>
          <p:nvPr>
            <p:ph type="body" sz="quarter" idx="10"/>
          </p:nvPr>
        </p:nvSpPr>
        <p:spPr>
          <a:xfrm>
            <a:off x="4951435" y="1966127"/>
            <a:ext cx="390662" cy="552101"/>
          </a:xfrm>
        </p:spPr>
        <p:txBody>
          <a:bodyPr/>
          <a:lstStyle/>
          <a:p>
            <a:pPr marL="0" indent="0">
              <a:buNone/>
            </a:pPr>
            <a:r>
              <a:rPr lang="en-US"/>
              <a:t>7</a:t>
            </a:r>
            <a:endParaRPr lang="en-ID"/>
          </a:p>
        </p:txBody>
      </p:sp>
      <p:sp>
        <p:nvSpPr>
          <p:cNvPr id="4" name="Text Placeholder 2">
            <a:extLst>
              <a:ext uri="{FF2B5EF4-FFF2-40B4-BE49-F238E27FC236}">
                <a16:creationId xmlns:a16="http://schemas.microsoft.com/office/drawing/2014/main" id="{145BF4AE-DA72-48C5-9AEF-B600702A6B91}"/>
              </a:ext>
            </a:extLst>
          </p:cNvPr>
          <p:cNvSpPr txBox="1">
            <a:spLocks/>
          </p:cNvSpPr>
          <p:nvPr/>
        </p:nvSpPr>
        <p:spPr>
          <a:xfrm>
            <a:off x="1837862" y="1719184"/>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3</a:t>
            </a:r>
            <a:endParaRPr lang="en-ID"/>
          </a:p>
        </p:txBody>
      </p:sp>
      <p:sp>
        <p:nvSpPr>
          <p:cNvPr id="5" name="Text Placeholder 2">
            <a:extLst>
              <a:ext uri="{FF2B5EF4-FFF2-40B4-BE49-F238E27FC236}">
                <a16:creationId xmlns:a16="http://schemas.microsoft.com/office/drawing/2014/main" id="{7BE85BCF-3BCF-405E-BFBD-AC2A97256799}"/>
              </a:ext>
            </a:extLst>
          </p:cNvPr>
          <p:cNvSpPr txBox="1">
            <a:spLocks/>
          </p:cNvSpPr>
          <p:nvPr/>
        </p:nvSpPr>
        <p:spPr>
          <a:xfrm>
            <a:off x="3245724" y="1702632"/>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2</a:t>
            </a:r>
            <a:endParaRPr lang="en-ID"/>
          </a:p>
        </p:txBody>
      </p:sp>
      <p:sp>
        <p:nvSpPr>
          <p:cNvPr id="6" name="Text Placeholder 2">
            <a:extLst>
              <a:ext uri="{FF2B5EF4-FFF2-40B4-BE49-F238E27FC236}">
                <a16:creationId xmlns:a16="http://schemas.microsoft.com/office/drawing/2014/main" id="{405CBCB5-39B3-4DB6-BDD2-811BD2A20E1E}"/>
              </a:ext>
            </a:extLst>
          </p:cNvPr>
          <p:cNvSpPr txBox="1">
            <a:spLocks/>
          </p:cNvSpPr>
          <p:nvPr/>
        </p:nvSpPr>
        <p:spPr>
          <a:xfrm>
            <a:off x="2607128" y="239753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5</a:t>
            </a:r>
            <a:endParaRPr lang="en-ID"/>
          </a:p>
        </p:txBody>
      </p:sp>
      <p:sp>
        <p:nvSpPr>
          <p:cNvPr id="7" name="Text Placeholder 2">
            <a:extLst>
              <a:ext uri="{FF2B5EF4-FFF2-40B4-BE49-F238E27FC236}">
                <a16:creationId xmlns:a16="http://schemas.microsoft.com/office/drawing/2014/main" id="{83B6B715-7DAD-48B5-9B1E-9569C1C2901C}"/>
              </a:ext>
            </a:extLst>
          </p:cNvPr>
          <p:cNvSpPr txBox="1">
            <a:spLocks/>
          </p:cNvSpPr>
          <p:nvPr/>
        </p:nvSpPr>
        <p:spPr>
          <a:xfrm>
            <a:off x="5708029" y="198079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8</a:t>
            </a:r>
            <a:endParaRPr lang="en-ID"/>
          </a:p>
        </p:txBody>
      </p:sp>
      <p:sp>
        <p:nvSpPr>
          <p:cNvPr id="8" name="Text Placeholder 2">
            <a:extLst>
              <a:ext uri="{FF2B5EF4-FFF2-40B4-BE49-F238E27FC236}">
                <a16:creationId xmlns:a16="http://schemas.microsoft.com/office/drawing/2014/main" id="{E86EF44C-D920-4BCA-931C-9F325DEF8BE3}"/>
              </a:ext>
            </a:extLst>
          </p:cNvPr>
          <p:cNvSpPr txBox="1">
            <a:spLocks/>
          </p:cNvSpPr>
          <p:nvPr/>
        </p:nvSpPr>
        <p:spPr>
          <a:xfrm>
            <a:off x="6357355" y="1988545"/>
            <a:ext cx="634644"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10</a:t>
            </a:r>
            <a:endParaRPr lang="en-ID"/>
          </a:p>
        </p:txBody>
      </p:sp>
      <p:sp>
        <p:nvSpPr>
          <p:cNvPr id="9" name="Text Placeholder 2">
            <a:extLst>
              <a:ext uri="{FF2B5EF4-FFF2-40B4-BE49-F238E27FC236}">
                <a16:creationId xmlns:a16="http://schemas.microsoft.com/office/drawing/2014/main" id="{4C0763FC-29F1-4A48-AD65-2045E13FF130}"/>
              </a:ext>
            </a:extLst>
          </p:cNvPr>
          <p:cNvSpPr txBox="1">
            <a:spLocks/>
          </p:cNvSpPr>
          <p:nvPr/>
        </p:nvSpPr>
        <p:spPr>
          <a:xfrm>
            <a:off x="4186376" y="1961771"/>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6</a:t>
            </a:r>
            <a:endParaRPr lang="en-ID"/>
          </a:p>
        </p:txBody>
      </p:sp>
      <p:cxnSp>
        <p:nvCxnSpPr>
          <p:cNvPr id="32" name="Straight Arrow Connector 31">
            <a:extLst>
              <a:ext uri="{FF2B5EF4-FFF2-40B4-BE49-F238E27FC236}">
                <a16:creationId xmlns:a16="http://schemas.microsoft.com/office/drawing/2014/main" id="{5A317E43-32E1-4CE1-B326-140D87B596E5}"/>
              </a:ext>
            </a:extLst>
          </p:cNvPr>
          <p:cNvCxnSpPr>
            <a:cxnSpLocks/>
          </p:cNvCxnSpPr>
          <p:nvPr/>
        </p:nvCxnSpPr>
        <p:spPr>
          <a:xfrm>
            <a:off x="3050187" y="1971168"/>
            <a:ext cx="274320" cy="1"/>
          </a:xfrm>
          <a:prstGeom prst="straightConnector1">
            <a:avLst/>
          </a:prstGeom>
          <a:ln w="19050">
            <a:solidFill>
              <a:srgbClr val="2F424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A937E5-4CC3-4C50-B73C-0E2E804AB1CA}"/>
              </a:ext>
            </a:extLst>
          </p:cNvPr>
          <p:cNvCxnSpPr/>
          <p:nvPr/>
        </p:nvCxnSpPr>
        <p:spPr>
          <a:xfrm>
            <a:off x="5485568" y="1506110"/>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C1A526-35BB-4E53-9C1F-C555DC186525}"/>
              </a:ext>
            </a:extLst>
          </p:cNvPr>
          <p:cNvCxnSpPr/>
          <p:nvPr/>
        </p:nvCxnSpPr>
        <p:spPr>
          <a:xfrm>
            <a:off x="3953344" y="1572652"/>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4C1B3200-2152-4BF6-9323-BCEC71AEDA71}"/>
              </a:ext>
            </a:extLst>
          </p:cNvPr>
          <p:cNvSpPr txBox="1">
            <a:spLocks/>
          </p:cNvSpPr>
          <p:nvPr/>
        </p:nvSpPr>
        <p:spPr>
          <a:xfrm>
            <a:off x="4389120" y="4846320"/>
            <a:ext cx="4351972" cy="14460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Algoritma:</a:t>
            </a:r>
          </a:p>
          <a:p>
            <a:pPr marL="342900" indent="-342900">
              <a:buFont typeface="+mj-lt"/>
              <a:buAutoNum type="arabicPeriod"/>
            </a:pPr>
            <a:r>
              <a:rPr lang="en-US" sz="1400"/>
              <a:t>Untuk setiap partisi, pilih pivot yang akan membagi data menjadi dua bagian</a:t>
            </a:r>
          </a:p>
          <a:p>
            <a:pPr marL="342900" indent="-342900">
              <a:buFont typeface="+mj-lt"/>
              <a:buAutoNum type="arabicPeriod"/>
            </a:pPr>
            <a:r>
              <a:rPr lang="en-US" sz="1400"/>
              <a:t>Untuk setiap data dalam setiap partisi, tentukan ada disebelah kanan atau kiri pivot</a:t>
            </a:r>
            <a:endParaRPr lang="en-ID" sz="1400"/>
          </a:p>
        </p:txBody>
      </p:sp>
      <p:sp>
        <p:nvSpPr>
          <p:cNvPr id="46" name="Oval 45">
            <a:extLst>
              <a:ext uri="{FF2B5EF4-FFF2-40B4-BE49-F238E27FC236}">
                <a16:creationId xmlns:a16="http://schemas.microsoft.com/office/drawing/2014/main" id="{3DE519A0-635F-41C1-B346-EED7EC4002B9}"/>
              </a:ext>
            </a:extLst>
          </p:cNvPr>
          <p:cNvSpPr/>
          <p:nvPr/>
        </p:nvSpPr>
        <p:spPr>
          <a:xfrm>
            <a:off x="2512631" y="2384948"/>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1F7F57EC-31B9-4728-822C-F77B6C19E635}"/>
              </a:ext>
            </a:extLst>
          </p:cNvPr>
          <p:cNvSpPr/>
          <p:nvPr/>
        </p:nvSpPr>
        <p:spPr>
          <a:xfrm>
            <a:off x="3162173" y="1704742"/>
            <a:ext cx="548640" cy="552101"/>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51" name="Straight Connector 50">
            <a:extLst>
              <a:ext uri="{FF2B5EF4-FFF2-40B4-BE49-F238E27FC236}">
                <a16:creationId xmlns:a16="http://schemas.microsoft.com/office/drawing/2014/main" id="{A8B15CFC-70FF-49F7-8066-4AC93B0F21C4}"/>
              </a:ext>
            </a:extLst>
          </p:cNvPr>
          <p:cNvCxnSpPr/>
          <p:nvPr/>
        </p:nvCxnSpPr>
        <p:spPr>
          <a:xfrm>
            <a:off x="6280191" y="1512798"/>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CF8517D-B1A0-420B-94BE-F73B1715DB05}"/>
              </a:ext>
            </a:extLst>
          </p:cNvPr>
          <p:cNvCxnSpPr/>
          <p:nvPr/>
        </p:nvCxnSpPr>
        <p:spPr>
          <a:xfrm>
            <a:off x="2895609" y="2663448"/>
            <a:ext cx="274320" cy="0"/>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9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14" presetClass="entr" presetSubtype="10" fill="hold" grpId="1"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randombar(horizontal)">
                                      <p:cBhvr>
                                        <p:cTn id="11" dur="500"/>
                                        <p:tgtEl>
                                          <p:spTgt spid="38"/>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Horizontal)">
                                      <p:cBhvr>
                                        <p:cTn id="15" dur="500"/>
                                        <p:tgtEl>
                                          <p:spTgt spid="24"/>
                                        </p:tgtEl>
                                      </p:cBhvr>
                                    </p:animEffect>
                                  </p:childTnLst>
                                </p:cTn>
                              </p:par>
                              <p:par>
                                <p:cTn id="16" presetID="16" presetClass="entr" presetSubtype="4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outHorizontal)">
                                      <p:cBhvr>
                                        <p:cTn id="18" dur="500"/>
                                        <p:tgtEl>
                                          <p:spTgt spid="22"/>
                                        </p:tgtEl>
                                      </p:cBhvr>
                                    </p:animEffect>
                                  </p:childTnLst>
                                </p:cTn>
                              </p:par>
                              <p:par>
                                <p:cTn id="19" presetID="16" presetClass="entr" presetSubtype="42"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outHorizontal)">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heel(1)">
                                      <p:cBhvr>
                                        <p:cTn id="30" dur="500"/>
                                        <p:tgtEl>
                                          <p:spTgt spid="46"/>
                                        </p:tgtEl>
                                      </p:cBhvr>
                                    </p:animEffect>
                                  </p:childTnLst>
                                </p:cTn>
                              </p:par>
                            </p:childTnLst>
                          </p:cTn>
                        </p:par>
                        <p:par>
                          <p:cTn id="31" fill="hold">
                            <p:stCondLst>
                              <p:cond delay="1000"/>
                            </p:stCondLst>
                            <p:childTnLst>
                              <p:par>
                                <p:cTn id="32" presetID="22" presetClass="entr" presetSubtype="8" fill="hold" nodeType="afterEffect">
                                  <p:stCondLst>
                                    <p:cond delay="50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par>
                                <p:cTn id="35" presetID="10" presetClass="exit" presetSubtype="0" fill="hold" grpId="1" nodeType="withEffect">
                                  <p:stCondLst>
                                    <p:cond delay="500"/>
                                  </p:stCondLst>
                                  <p:childTnLst>
                                    <p:animEffect transition="out" filter="fade">
                                      <p:cBhvr>
                                        <p:cTn id="36" dur="250"/>
                                        <p:tgtEl>
                                          <p:spTgt spid="46"/>
                                        </p:tgtEl>
                                      </p:cBhvr>
                                    </p:animEffect>
                                    <p:set>
                                      <p:cBhvr>
                                        <p:cTn id="37" dur="1" fill="hold">
                                          <p:stCondLst>
                                            <p:cond delay="249"/>
                                          </p:stCondLst>
                                        </p:cTn>
                                        <p:tgtEl>
                                          <p:spTgt spid="46"/>
                                        </p:tgtEl>
                                        <p:attrNameLst>
                                          <p:attrName>style.visibility</p:attrName>
                                        </p:attrNameLst>
                                      </p:cBhvr>
                                      <p:to>
                                        <p:strVal val="hidden"/>
                                      </p:to>
                                    </p:se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heel(1)">
                                      <p:cBhvr>
                                        <p:cTn id="41" dur="500"/>
                                        <p:tgtEl>
                                          <p:spTgt spid="47"/>
                                        </p:tgtEl>
                                      </p:cBhvr>
                                    </p:animEffect>
                                  </p:childTnLst>
                                </p:cTn>
                              </p:par>
                            </p:childTnLst>
                          </p:cTn>
                        </p:par>
                        <p:par>
                          <p:cTn id="42" fill="hold">
                            <p:stCondLst>
                              <p:cond delay="2500"/>
                            </p:stCondLst>
                            <p:childTnLst>
                              <p:par>
                                <p:cTn id="43" presetID="22" presetClass="entr" presetSubtype="2" fill="hold" nodeType="afterEffect">
                                  <p:stCondLst>
                                    <p:cond delay="50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par>
                                <p:cTn id="46" presetID="10" presetClass="exit" presetSubtype="0" fill="hold" grpId="1" nodeType="withEffect">
                                  <p:stCondLst>
                                    <p:cond delay="500"/>
                                  </p:stCondLst>
                                  <p:childTnLst>
                                    <p:animEffect transition="out" filter="fade">
                                      <p:cBhvr>
                                        <p:cTn id="47" dur="250"/>
                                        <p:tgtEl>
                                          <p:spTgt spid="47"/>
                                        </p:tgtEl>
                                      </p:cBhvr>
                                    </p:animEffect>
                                    <p:set>
                                      <p:cBhvr>
                                        <p:cTn id="48" dur="1" fill="hold">
                                          <p:stCondLst>
                                            <p:cond delay="249"/>
                                          </p:stCondLst>
                                        </p:cTn>
                                        <p:tgtEl>
                                          <p:spTgt spid="4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5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0" grpId="1" animBg="1"/>
      <p:bldP spid="38" grpId="1" animBg="1"/>
      <p:bldP spid="46" grpId="0" animBg="1"/>
      <p:bldP spid="46" grpId="1" animBg="1"/>
      <p:bldP spid="47" grpId="0" animBg="1"/>
      <p:bldP spid="4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F5D7F21-5FED-49FE-8352-B39CEF99B593}"/>
              </a:ext>
            </a:extLst>
          </p:cNvPr>
          <p:cNvGrpSpPr/>
          <p:nvPr/>
        </p:nvGrpSpPr>
        <p:grpSpPr>
          <a:xfrm>
            <a:off x="3269836" y="1977577"/>
            <a:ext cx="763721" cy="2209723"/>
            <a:chOff x="1456202" y="1951949"/>
            <a:chExt cx="763721" cy="2209723"/>
          </a:xfrm>
        </p:grpSpPr>
        <p:sp>
          <p:nvSpPr>
            <p:cNvPr id="37" name="Oval 36">
              <a:extLst>
                <a:ext uri="{FF2B5EF4-FFF2-40B4-BE49-F238E27FC236}">
                  <a16:creationId xmlns:a16="http://schemas.microsoft.com/office/drawing/2014/main" id="{9BA7541A-EABE-4D51-9219-63FBF1E327F2}"/>
                </a:ext>
              </a:extLst>
            </p:cNvPr>
            <p:cNvSpPr/>
            <p:nvPr/>
          </p:nvSpPr>
          <p:spPr>
            <a:xfrm>
              <a:off x="1563743" y="1951949"/>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Text Placeholder 2">
              <a:extLst>
                <a:ext uri="{FF2B5EF4-FFF2-40B4-BE49-F238E27FC236}">
                  <a16:creationId xmlns:a16="http://schemas.microsoft.com/office/drawing/2014/main" id="{10DC156E-BBBC-46E9-AA53-A84396A552A4}"/>
                </a:ext>
              </a:extLst>
            </p:cNvPr>
            <p:cNvSpPr txBox="1">
              <a:spLocks/>
            </p:cNvSpPr>
            <p:nvPr/>
          </p:nvSpPr>
          <p:spPr>
            <a:xfrm>
              <a:off x="1456202" y="3609571"/>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cxnSp>
          <p:nvCxnSpPr>
            <p:cNvPr id="41" name="Straight Connector 40">
              <a:extLst>
                <a:ext uri="{FF2B5EF4-FFF2-40B4-BE49-F238E27FC236}">
                  <a16:creationId xmlns:a16="http://schemas.microsoft.com/office/drawing/2014/main" id="{4038255D-5597-4887-B017-827024AE3126}"/>
                </a:ext>
              </a:extLst>
            </p:cNvPr>
            <p:cNvCxnSpPr>
              <a:cxnSpLocks/>
              <a:stCxn id="37" idx="4"/>
            </p:cNvCxnSpPr>
            <p:nvPr/>
          </p:nvCxnSpPr>
          <p:spPr>
            <a:xfrm>
              <a:off x="1838063" y="2504050"/>
              <a:ext cx="0" cy="126283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922FEE7B-4D7A-497A-86F5-0AE834518353}"/>
              </a:ext>
            </a:extLst>
          </p:cNvPr>
          <p:cNvSpPr/>
          <p:nvPr/>
        </p:nvSpPr>
        <p:spPr>
          <a:xfrm>
            <a:off x="1988826" y="1961770"/>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4129B08E-DA43-47FE-B14F-945BC6E3D086}"/>
              </a:ext>
            </a:extLst>
          </p:cNvPr>
          <p:cNvSpPr/>
          <p:nvPr/>
        </p:nvSpPr>
        <p:spPr>
          <a:xfrm>
            <a:off x="2701175" y="1977577"/>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9026EE42-525E-4D81-9914-863BDA626231}"/>
              </a:ext>
            </a:extLst>
          </p:cNvPr>
          <p:cNvSpPr/>
          <p:nvPr/>
        </p:nvSpPr>
        <p:spPr>
          <a:xfrm>
            <a:off x="3377377" y="1964581"/>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1F979824-E0B0-4147-9C45-06D8CB786A86}"/>
              </a:ext>
            </a:extLst>
          </p:cNvPr>
          <p:cNvSpPr/>
          <p:nvPr/>
        </p:nvSpPr>
        <p:spPr>
          <a:xfrm>
            <a:off x="5623291" y="198079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CA465C6D-49F4-4DC7-910F-C8A11C38406E}"/>
              </a:ext>
            </a:extLst>
          </p:cNvPr>
          <p:cNvSpPr/>
          <p:nvPr/>
        </p:nvSpPr>
        <p:spPr>
          <a:xfrm>
            <a:off x="4100777" y="196963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9AD5A9A-F1A8-4CB7-A06C-02C6AD49562E}"/>
              </a:ext>
            </a:extLst>
          </p:cNvPr>
          <p:cNvSpPr/>
          <p:nvPr/>
        </p:nvSpPr>
        <p:spPr>
          <a:xfrm>
            <a:off x="6358692" y="196963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7" name="Group 16">
            <a:extLst>
              <a:ext uri="{FF2B5EF4-FFF2-40B4-BE49-F238E27FC236}">
                <a16:creationId xmlns:a16="http://schemas.microsoft.com/office/drawing/2014/main" id="{FD9DD6A1-241E-46B7-ABEB-1E2EE149A3B3}"/>
              </a:ext>
            </a:extLst>
          </p:cNvPr>
          <p:cNvGrpSpPr/>
          <p:nvPr/>
        </p:nvGrpSpPr>
        <p:grpSpPr>
          <a:xfrm>
            <a:off x="1880644" y="1975402"/>
            <a:ext cx="763721" cy="2209723"/>
            <a:chOff x="1456202" y="1951949"/>
            <a:chExt cx="763721" cy="2209723"/>
          </a:xfrm>
        </p:grpSpPr>
        <p:sp>
          <p:nvSpPr>
            <p:cNvPr id="12" name="Oval 11">
              <a:extLst>
                <a:ext uri="{FF2B5EF4-FFF2-40B4-BE49-F238E27FC236}">
                  <a16:creationId xmlns:a16="http://schemas.microsoft.com/office/drawing/2014/main" id="{C8FC90C7-4201-4BCA-82F6-CE13070F0604}"/>
                </a:ext>
              </a:extLst>
            </p:cNvPr>
            <p:cNvSpPr/>
            <p:nvPr/>
          </p:nvSpPr>
          <p:spPr>
            <a:xfrm>
              <a:off x="1563743" y="1951949"/>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 Placeholder 2">
              <a:extLst>
                <a:ext uri="{FF2B5EF4-FFF2-40B4-BE49-F238E27FC236}">
                  <a16:creationId xmlns:a16="http://schemas.microsoft.com/office/drawing/2014/main" id="{1694DE05-ACC1-4341-ADF0-C6509C4D20EA}"/>
                </a:ext>
              </a:extLst>
            </p:cNvPr>
            <p:cNvSpPr txBox="1">
              <a:spLocks/>
            </p:cNvSpPr>
            <p:nvPr/>
          </p:nvSpPr>
          <p:spPr>
            <a:xfrm>
              <a:off x="1456202" y="3609571"/>
              <a:ext cx="763721"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pivot</a:t>
              </a:r>
              <a:endParaRPr lang="en-ID" sz="2000"/>
            </a:p>
          </p:txBody>
        </p:sp>
        <p:cxnSp>
          <p:nvCxnSpPr>
            <p:cNvPr id="14" name="Straight Connector 13">
              <a:extLst>
                <a:ext uri="{FF2B5EF4-FFF2-40B4-BE49-F238E27FC236}">
                  <a16:creationId xmlns:a16="http://schemas.microsoft.com/office/drawing/2014/main" id="{FE5CFFAA-85F8-4877-B6BC-17649292DCD7}"/>
                </a:ext>
              </a:extLst>
            </p:cNvPr>
            <p:cNvCxnSpPr>
              <a:cxnSpLocks/>
              <a:stCxn id="12" idx="4"/>
            </p:cNvCxnSpPr>
            <p:nvPr/>
          </p:nvCxnSpPr>
          <p:spPr>
            <a:xfrm>
              <a:off x="1838063" y="2504050"/>
              <a:ext cx="0" cy="126283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id="{C7F971E0-833D-4888-9ECE-78899609E0B3}"/>
              </a:ext>
            </a:extLst>
          </p:cNvPr>
          <p:cNvSpPr/>
          <p:nvPr/>
        </p:nvSpPr>
        <p:spPr>
          <a:xfrm>
            <a:off x="4862034" y="1966126"/>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621D6D89-F546-40B3-898E-0E1B5980CE9C}"/>
              </a:ext>
            </a:extLst>
          </p:cNvPr>
          <p:cNvSpPr>
            <a:spLocks noGrp="1"/>
          </p:cNvSpPr>
          <p:nvPr>
            <p:ph type="title"/>
          </p:nvPr>
        </p:nvSpPr>
        <p:spPr/>
        <p:txBody>
          <a:bodyPr/>
          <a:lstStyle/>
          <a:p>
            <a:r>
              <a:rPr lang="en-US"/>
              <a:t>Ilustrasi Quick Sort</a:t>
            </a:r>
            <a:endParaRPr lang="en-ID"/>
          </a:p>
        </p:txBody>
      </p:sp>
      <p:sp>
        <p:nvSpPr>
          <p:cNvPr id="3" name="Text Placeholder 2">
            <a:extLst>
              <a:ext uri="{FF2B5EF4-FFF2-40B4-BE49-F238E27FC236}">
                <a16:creationId xmlns:a16="http://schemas.microsoft.com/office/drawing/2014/main" id="{97987D8F-0F18-450F-916B-55A185479B73}"/>
              </a:ext>
            </a:extLst>
          </p:cNvPr>
          <p:cNvSpPr>
            <a:spLocks noGrp="1"/>
          </p:cNvSpPr>
          <p:nvPr>
            <p:ph type="body" sz="quarter" idx="10"/>
          </p:nvPr>
        </p:nvSpPr>
        <p:spPr>
          <a:xfrm>
            <a:off x="4951435" y="1966127"/>
            <a:ext cx="390662" cy="552101"/>
          </a:xfrm>
        </p:spPr>
        <p:txBody>
          <a:bodyPr/>
          <a:lstStyle/>
          <a:p>
            <a:pPr marL="0" indent="0">
              <a:buNone/>
            </a:pPr>
            <a:r>
              <a:rPr lang="en-US"/>
              <a:t>7</a:t>
            </a:r>
            <a:endParaRPr lang="en-ID"/>
          </a:p>
        </p:txBody>
      </p:sp>
      <p:sp>
        <p:nvSpPr>
          <p:cNvPr id="4" name="Text Placeholder 2">
            <a:extLst>
              <a:ext uri="{FF2B5EF4-FFF2-40B4-BE49-F238E27FC236}">
                <a16:creationId xmlns:a16="http://schemas.microsoft.com/office/drawing/2014/main" id="{145BF4AE-DA72-48C5-9AEF-B600702A6B91}"/>
              </a:ext>
            </a:extLst>
          </p:cNvPr>
          <p:cNvSpPr txBox="1">
            <a:spLocks/>
          </p:cNvSpPr>
          <p:nvPr/>
        </p:nvSpPr>
        <p:spPr>
          <a:xfrm>
            <a:off x="2796953" y="1977577"/>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3</a:t>
            </a:r>
            <a:endParaRPr lang="en-ID"/>
          </a:p>
        </p:txBody>
      </p:sp>
      <p:sp>
        <p:nvSpPr>
          <p:cNvPr id="5" name="Text Placeholder 2">
            <a:extLst>
              <a:ext uri="{FF2B5EF4-FFF2-40B4-BE49-F238E27FC236}">
                <a16:creationId xmlns:a16="http://schemas.microsoft.com/office/drawing/2014/main" id="{7BE85BCF-3BCF-405E-BFBD-AC2A97256799}"/>
              </a:ext>
            </a:extLst>
          </p:cNvPr>
          <p:cNvSpPr txBox="1">
            <a:spLocks/>
          </p:cNvSpPr>
          <p:nvPr/>
        </p:nvSpPr>
        <p:spPr>
          <a:xfrm>
            <a:off x="2078202" y="196963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2</a:t>
            </a:r>
            <a:endParaRPr lang="en-ID"/>
          </a:p>
        </p:txBody>
      </p:sp>
      <p:sp>
        <p:nvSpPr>
          <p:cNvPr id="6" name="Text Placeholder 2">
            <a:extLst>
              <a:ext uri="{FF2B5EF4-FFF2-40B4-BE49-F238E27FC236}">
                <a16:creationId xmlns:a16="http://schemas.microsoft.com/office/drawing/2014/main" id="{405CBCB5-39B3-4DB6-BDD2-811BD2A20E1E}"/>
              </a:ext>
            </a:extLst>
          </p:cNvPr>
          <p:cNvSpPr txBox="1">
            <a:spLocks/>
          </p:cNvSpPr>
          <p:nvPr/>
        </p:nvSpPr>
        <p:spPr>
          <a:xfrm>
            <a:off x="3469475" y="1970480"/>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5</a:t>
            </a:r>
            <a:endParaRPr lang="en-ID"/>
          </a:p>
        </p:txBody>
      </p:sp>
      <p:sp>
        <p:nvSpPr>
          <p:cNvPr id="7" name="Text Placeholder 2">
            <a:extLst>
              <a:ext uri="{FF2B5EF4-FFF2-40B4-BE49-F238E27FC236}">
                <a16:creationId xmlns:a16="http://schemas.microsoft.com/office/drawing/2014/main" id="{83B6B715-7DAD-48B5-9B1E-9569C1C2901C}"/>
              </a:ext>
            </a:extLst>
          </p:cNvPr>
          <p:cNvSpPr txBox="1">
            <a:spLocks/>
          </p:cNvSpPr>
          <p:nvPr/>
        </p:nvSpPr>
        <p:spPr>
          <a:xfrm>
            <a:off x="5708029" y="198079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8</a:t>
            </a:r>
            <a:endParaRPr lang="en-ID"/>
          </a:p>
        </p:txBody>
      </p:sp>
      <p:sp>
        <p:nvSpPr>
          <p:cNvPr id="8" name="Text Placeholder 2">
            <a:extLst>
              <a:ext uri="{FF2B5EF4-FFF2-40B4-BE49-F238E27FC236}">
                <a16:creationId xmlns:a16="http://schemas.microsoft.com/office/drawing/2014/main" id="{E86EF44C-D920-4BCA-931C-9F325DEF8BE3}"/>
              </a:ext>
            </a:extLst>
          </p:cNvPr>
          <p:cNvSpPr txBox="1">
            <a:spLocks/>
          </p:cNvSpPr>
          <p:nvPr/>
        </p:nvSpPr>
        <p:spPr>
          <a:xfrm>
            <a:off x="6357355" y="1988545"/>
            <a:ext cx="634644"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10</a:t>
            </a:r>
            <a:endParaRPr lang="en-ID"/>
          </a:p>
        </p:txBody>
      </p:sp>
      <p:sp>
        <p:nvSpPr>
          <p:cNvPr id="9" name="Text Placeholder 2">
            <a:extLst>
              <a:ext uri="{FF2B5EF4-FFF2-40B4-BE49-F238E27FC236}">
                <a16:creationId xmlns:a16="http://schemas.microsoft.com/office/drawing/2014/main" id="{4C0763FC-29F1-4A48-AD65-2045E13FF130}"/>
              </a:ext>
            </a:extLst>
          </p:cNvPr>
          <p:cNvSpPr txBox="1">
            <a:spLocks/>
          </p:cNvSpPr>
          <p:nvPr/>
        </p:nvSpPr>
        <p:spPr>
          <a:xfrm>
            <a:off x="4186376" y="1961771"/>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6</a:t>
            </a:r>
            <a:endParaRPr lang="en-ID"/>
          </a:p>
        </p:txBody>
      </p:sp>
      <p:cxnSp>
        <p:nvCxnSpPr>
          <p:cNvPr id="22" name="Straight Connector 21">
            <a:extLst>
              <a:ext uri="{FF2B5EF4-FFF2-40B4-BE49-F238E27FC236}">
                <a16:creationId xmlns:a16="http://schemas.microsoft.com/office/drawing/2014/main" id="{92A937E5-4CC3-4C50-B73C-0E2E804AB1CA}"/>
              </a:ext>
            </a:extLst>
          </p:cNvPr>
          <p:cNvCxnSpPr/>
          <p:nvPr/>
        </p:nvCxnSpPr>
        <p:spPr>
          <a:xfrm>
            <a:off x="3306559" y="1590643"/>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C1A526-35BB-4E53-9C1F-C555DC186525}"/>
              </a:ext>
            </a:extLst>
          </p:cNvPr>
          <p:cNvCxnSpPr/>
          <p:nvPr/>
        </p:nvCxnSpPr>
        <p:spPr>
          <a:xfrm>
            <a:off x="2607206" y="1590643"/>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4C1B3200-2152-4BF6-9323-BCEC71AEDA71}"/>
              </a:ext>
            </a:extLst>
          </p:cNvPr>
          <p:cNvSpPr txBox="1">
            <a:spLocks/>
          </p:cNvSpPr>
          <p:nvPr/>
        </p:nvSpPr>
        <p:spPr>
          <a:xfrm>
            <a:off x="4389120" y="4846320"/>
            <a:ext cx="4351972" cy="14460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Algoritma:</a:t>
            </a:r>
          </a:p>
          <a:p>
            <a:pPr marL="342900" indent="-342900">
              <a:buFont typeface="+mj-lt"/>
              <a:buAutoNum type="arabicPeriod"/>
            </a:pPr>
            <a:r>
              <a:rPr lang="en-US" sz="1400"/>
              <a:t>Untuk setiap partisi, pilih pivot yang akan membagi data menjadi dua bagian</a:t>
            </a:r>
          </a:p>
          <a:p>
            <a:pPr marL="342900" indent="-342900">
              <a:buFont typeface="+mj-lt"/>
              <a:buAutoNum type="arabicPeriod"/>
            </a:pPr>
            <a:r>
              <a:rPr lang="en-US" sz="1400"/>
              <a:t>Untuk setiap data dalam setiap partisi, tentukan ada disebelah kanan atau kiri pivot</a:t>
            </a:r>
            <a:endParaRPr lang="en-ID" sz="1400"/>
          </a:p>
        </p:txBody>
      </p:sp>
      <p:cxnSp>
        <p:nvCxnSpPr>
          <p:cNvPr id="51" name="Straight Connector 50">
            <a:extLst>
              <a:ext uri="{FF2B5EF4-FFF2-40B4-BE49-F238E27FC236}">
                <a16:creationId xmlns:a16="http://schemas.microsoft.com/office/drawing/2014/main" id="{A8B15CFC-70FF-49F7-8066-4AC93B0F21C4}"/>
              </a:ext>
            </a:extLst>
          </p:cNvPr>
          <p:cNvCxnSpPr/>
          <p:nvPr/>
        </p:nvCxnSpPr>
        <p:spPr>
          <a:xfrm>
            <a:off x="4070280" y="1590642"/>
            <a:ext cx="0" cy="1516973"/>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9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randombar(horizontal)">
                                      <p:cBhvr>
                                        <p:cTn id="11" dur="500"/>
                                        <p:tgtEl>
                                          <p:spTgt spid="50"/>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Horizontal)">
                                      <p:cBhvr>
                                        <p:cTn id="15" dur="500"/>
                                        <p:tgtEl>
                                          <p:spTgt spid="24"/>
                                        </p:tgtEl>
                                      </p:cBhvr>
                                    </p:animEffect>
                                  </p:childTnLst>
                                </p:cTn>
                              </p:par>
                              <p:par>
                                <p:cTn id="16" presetID="16" presetClass="entr" presetSubtype="4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outHorizontal)">
                                      <p:cBhvr>
                                        <p:cTn id="18" dur="500"/>
                                        <p:tgtEl>
                                          <p:spTgt spid="22"/>
                                        </p:tgtEl>
                                      </p:cBhvr>
                                    </p:animEffect>
                                  </p:childTnLst>
                                </p:cTn>
                              </p:par>
                              <p:par>
                                <p:cTn id="19" presetID="16" presetClass="entr" presetSubtype="42"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outHorizontal)">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500"/>
                                        <p:tgtEl>
                                          <p:spTgt spid="3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5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P spid="30"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22FEE7B-4D7A-497A-86F5-0AE834518353}"/>
              </a:ext>
            </a:extLst>
          </p:cNvPr>
          <p:cNvSpPr/>
          <p:nvPr/>
        </p:nvSpPr>
        <p:spPr>
          <a:xfrm>
            <a:off x="1988826" y="1961770"/>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4129B08E-DA43-47FE-B14F-945BC6E3D086}"/>
              </a:ext>
            </a:extLst>
          </p:cNvPr>
          <p:cNvSpPr/>
          <p:nvPr/>
        </p:nvSpPr>
        <p:spPr>
          <a:xfrm>
            <a:off x="2701175" y="1977577"/>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Oval 29">
            <a:extLst>
              <a:ext uri="{FF2B5EF4-FFF2-40B4-BE49-F238E27FC236}">
                <a16:creationId xmlns:a16="http://schemas.microsoft.com/office/drawing/2014/main" id="{9026EE42-525E-4D81-9914-863BDA626231}"/>
              </a:ext>
            </a:extLst>
          </p:cNvPr>
          <p:cNvSpPr/>
          <p:nvPr/>
        </p:nvSpPr>
        <p:spPr>
          <a:xfrm>
            <a:off x="3377377" y="1964581"/>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1F979824-E0B0-4147-9C45-06D8CB786A86}"/>
              </a:ext>
            </a:extLst>
          </p:cNvPr>
          <p:cNvSpPr/>
          <p:nvPr/>
        </p:nvSpPr>
        <p:spPr>
          <a:xfrm>
            <a:off x="5623291" y="198079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CA465C6D-49F4-4DC7-910F-C8A11C38406E}"/>
              </a:ext>
            </a:extLst>
          </p:cNvPr>
          <p:cNvSpPr/>
          <p:nvPr/>
        </p:nvSpPr>
        <p:spPr>
          <a:xfrm>
            <a:off x="4100777" y="196963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9AD5A9A-F1A8-4CB7-A06C-02C6AD49562E}"/>
              </a:ext>
            </a:extLst>
          </p:cNvPr>
          <p:cNvSpPr/>
          <p:nvPr/>
        </p:nvSpPr>
        <p:spPr>
          <a:xfrm>
            <a:off x="6358692" y="1969633"/>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C7F971E0-833D-4888-9ECE-78899609E0B3}"/>
              </a:ext>
            </a:extLst>
          </p:cNvPr>
          <p:cNvSpPr/>
          <p:nvPr/>
        </p:nvSpPr>
        <p:spPr>
          <a:xfrm>
            <a:off x="4862034" y="1966126"/>
            <a:ext cx="548640" cy="5521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621D6D89-F546-40B3-898E-0E1B5980CE9C}"/>
              </a:ext>
            </a:extLst>
          </p:cNvPr>
          <p:cNvSpPr>
            <a:spLocks noGrp="1"/>
          </p:cNvSpPr>
          <p:nvPr>
            <p:ph type="title"/>
          </p:nvPr>
        </p:nvSpPr>
        <p:spPr/>
        <p:txBody>
          <a:bodyPr/>
          <a:lstStyle/>
          <a:p>
            <a:r>
              <a:rPr lang="en-US"/>
              <a:t>Data Terurut!</a:t>
            </a:r>
            <a:endParaRPr lang="en-ID"/>
          </a:p>
        </p:txBody>
      </p:sp>
      <p:sp>
        <p:nvSpPr>
          <p:cNvPr id="3" name="Text Placeholder 2">
            <a:extLst>
              <a:ext uri="{FF2B5EF4-FFF2-40B4-BE49-F238E27FC236}">
                <a16:creationId xmlns:a16="http://schemas.microsoft.com/office/drawing/2014/main" id="{97987D8F-0F18-450F-916B-55A185479B73}"/>
              </a:ext>
            </a:extLst>
          </p:cNvPr>
          <p:cNvSpPr>
            <a:spLocks noGrp="1"/>
          </p:cNvSpPr>
          <p:nvPr>
            <p:ph type="body" sz="quarter" idx="10"/>
          </p:nvPr>
        </p:nvSpPr>
        <p:spPr>
          <a:xfrm>
            <a:off x="4951435" y="1966127"/>
            <a:ext cx="390662" cy="552101"/>
          </a:xfrm>
        </p:spPr>
        <p:txBody>
          <a:bodyPr/>
          <a:lstStyle/>
          <a:p>
            <a:pPr marL="0" indent="0">
              <a:buNone/>
            </a:pPr>
            <a:r>
              <a:rPr lang="en-US"/>
              <a:t>7</a:t>
            </a:r>
            <a:endParaRPr lang="en-ID"/>
          </a:p>
        </p:txBody>
      </p:sp>
      <p:sp>
        <p:nvSpPr>
          <p:cNvPr id="4" name="Text Placeholder 2">
            <a:extLst>
              <a:ext uri="{FF2B5EF4-FFF2-40B4-BE49-F238E27FC236}">
                <a16:creationId xmlns:a16="http://schemas.microsoft.com/office/drawing/2014/main" id="{145BF4AE-DA72-48C5-9AEF-B600702A6B91}"/>
              </a:ext>
            </a:extLst>
          </p:cNvPr>
          <p:cNvSpPr txBox="1">
            <a:spLocks/>
          </p:cNvSpPr>
          <p:nvPr/>
        </p:nvSpPr>
        <p:spPr>
          <a:xfrm>
            <a:off x="2796953" y="1977577"/>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3</a:t>
            </a:r>
            <a:endParaRPr lang="en-ID"/>
          </a:p>
        </p:txBody>
      </p:sp>
      <p:sp>
        <p:nvSpPr>
          <p:cNvPr id="5" name="Text Placeholder 2">
            <a:extLst>
              <a:ext uri="{FF2B5EF4-FFF2-40B4-BE49-F238E27FC236}">
                <a16:creationId xmlns:a16="http://schemas.microsoft.com/office/drawing/2014/main" id="{7BE85BCF-3BCF-405E-BFBD-AC2A97256799}"/>
              </a:ext>
            </a:extLst>
          </p:cNvPr>
          <p:cNvSpPr txBox="1">
            <a:spLocks/>
          </p:cNvSpPr>
          <p:nvPr/>
        </p:nvSpPr>
        <p:spPr>
          <a:xfrm>
            <a:off x="2078202" y="196963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2</a:t>
            </a:r>
            <a:endParaRPr lang="en-ID"/>
          </a:p>
        </p:txBody>
      </p:sp>
      <p:sp>
        <p:nvSpPr>
          <p:cNvPr id="6" name="Text Placeholder 2">
            <a:extLst>
              <a:ext uri="{FF2B5EF4-FFF2-40B4-BE49-F238E27FC236}">
                <a16:creationId xmlns:a16="http://schemas.microsoft.com/office/drawing/2014/main" id="{405CBCB5-39B3-4DB6-BDD2-811BD2A20E1E}"/>
              </a:ext>
            </a:extLst>
          </p:cNvPr>
          <p:cNvSpPr txBox="1">
            <a:spLocks/>
          </p:cNvSpPr>
          <p:nvPr/>
        </p:nvSpPr>
        <p:spPr>
          <a:xfrm>
            <a:off x="3469475" y="1970480"/>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5</a:t>
            </a:r>
            <a:endParaRPr lang="en-ID"/>
          </a:p>
        </p:txBody>
      </p:sp>
      <p:sp>
        <p:nvSpPr>
          <p:cNvPr id="7" name="Text Placeholder 2">
            <a:extLst>
              <a:ext uri="{FF2B5EF4-FFF2-40B4-BE49-F238E27FC236}">
                <a16:creationId xmlns:a16="http://schemas.microsoft.com/office/drawing/2014/main" id="{83B6B715-7DAD-48B5-9B1E-9569C1C2901C}"/>
              </a:ext>
            </a:extLst>
          </p:cNvPr>
          <p:cNvSpPr txBox="1">
            <a:spLocks/>
          </p:cNvSpPr>
          <p:nvPr/>
        </p:nvSpPr>
        <p:spPr>
          <a:xfrm>
            <a:off x="5708029" y="1980793"/>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8</a:t>
            </a:r>
            <a:endParaRPr lang="en-ID"/>
          </a:p>
        </p:txBody>
      </p:sp>
      <p:sp>
        <p:nvSpPr>
          <p:cNvPr id="8" name="Text Placeholder 2">
            <a:extLst>
              <a:ext uri="{FF2B5EF4-FFF2-40B4-BE49-F238E27FC236}">
                <a16:creationId xmlns:a16="http://schemas.microsoft.com/office/drawing/2014/main" id="{E86EF44C-D920-4BCA-931C-9F325DEF8BE3}"/>
              </a:ext>
            </a:extLst>
          </p:cNvPr>
          <p:cNvSpPr txBox="1">
            <a:spLocks/>
          </p:cNvSpPr>
          <p:nvPr/>
        </p:nvSpPr>
        <p:spPr>
          <a:xfrm>
            <a:off x="6357355" y="1988545"/>
            <a:ext cx="634644"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10</a:t>
            </a:r>
            <a:endParaRPr lang="en-ID"/>
          </a:p>
        </p:txBody>
      </p:sp>
      <p:sp>
        <p:nvSpPr>
          <p:cNvPr id="9" name="Text Placeholder 2">
            <a:extLst>
              <a:ext uri="{FF2B5EF4-FFF2-40B4-BE49-F238E27FC236}">
                <a16:creationId xmlns:a16="http://schemas.microsoft.com/office/drawing/2014/main" id="{4C0763FC-29F1-4A48-AD65-2045E13FF130}"/>
              </a:ext>
            </a:extLst>
          </p:cNvPr>
          <p:cNvSpPr txBox="1">
            <a:spLocks/>
          </p:cNvSpPr>
          <p:nvPr/>
        </p:nvSpPr>
        <p:spPr>
          <a:xfrm>
            <a:off x="4186376" y="1961771"/>
            <a:ext cx="390662" cy="55210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6</a:t>
            </a:r>
            <a:endParaRPr lang="en-ID"/>
          </a:p>
        </p:txBody>
      </p:sp>
      <p:sp>
        <p:nvSpPr>
          <p:cNvPr id="36" name="Text Placeholder 2">
            <a:extLst>
              <a:ext uri="{FF2B5EF4-FFF2-40B4-BE49-F238E27FC236}">
                <a16:creationId xmlns:a16="http://schemas.microsoft.com/office/drawing/2014/main" id="{4C1B3200-2152-4BF6-9323-BCEC71AEDA71}"/>
              </a:ext>
            </a:extLst>
          </p:cNvPr>
          <p:cNvSpPr txBox="1">
            <a:spLocks/>
          </p:cNvSpPr>
          <p:nvPr/>
        </p:nvSpPr>
        <p:spPr>
          <a:xfrm>
            <a:off x="4389120" y="4846320"/>
            <a:ext cx="4351972" cy="14460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Algoritma:</a:t>
            </a:r>
          </a:p>
          <a:p>
            <a:pPr marL="342900" indent="-342900">
              <a:buFont typeface="+mj-lt"/>
              <a:buAutoNum type="arabicPeriod"/>
            </a:pPr>
            <a:r>
              <a:rPr lang="en-US" sz="1400"/>
              <a:t>Untuk setiap partisi, pilih pivot yang akan membagi data menjadi dua bagian</a:t>
            </a:r>
          </a:p>
          <a:p>
            <a:pPr marL="342900" indent="-342900">
              <a:buFont typeface="+mj-lt"/>
              <a:buAutoNum type="arabicPeriod"/>
            </a:pPr>
            <a:r>
              <a:rPr lang="en-US" sz="1400"/>
              <a:t>Untuk setiap data dalam setiap partisi, tentukan ada disebelah kanan atau kiri pivot</a:t>
            </a:r>
            <a:endParaRPr lang="en-ID" sz="1400"/>
          </a:p>
        </p:txBody>
      </p:sp>
      <p:sp>
        <p:nvSpPr>
          <p:cNvPr id="42" name="Oval 41">
            <a:extLst>
              <a:ext uri="{FF2B5EF4-FFF2-40B4-BE49-F238E27FC236}">
                <a16:creationId xmlns:a16="http://schemas.microsoft.com/office/drawing/2014/main" id="{2539A27A-FF25-49CE-8C46-30A28E1B6910}"/>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083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1318-5345-4DF5-8059-BAB8F1F1BA0E}"/>
              </a:ext>
            </a:extLst>
          </p:cNvPr>
          <p:cNvSpPr>
            <a:spLocks noGrp="1"/>
          </p:cNvSpPr>
          <p:nvPr>
            <p:ph type="title"/>
          </p:nvPr>
        </p:nvSpPr>
        <p:spPr/>
        <p:txBody>
          <a:bodyPr/>
          <a:lstStyle/>
          <a:p>
            <a:r>
              <a:rPr lang="en-ID"/>
              <a:t>6</a:t>
            </a:r>
          </a:p>
        </p:txBody>
      </p:sp>
      <p:sp>
        <p:nvSpPr>
          <p:cNvPr id="3" name="Text Placeholder 2">
            <a:extLst>
              <a:ext uri="{FF2B5EF4-FFF2-40B4-BE49-F238E27FC236}">
                <a16:creationId xmlns:a16="http://schemas.microsoft.com/office/drawing/2014/main" id="{C26BB5FE-02A5-4440-AD47-22FF4414CE0C}"/>
              </a:ext>
            </a:extLst>
          </p:cNvPr>
          <p:cNvSpPr>
            <a:spLocks noGrp="1"/>
          </p:cNvSpPr>
          <p:nvPr>
            <p:ph type="body" sz="quarter" idx="11"/>
          </p:nvPr>
        </p:nvSpPr>
        <p:spPr/>
        <p:txBody>
          <a:bodyPr/>
          <a:lstStyle/>
          <a:p>
            <a:r>
              <a:rPr lang="en-US"/>
              <a:t>Sebutkan enam ciri prilaku Quick Sort pada ilustrasi sebelumnya, yang berguna untuk mengimplementasikan Quick Sort!</a:t>
            </a:r>
            <a:endParaRPr lang="id-ID"/>
          </a:p>
        </p:txBody>
      </p:sp>
      <p:sp>
        <p:nvSpPr>
          <p:cNvPr id="4" name="Oval 3">
            <a:extLst>
              <a:ext uri="{FF2B5EF4-FFF2-40B4-BE49-F238E27FC236}">
                <a16:creationId xmlns:a16="http://schemas.microsoft.com/office/drawing/2014/main" id="{844EBE62-3E65-4407-A7A3-02701133D978}"/>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65707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BF07-CC70-4105-AE43-481170D3C979}"/>
              </a:ext>
            </a:extLst>
          </p:cNvPr>
          <p:cNvSpPr>
            <a:spLocks noGrp="1"/>
          </p:cNvSpPr>
          <p:nvPr>
            <p:ph type="title"/>
          </p:nvPr>
        </p:nvSpPr>
        <p:spPr/>
        <p:txBody>
          <a:bodyPr/>
          <a:lstStyle/>
          <a:p>
            <a:r>
              <a:rPr lang="en-US"/>
              <a:t>Pemetaan Ide Quick Sort dengan Array</a:t>
            </a:r>
            <a:endParaRPr lang="en-ID"/>
          </a:p>
        </p:txBody>
      </p:sp>
    </p:spTree>
    <p:extLst>
      <p:ext uri="{BB962C8B-B14F-4D97-AF65-F5344CB8AC3E}">
        <p14:creationId xmlns:p14="http://schemas.microsoft.com/office/powerpoint/2010/main" val="1778331496"/>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A9B6-AA12-41D5-98DE-ADD3163173EB}"/>
              </a:ext>
            </a:extLst>
          </p:cNvPr>
          <p:cNvSpPr>
            <a:spLocks noGrp="1"/>
          </p:cNvSpPr>
          <p:nvPr>
            <p:ph type="title"/>
          </p:nvPr>
        </p:nvSpPr>
        <p:spPr/>
        <p:txBody>
          <a:bodyPr/>
          <a:lstStyle/>
          <a:p>
            <a:r>
              <a:rPr lang="en-US"/>
              <a:t>Ciri Quick Sort #1</a:t>
            </a:r>
            <a:endParaRPr lang="id-ID"/>
          </a:p>
        </p:txBody>
      </p:sp>
      <p:sp>
        <p:nvSpPr>
          <p:cNvPr id="3" name="Text Placeholder 2">
            <a:extLst>
              <a:ext uri="{FF2B5EF4-FFF2-40B4-BE49-F238E27FC236}">
                <a16:creationId xmlns:a16="http://schemas.microsoft.com/office/drawing/2014/main" id="{0D964191-B58E-4C1B-A9F8-493C8554FEA1}"/>
              </a:ext>
            </a:extLst>
          </p:cNvPr>
          <p:cNvSpPr>
            <a:spLocks noGrp="1"/>
          </p:cNvSpPr>
          <p:nvPr>
            <p:ph type="body" sz="quarter" idx="10"/>
          </p:nvPr>
        </p:nvSpPr>
        <p:spPr>
          <a:xfrm>
            <a:off x="416860" y="1196789"/>
            <a:ext cx="8256494" cy="5447294"/>
          </a:xfrm>
        </p:spPr>
        <p:txBody>
          <a:bodyPr>
            <a:normAutofit fontScale="85000" lnSpcReduction="20000"/>
          </a:bodyPr>
          <a:lstStyle/>
          <a:p>
            <a:pPr marL="0" indent="0">
              <a:lnSpc>
                <a:spcPct val="150000"/>
              </a:lnSpc>
              <a:buNone/>
            </a:pPr>
            <a:r>
              <a:rPr lang="en-US" b="0">
                <a:latin typeface="Arial" panose="020B0604020202020204" pitchFamily="34" charset="0"/>
                <a:cs typeface="Arial" panose="020B0604020202020204" pitchFamily="34" charset="0"/>
              </a:rPr>
              <a:t>Berdasarkan animasi, terlihat ciri berikut:</a:t>
            </a:r>
          </a:p>
          <a:p>
            <a:pPr marL="457200" indent="-457200">
              <a:lnSpc>
                <a:spcPct val="150000"/>
              </a:lnSpc>
              <a:buFont typeface="+mj-lt"/>
              <a:buAutoNum type="arabicPeriod"/>
            </a:pPr>
            <a:r>
              <a:rPr lang="en-US" b="0">
                <a:latin typeface="Arial" panose="020B0604020202020204" pitchFamily="34" charset="0"/>
                <a:cs typeface="Arial" panose="020B0604020202020204" pitchFamily="34" charset="0"/>
              </a:rPr>
              <a:t>Pivot harus dipilih sebelum melakukan partisi. </a:t>
            </a:r>
          </a:p>
          <a:p>
            <a:pPr marL="457200" indent="-457200">
              <a:lnSpc>
                <a:spcPct val="150000"/>
              </a:lnSpc>
              <a:buFont typeface="+mj-lt"/>
              <a:buAutoNum type="arabicPeriod"/>
            </a:pPr>
            <a:r>
              <a:rPr lang="en-US" b="0">
                <a:latin typeface="Arial" panose="020B0604020202020204" pitchFamily="34" charset="0"/>
                <a:cs typeface="Arial" panose="020B0604020202020204" pitchFamily="34" charset="0"/>
              </a:rPr>
              <a:t>Yang dipilih sebagai pivot adalah angka pertama pada partisi tersebut. </a:t>
            </a:r>
          </a:p>
          <a:p>
            <a:pPr marL="457200" indent="-457200">
              <a:lnSpc>
                <a:spcPct val="150000"/>
              </a:lnSpc>
              <a:buFont typeface="+mj-lt"/>
              <a:buAutoNum type="arabicPeriod"/>
            </a:pPr>
            <a:r>
              <a:rPr lang="en-US" b="0">
                <a:latin typeface="Arial" panose="020B0604020202020204" pitchFamily="34" charset="0"/>
                <a:cs typeface="Arial" panose="020B0604020202020204" pitchFamily="34" charset="0"/>
              </a:rPr>
              <a:t>Partisi akan membagi data menjadi dua bagian: (1) kumpulan angka yang lebih kecil dari pivot; (2) kumpulan angka yang lebih besar dari pivot. </a:t>
            </a:r>
          </a:p>
          <a:p>
            <a:pPr marL="457200" indent="-457200">
              <a:lnSpc>
                <a:spcPct val="150000"/>
              </a:lnSpc>
              <a:buFont typeface="+mj-lt"/>
              <a:buAutoNum type="arabicPeriod"/>
            </a:pPr>
            <a:r>
              <a:rPr lang="en-US" b="0">
                <a:latin typeface="Arial" panose="020B0604020202020204" pitchFamily="34" charset="0"/>
                <a:cs typeface="Arial" panose="020B0604020202020204" pitchFamily="34" charset="0"/>
              </a:rPr>
              <a:t>Lakukan proses membuat partisi secara rekursif untuk setiap partisi yang ada. </a:t>
            </a:r>
          </a:p>
          <a:p>
            <a:pPr marL="457200" indent="-457200">
              <a:lnSpc>
                <a:spcPct val="150000"/>
              </a:lnSpc>
              <a:buFont typeface="+mj-lt"/>
              <a:buAutoNum type="arabicPeriod"/>
            </a:pPr>
            <a:r>
              <a:rPr lang="en-US" b="0">
                <a:latin typeface="Arial" panose="020B0604020202020204" pitchFamily="34" charset="0"/>
                <a:cs typeface="Arial" panose="020B0604020202020204" pitchFamily="34" charset="0"/>
              </a:rPr>
              <a:t>Jika tidak ada atau hanya satu elemen dalam sebuah partisi, maka proses pembuatan partisi selesai. </a:t>
            </a:r>
          </a:p>
          <a:p>
            <a:pPr marL="457200" indent="-457200">
              <a:lnSpc>
                <a:spcPct val="150000"/>
              </a:lnSpc>
              <a:buFont typeface="+mj-lt"/>
              <a:buAutoNum type="arabicPeriod"/>
            </a:pPr>
            <a:r>
              <a:rPr lang="en-US"/>
              <a:t>Dalam satu pemanggilan rekursif untuk proses partisi, minimal ada satu data yang terurut. </a:t>
            </a:r>
            <a:endParaRPr lang="en-US" b="0">
              <a:latin typeface="Arial" panose="020B0604020202020204" pitchFamily="34" charset="0"/>
              <a:cs typeface="Arial" panose="020B0604020202020204" pitchFamily="34" charset="0"/>
            </a:endParaRPr>
          </a:p>
          <a:p>
            <a:pPr marL="457200" indent="-457200">
              <a:lnSpc>
                <a:spcPct val="150000"/>
              </a:lnSpc>
              <a:buFont typeface="+mj-lt"/>
              <a:buAutoNum type="arabicPeriod"/>
            </a:pP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52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7B0B-1373-4C57-BE2C-E178B8CB2FA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E7DA256-81C1-4B65-963E-6112118EA259}"/>
              </a:ext>
            </a:extLst>
          </p:cNvPr>
          <p:cNvSpPr>
            <a:spLocks noGrp="1"/>
          </p:cNvSpPr>
          <p:nvPr>
            <p:ph type="body" sz="quarter" idx="10"/>
          </p:nvPr>
        </p:nvSpPr>
        <p:spPr/>
        <p:txBody>
          <a:bodyPr/>
          <a:lstStyle/>
          <a:p>
            <a:r>
              <a:rPr lang="en-US"/>
              <a:t>Saran yang baik!</a:t>
            </a:r>
          </a:p>
          <a:p>
            <a:r>
              <a:rPr lang="en-US"/>
              <a:t>Untuk remedial kuis koding, soal rekursif termudah akan dihilangkan dan waktu pengerjaan soal akan ditambah dari 20 menit, menjadi 25 menit per-soal.</a:t>
            </a:r>
          </a:p>
        </p:txBody>
      </p:sp>
    </p:spTree>
    <p:extLst>
      <p:ext uri="{BB962C8B-B14F-4D97-AF65-F5344CB8AC3E}">
        <p14:creationId xmlns:p14="http://schemas.microsoft.com/office/powerpoint/2010/main" val="3275158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6BF-3501-4F5A-876C-CE71D1EEEE72}"/>
              </a:ext>
            </a:extLst>
          </p:cNvPr>
          <p:cNvSpPr>
            <a:spLocks noGrp="1"/>
          </p:cNvSpPr>
          <p:nvPr>
            <p:ph type="title"/>
          </p:nvPr>
        </p:nvSpPr>
        <p:spPr/>
        <p:txBody>
          <a:bodyPr/>
          <a:lstStyle/>
          <a:p>
            <a:r>
              <a:rPr lang="en-US"/>
              <a:t>Kasus Pengurutan</a:t>
            </a:r>
            <a:endParaRPr lang="id-ID"/>
          </a:p>
        </p:txBody>
      </p:sp>
      <p:sp>
        <p:nvSpPr>
          <p:cNvPr id="3" name="Text Placeholder 2">
            <a:extLst>
              <a:ext uri="{FF2B5EF4-FFF2-40B4-BE49-F238E27FC236}">
                <a16:creationId xmlns:a16="http://schemas.microsoft.com/office/drawing/2014/main" id="{F61405B7-6BE4-422E-BCB1-1D67646D3CBC}"/>
              </a:ext>
            </a:extLst>
          </p:cNvPr>
          <p:cNvSpPr>
            <a:spLocks noGrp="1"/>
          </p:cNvSpPr>
          <p:nvPr>
            <p:ph type="body" sz="quarter" idx="10"/>
          </p:nvPr>
        </p:nvSpPr>
        <p:spPr/>
        <p:txBody>
          <a:bodyPr/>
          <a:lstStyle/>
          <a:p>
            <a:pPr marL="0" indent="0">
              <a:lnSpc>
                <a:spcPct val="150000"/>
              </a:lnSpc>
              <a:buNone/>
            </a:pPr>
            <a:r>
              <a:rPr lang="en-US"/>
              <a:t>Anda ingin mengurutkan 7, 3, 6, 10, 5, 8, 2 dari bilangan yang terkecil ke terbesar (i.e., </a:t>
            </a:r>
            <a:r>
              <a:rPr lang="en-US" i="1"/>
              <a:t>ascending</a:t>
            </a:r>
            <a:r>
              <a:rPr lang="en-US"/>
              <a:t>) dengan menggunakan Quick Sort. </a:t>
            </a:r>
            <a:endParaRPr lang="id-ID"/>
          </a:p>
        </p:txBody>
      </p:sp>
    </p:spTree>
    <p:extLst>
      <p:ext uri="{BB962C8B-B14F-4D97-AF65-F5344CB8AC3E}">
        <p14:creationId xmlns:p14="http://schemas.microsoft.com/office/powerpoint/2010/main" val="3177145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7B76-16C2-4E32-BD3D-7B9DC4766003}"/>
              </a:ext>
            </a:extLst>
          </p:cNvPr>
          <p:cNvSpPr>
            <a:spLocks noGrp="1"/>
          </p:cNvSpPr>
          <p:nvPr>
            <p:ph type="title"/>
          </p:nvPr>
        </p:nvSpPr>
        <p:spPr/>
        <p:txBody>
          <a:bodyPr/>
          <a:lstStyle/>
          <a:p>
            <a:r>
              <a:rPr lang="en-US"/>
              <a:t>Pemetaan Ide Quick Sort</a:t>
            </a:r>
            <a:endParaRPr lang="en-ID"/>
          </a:p>
        </p:txBody>
      </p:sp>
      <p:sp>
        <p:nvSpPr>
          <p:cNvPr id="5" name="Rectangle 4">
            <a:extLst>
              <a:ext uri="{FF2B5EF4-FFF2-40B4-BE49-F238E27FC236}">
                <a16:creationId xmlns:a16="http://schemas.microsoft.com/office/drawing/2014/main" id="{F1EAEA1B-7222-4133-A544-0009DFB46C93}"/>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6" name="Rectangle 5">
            <a:extLst>
              <a:ext uri="{FF2B5EF4-FFF2-40B4-BE49-F238E27FC236}">
                <a16:creationId xmlns:a16="http://schemas.microsoft.com/office/drawing/2014/main" id="{E744ABF5-C4BA-45DD-902A-F00C52A2D93F}"/>
              </a:ext>
            </a:extLst>
          </p:cNvPr>
          <p:cNvSpPr/>
          <p:nvPr/>
        </p:nvSpPr>
        <p:spPr>
          <a:xfrm>
            <a:off x="18288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7" name="Rectangle 6">
            <a:extLst>
              <a:ext uri="{FF2B5EF4-FFF2-40B4-BE49-F238E27FC236}">
                <a16:creationId xmlns:a16="http://schemas.microsoft.com/office/drawing/2014/main" id="{A275677B-FB99-4EF4-8F95-95F58F67D80B}"/>
              </a:ext>
            </a:extLst>
          </p:cNvPr>
          <p:cNvSpPr/>
          <p:nvPr/>
        </p:nvSpPr>
        <p:spPr>
          <a:xfrm>
            <a:off x="26517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11CECE89-3BC3-4456-9DDC-69920E32F4B2}"/>
              </a:ext>
            </a:extLst>
          </p:cNvPr>
          <p:cNvSpPr/>
          <p:nvPr/>
        </p:nvSpPr>
        <p:spPr>
          <a:xfrm>
            <a:off x="347472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9" name="Rectangle 8">
            <a:extLst>
              <a:ext uri="{FF2B5EF4-FFF2-40B4-BE49-F238E27FC236}">
                <a16:creationId xmlns:a16="http://schemas.microsoft.com/office/drawing/2014/main" id="{6434FA63-89E3-4D7C-B5E8-6697A8BBE1A6}"/>
              </a:ext>
            </a:extLst>
          </p:cNvPr>
          <p:cNvSpPr/>
          <p:nvPr/>
        </p:nvSpPr>
        <p:spPr>
          <a:xfrm>
            <a:off x="512064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A9ACEC06-435B-4C11-AEF6-E1B13AC3B6F6}"/>
              </a:ext>
            </a:extLst>
          </p:cNvPr>
          <p:cNvSpPr/>
          <p:nvPr/>
        </p:nvSpPr>
        <p:spPr>
          <a:xfrm>
            <a:off x="59436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11" name="Rectangle 10">
            <a:extLst>
              <a:ext uri="{FF2B5EF4-FFF2-40B4-BE49-F238E27FC236}">
                <a16:creationId xmlns:a16="http://schemas.microsoft.com/office/drawing/2014/main" id="{ADF57174-777D-4F09-B995-A6CAE93B194D}"/>
              </a:ext>
            </a:extLst>
          </p:cNvPr>
          <p:cNvSpPr/>
          <p:nvPr/>
        </p:nvSpPr>
        <p:spPr>
          <a:xfrm>
            <a:off x="67665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12" name="Rectangle 11">
            <a:extLst>
              <a:ext uri="{FF2B5EF4-FFF2-40B4-BE49-F238E27FC236}">
                <a16:creationId xmlns:a16="http://schemas.microsoft.com/office/drawing/2014/main" id="{807764A9-9CF1-4264-B425-8769CD38C785}"/>
              </a:ext>
            </a:extLst>
          </p:cNvPr>
          <p:cNvSpPr/>
          <p:nvPr/>
        </p:nvSpPr>
        <p:spPr>
          <a:xfrm>
            <a:off x="182880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29" name="Rectangle 28">
            <a:extLst>
              <a:ext uri="{FF2B5EF4-FFF2-40B4-BE49-F238E27FC236}">
                <a16:creationId xmlns:a16="http://schemas.microsoft.com/office/drawing/2014/main" id="{B991FB74-336D-4E72-BE13-953507B5B9F4}"/>
              </a:ext>
            </a:extLst>
          </p:cNvPr>
          <p:cNvSpPr/>
          <p:nvPr/>
        </p:nvSpPr>
        <p:spPr>
          <a:xfrm>
            <a:off x="18288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30" name="Rectangle 29">
            <a:extLst>
              <a:ext uri="{FF2B5EF4-FFF2-40B4-BE49-F238E27FC236}">
                <a16:creationId xmlns:a16="http://schemas.microsoft.com/office/drawing/2014/main" id="{C4110EB2-9D11-4EDC-B9A3-DF7411B86E9A}"/>
              </a:ext>
            </a:extLst>
          </p:cNvPr>
          <p:cNvSpPr/>
          <p:nvPr/>
        </p:nvSpPr>
        <p:spPr>
          <a:xfrm>
            <a:off x="265176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1" name="Rectangle 30">
            <a:extLst>
              <a:ext uri="{FF2B5EF4-FFF2-40B4-BE49-F238E27FC236}">
                <a16:creationId xmlns:a16="http://schemas.microsoft.com/office/drawing/2014/main" id="{5ADCA178-04A8-43F4-81AA-FDAE5AE00926}"/>
              </a:ext>
            </a:extLst>
          </p:cNvPr>
          <p:cNvSpPr/>
          <p:nvPr/>
        </p:nvSpPr>
        <p:spPr>
          <a:xfrm>
            <a:off x="347472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2" name="Rectangle 31">
            <a:extLst>
              <a:ext uri="{FF2B5EF4-FFF2-40B4-BE49-F238E27FC236}">
                <a16:creationId xmlns:a16="http://schemas.microsoft.com/office/drawing/2014/main" id="{8EAA12AD-FC1A-4D64-83E9-994EEB9D6693}"/>
              </a:ext>
            </a:extLst>
          </p:cNvPr>
          <p:cNvSpPr/>
          <p:nvPr/>
        </p:nvSpPr>
        <p:spPr>
          <a:xfrm>
            <a:off x="26517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34" name="Rectangle 33">
            <a:extLst>
              <a:ext uri="{FF2B5EF4-FFF2-40B4-BE49-F238E27FC236}">
                <a16:creationId xmlns:a16="http://schemas.microsoft.com/office/drawing/2014/main" id="{02E373BA-1E72-420F-8512-B505AC1E6185}"/>
              </a:ext>
            </a:extLst>
          </p:cNvPr>
          <p:cNvSpPr/>
          <p:nvPr/>
        </p:nvSpPr>
        <p:spPr>
          <a:xfrm>
            <a:off x="67665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35" name="Rectangle 34">
            <a:extLst>
              <a:ext uri="{FF2B5EF4-FFF2-40B4-BE49-F238E27FC236}">
                <a16:creationId xmlns:a16="http://schemas.microsoft.com/office/drawing/2014/main" id="{7AC1A401-A29C-46F6-A962-343C33D55D1D}"/>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6" name="Rectangle 35">
            <a:extLst>
              <a:ext uri="{FF2B5EF4-FFF2-40B4-BE49-F238E27FC236}">
                <a16:creationId xmlns:a16="http://schemas.microsoft.com/office/drawing/2014/main" id="{5EB21AA4-DCAE-4812-9FDA-E3B45A1993B5}"/>
              </a:ext>
            </a:extLst>
          </p:cNvPr>
          <p:cNvSpPr/>
          <p:nvPr/>
        </p:nvSpPr>
        <p:spPr>
          <a:xfrm>
            <a:off x="429768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7" name="Rectangle 36">
            <a:extLst>
              <a:ext uri="{FF2B5EF4-FFF2-40B4-BE49-F238E27FC236}">
                <a16:creationId xmlns:a16="http://schemas.microsoft.com/office/drawing/2014/main" id="{B044DA3E-AD60-4119-BCCB-A389FE93BBA3}"/>
              </a:ext>
            </a:extLst>
          </p:cNvPr>
          <p:cNvSpPr/>
          <p:nvPr/>
        </p:nvSpPr>
        <p:spPr>
          <a:xfrm>
            <a:off x="347472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8" name="Rectangle 37">
            <a:extLst>
              <a:ext uri="{FF2B5EF4-FFF2-40B4-BE49-F238E27FC236}">
                <a16:creationId xmlns:a16="http://schemas.microsoft.com/office/drawing/2014/main" id="{F0C22019-4887-45D4-A2CE-00DBF6A1F91F}"/>
              </a:ext>
            </a:extLst>
          </p:cNvPr>
          <p:cNvSpPr/>
          <p:nvPr/>
        </p:nvSpPr>
        <p:spPr>
          <a:xfrm>
            <a:off x="512064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9" name="Rectangle 38">
            <a:extLst>
              <a:ext uri="{FF2B5EF4-FFF2-40B4-BE49-F238E27FC236}">
                <a16:creationId xmlns:a16="http://schemas.microsoft.com/office/drawing/2014/main" id="{32E48518-CC95-44DE-B597-487E643EC843}"/>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16" name="Oval 15">
            <a:extLst>
              <a:ext uri="{FF2B5EF4-FFF2-40B4-BE49-F238E27FC236}">
                <a16:creationId xmlns:a16="http://schemas.microsoft.com/office/drawing/2014/main" id="{7F9E8C46-ADCB-4604-9E55-58E75F4D622C}"/>
              </a:ext>
            </a:extLst>
          </p:cNvPr>
          <p:cNvSpPr/>
          <p:nvPr/>
        </p:nvSpPr>
        <p:spPr>
          <a:xfrm>
            <a:off x="6766560" y="137160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BE383753-7774-40EB-8BB0-44D3A484F57B}"/>
              </a:ext>
            </a:extLst>
          </p:cNvPr>
          <p:cNvSpPr/>
          <p:nvPr/>
        </p:nvSpPr>
        <p:spPr>
          <a:xfrm>
            <a:off x="5943600" y="137160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90DA96D2-B2AC-4B39-8EFC-604C655988A2}"/>
              </a:ext>
            </a:extLst>
          </p:cNvPr>
          <p:cNvSpPr/>
          <p:nvPr/>
        </p:nvSpPr>
        <p:spPr>
          <a:xfrm>
            <a:off x="2651760" y="137160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7B773164-AF85-447D-BB1E-EB2D4D980EEE}"/>
              </a:ext>
            </a:extLst>
          </p:cNvPr>
          <p:cNvSpPr/>
          <p:nvPr/>
        </p:nvSpPr>
        <p:spPr>
          <a:xfrm>
            <a:off x="3474720" y="137160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355ADE77-A589-4074-B2FE-53CB91AD5373}"/>
              </a:ext>
            </a:extLst>
          </p:cNvPr>
          <p:cNvSpPr/>
          <p:nvPr/>
        </p:nvSpPr>
        <p:spPr>
          <a:xfrm>
            <a:off x="4297680" y="137160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65B18C74-D2CB-4382-B6A6-63C1729FE33A}"/>
              </a:ext>
            </a:extLst>
          </p:cNvPr>
          <p:cNvSpPr/>
          <p:nvPr/>
        </p:nvSpPr>
        <p:spPr>
          <a:xfrm>
            <a:off x="5943600" y="137160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Text Placeholder 2">
            <a:extLst>
              <a:ext uri="{FF2B5EF4-FFF2-40B4-BE49-F238E27FC236}">
                <a16:creationId xmlns:a16="http://schemas.microsoft.com/office/drawing/2014/main" id="{757FD122-461C-4189-8D2E-29398E9DF428}"/>
              </a:ext>
            </a:extLst>
          </p:cNvPr>
          <p:cNvSpPr txBox="1">
            <a:spLocks/>
          </p:cNvSpPr>
          <p:nvPr/>
        </p:nvSpPr>
        <p:spPr>
          <a:xfrm>
            <a:off x="274320" y="14705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1</a:t>
            </a:r>
            <a:endParaRPr lang="id-ID" sz="1400"/>
          </a:p>
        </p:txBody>
      </p:sp>
      <p:sp>
        <p:nvSpPr>
          <p:cNvPr id="41" name="Oval 40">
            <a:extLst>
              <a:ext uri="{FF2B5EF4-FFF2-40B4-BE49-F238E27FC236}">
                <a16:creationId xmlns:a16="http://schemas.microsoft.com/office/drawing/2014/main" id="{A06719EB-8771-4BD6-AA77-2F4A5E45A581}"/>
              </a:ext>
            </a:extLst>
          </p:cNvPr>
          <p:cNvSpPr/>
          <p:nvPr/>
        </p:nvSpPr>
        <p:spPr>
          <a:xfrm>
            <a:off x="5120640" y="137160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01F79233-D44C-4161-93DA-D38B13A417B6}"/>
              </a:ext>
            </a:extLst>
          </p:cNvPr>
          <p:cNvSpPr/>
          <p:nvPr/>
        </p:nvSpPr>
        <p:spPr>
          <a:xfrm>
            <a:off x="5120640" y="137160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3972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500"/>
                                        <p:tgtEl>
                                          <p:spTgt spid="1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0" presetClass="exit" presetSubtype="0" fill="hold" grpId="1" nodeType="withEffect">
                                  <p:stCondLst>
                                    <p:cond delay="0"/>
                                  </p:stCondLst>
                                  <p:childTnLst>
                                    <p:animEffect transition="out" filter="fade">
                                      <p:cBhvr>
                                        <p:cTn id="25" dur="250"/>
                                        <p:tgtEl>
                                          <p:spTgt spid="15"/>
                                        </p:tgtEl>
                                      </p:cBhvr>
                                    </p:animEffect>
                                    <p:set>
                                      <p:cBhvr>
                                        <p:cTn id="26" dur="1" fill="hold">
                                          <p:stCondLst>
                                            <p:cond delay="24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heel(1)">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par>
                                <p:cTn id="39" presetID="10" presetClass="exit" presetSubtype="0" fill="hold" grpId="1" nodeType="withEffect">
                                  <p:stCondLst>
                                    <p:cond delay="0"/>
                                  </p:stCondLst>
                                  <p:childTnLst>
                                    <p:animEffect transition="out" filter="fade">
                                      <p:cBhvr>
                                        <p:cTn id="40" dur="250"/>
                                        <p:tgtEl>
                                          <p:spTgt spid="25"/>
                                        </p:tgtEl>
                                      </p:cBhvr>
                                    </p:animEffect>
                                    <p:set>
                                      <p:cBhvr>
                                        <p:cTn id="41" dur="1" fill="hold">
                                          <p:stCondLst>
                                            <p:cond delay="249"/>
                                          </p:stCondLst>
                                        </p:cTn>
                                        <p:tgtEl>
                                          <p:spTgt spid="25"/>
                                        </p:tgtEl>
                                        <p:attrNameLst>
                                          <p:attrName>style.visibility</p:attrName>
                                        </p:attrNameLst>
                                      </p:cBhvr>
                                      <p:to>
                                        <p:strVal val="hidden"/>
                                      </p:to>
                                    </p:set>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heel(1)">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par>
                          <p:cTn id="54" fill="hold">
                            <p:stCondLst>
                              <p:cond delay="500"/>
                            </p:stCondLst>
                            <p:childTnLst>
                              <p:par>
                                <p:cTn id="55" presetID="21" presetClass="entr" presetSubtype="1"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heel(1)">
                                      <p:cBhvr>
                                        <p:cTn id="57" dur="500"/>
                                        <p:tgtEl>
                                          <p:spTgt spid="33"/>
                                        </p:tgtEl>
                                      </p:cBhvr>
                                    </p:animEffect>
                                  </p:childTnLst>
                                </p:cTn>
                              </p:par>
                              <p:par>
                                <p:cTn id="58" presetID="10" presetClass="exit" presetSubtype="0" fill="hold" grpId="1" nodeType="withEffect">
                                  <p:stCondLst>
                                    <p:cond delay="0"/>
                                  </p:stCondLst>
                                  <p:childTnLst>
                                    <p:animEffect transition="out" filter="fade">
                                      <p:cBhvr>
                                        <p:cTn id="59" dur="250"/>
                                        <p:tgtEl>
                                          <p:spTgt spid="16"/>
                                        </p:tgtEl>
                                      </p:cBhvr>
                                    </p:animEffect>
                                    <p:set>
                                      <p:cBhvr>
                                        <p:cTn id="60" dur="1" fill="hold">
                                          <p:stCondLst>
                                            <p:cond delay="24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par>
                          <p:cTn id="69" fill="hold">
                            <p:stCondLst>
                              <p:cond delay="500"/>
                            </p:stCondLst>
                            <p:childTnLst>
                              <p:par>
                                <p:cTn id="70" presetID="21" presetClass="entr" presetSubtype="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heel(1)">
                                      <p:cBhvr>
                                        <p:cTn id="72" dur="500"/>
                                        <p:tgtEl>
                                          <p:spTgt spid="27"/>
                                        </p:tgtEl>
                                      </p:cBhvr>
                                    </p:animEffect>
                                  </p:childTnLst>
                                </p:cTn>
                              </p:par>
                              <p:par>
                                <p:cTn id="73" presetID="10" presetClass="exit" presetSubtype="0" fill="hold" grpId="1" nodeType="withEffect">
                                  <p:stCondLst>
                                    <p:cond delay="0"/>
                                  </p:stCondLst>
                                  <p:childTnLst>
                                    <p:animEffect transition="out" filter="fade">
                                      <p:cBhvr>
                                        <p:cTn id="74" dur="250"/>
                                        <p:tgtEl>
                                          <p:spTgt spid="26"/>
                                        </p:tgtEl>
                                      </p:cBhvr>
                                    </p:animEffect>
                                    <p:set>
                                      <p:cBhvr>
                                        <p:cTn id="75" dur="1" fill="hold">
                                          <p:stCondLst>
                                            <p:cond delay="249"/>
                                          </p:stCondLst>
                                        </p:cTn>
                                        <p:tgtEl>
                                          <p:spTgt spid="2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randombar(horizontal)">
                                      <p:cBhvr>
                                        <p:cTn id="83" dur="500"/>
                                        <p:tgtEl>
                                          <p:spTgt spid="38"/>
                                        </p:tgtEl>
                                      </p:cBhvr>
                                    </p:animEffect>
                                  </p:childTnLst>
                                </p:cTn>
                              </p:par>
                            </p:childTnLst>
                          </p:cTn>
                        </p:par>
                        <p:par>
                          <p:cTn id="84" fill="hold">
                            <p:stCondLst>
                              <p:cond delay="500"/>
                            </p:stCondLst>
                            <p:childTnLst>
                              <p:par>
                                <p:cTn id="85" presetID="21"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heel(1)">
                                      <p:cBhvr>
                                        <p:cTn id="87" dur="500"/>
                                        <p:tgtEl>
                                          <p:spTgt spid="28"/>
                                        </p:tgtEl>
                                      </p:cBhvr>
                                    </p:animEffect>
                                  </p:childTnLst>
                                </p:cTn>
                              </p:par>
                              <p:par>
                                <p:cTn id="88" presetID="10" presetClass="exit" presetSubtype="0" fill="hold" grpId="1" nodeType="withEffect">
                                  <p:stCondLst>
                                    <p:cond delay="0"/>
                                  </p:stCondLst>
                                  <p:childTnLst>
                                    <p:animEffect transition="out" filter="fade">
                                      <p:cBhvr>
                                        <p:cTn id="89" dur="250"/>
                                        <p:tgtEl>
                                          <p:spTgt spid="27"/>
                                        </p:tgtEl>
                                      </p:cBhvr>
                                    </p:animEffect>
                                    <p:set>
                                      <p:cBhvr>
                                        <p:cTn id="90" dur="1" fill="hold">
                                          <p:stCondLst>
                                            <p:cond delay="249"/>
                                          </p:stCondLst>
                                        </p:cTn>
                                        <p:tgtEl>
                                          <p:spTgt spid="2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wheel(1)">
                                      <p:cBhvr>
                                        <p:cTn id="95" dur="500"/>
                                        <p:tgtEl>
                                          <p:spTgt spid="41"/>
                                        </p:tgtEl>
                                      </p:cBhvr>
                                    </p:animEffect>
                                  </p:childTnLst>
                                </p:cTn>
                              </p:par>
                              <p:par>
                                <p:cTn id="96" presetID="10" presetClass="exit" presetSubtype="0" fill="hold" grpId="1" nodeType="withEffect">
                                  <p:stCondLst>
                                    <p:cond delay="0"/>
                                  </p:stCondLst>
                                  <p:childTnLst>
                                    <p:animEffect transition="out" filter="fade">
                                      <p:cBhvr>
                                        <p:cTn id="97" dur="250"/>
                                        <p:tgtEl>
                                          <p:spTgt spid="33"/>
                                        </p:tgtEl>
                                      </p:cBhvr>
                                    </p:animEffect>
                                    <p:set>
                                      <p:cBhvr>
                                        <p:cTn id="98" dur="1" fill="hold">
                                          <p:stCondLst>
                                            <p:cond delay="249"/>
                                          </p:stCondLst>
                                        </p:cTn>
                                        <p:tgtEl>
                                          <p:spTgt spid="33"/>
                                        </p:tgtEl>
                                        <p:attrNameLst>
                                          <p:attrName>style.visibility</p:attrName>
                                        </p:attrNameLst>
                                      </p:cBhvr>
                                      <p:to>
                                        <p:strVal val="hidden"/>
                                      </p:to>
                                    </p:set>
                                  </p:childTnLst>
                                </p:cTn>
                              </p:par>
                            </p:childTnLst>
                          </p:cTn>
                        </p:par>
                        <p:par>
                          <p:cTn id="99" fill="hold">
                            <p:stCondLst>
                              <p:cond delay="500"/>
                            </p:stCondLst>
                            <p:childTnLst>
                              <p:par>
                                <p:cTn id="100" presetID="10" presetClass="exit" presetSubtype="0" fill="hold" grpId="1" nodeType="after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P spid="16" grpId="0" animBg="1"/>
      <p:bldP spid="16" grpId="1" animBg="1"/>
      <p:bldP spid="33" grpId="0" animBg="1"/>
      <p:bldP spid="33" grpId="1" animBg="1"/>
      <p:bldP spid="15" grpId="0" animBg="1"/>
      <p:bldP spid="15" grpId="1" animBg="1"/>
      <p:bldP spid="25" grpId="0" animBg="1"/>
      <p:bldP spid="25" grpId="1" animBg="1"/>
      <p:bldP spid="26" grpId="0" animBg="1"/>
      <p:bldP spid="26" grpId="1" animBg="1"/>
      <p:bldP spid="28" grpId="0" animBg="1"/>
      <p:bldP spid="28" grpId="1" animBg="1"/>
      <p:bldP spid="41" grpId="0" animBg="1"/>
      <p:bldP spid="27" grpId="0" animBg="1"/>
      <p:bldP spid="2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7B76-16C2-4E32-BD3D-7B9DC4766003}"/>
              </a:ext>
            </a:extLst>
          </p:cNvPr>
          <p:cNvSpPr>
            <a:spLocks noGrp="1"/>
          </p:cNvSpPr>
          <p:nvPr>
            <p:ph type="title"/>
          </p:nvPr>
        </p:nvSpPr>
        <p:spPr/>
        <p:txBody>
          <a:bodyPr/>
          <a:lstStyle/>
          <a:p>
            <a:r>
              <a:rPr lang="en-US"/>
              <a:t>Pemetaan Ide Quick Sort</a:t>
            </a:r>
            <a:endParaRPr lang="en-ID"/>
          </a:p>
        </p:txBody>
      </p:sp>
      <p:sp>
        <p:nvSpPr>
          <p:cNvPr id="10" name="Rectangle 9">
            <a:extLst>
              <a:ext uri="{FF2B5EF4-FFF2-40B4-BE49-F238E27FC236}">
                <a16:creationId xmlns:a16="http://schemas.microsoft.com/office/drawing/2014/main" id="{A9ACEC06-435B-4C11-AEF6-E1B13AC3B6F6}"/>
              </a:ext>
            </a:extLst>
          </p:cNvPr>
          <p:cNvSpPr/>
          <p:nvPr/>
        </p:nvSpPr>
        <p:spPr>
          <a:xfrm>
            <a:off x="59436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29" name="Rectangle 28">
            <a:extLst>
              <a:ext uri="{FF2B5EF4-FFF2-40B4-BE49-F238E27FC236}">
                <a16:creationId xmlns:a16="http://schemas.microsoft.com/office/drawing/2014/main" id="{B991FB74-336D-4E72-BE13-953507B5B9F4}"/>
              </a:ext>
            </a:extLst>
          </p:cNvPr>
          <p:cNvSpPr/>
          <p:nvPr/>
        </p:nvSpPr>
        <p:spPr>
          <a:xfrm>
            <a:off x="18288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32" name="Rectangle 31">
            <a:extLst>
              <a:ext uri="{FF2B5EF4-FFF2-40B4-BE49-F238E27FC236}">
                <a16:creationId xmlns:a16="http://schemas.microsoft.com/office/drawing/2014/main" id="{8EAA12AD-FC1A-4D64-83E9-994EEB9D6693}"/>
              </a:ext>
            </a:extLst>
          </p:cNvPr>
          <p:cNvSpPr/>
          <p:nvPr/>
        </p:nvSpPr>
        <p:spPr>
          <a:xfrm>
            <a:off x="26517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34" name="Rectangle 33">
            <a:extLst>
              <a:ext uri="{FF2B5EF4-FFF2-40B4-BE49-F238E27FC236}">
                <a16:creationId xmlns:a16="http://schemas.microsoft.com/office/drawing/2014/main" id="{02E373BA-1E72-420F-8512-B505AC1E6185}"/>
              </a:ext>
            </a:extLst>
          </p:cNvPr>
          <p:cNvSpPr/>
          <p:nvPr/>
        </p:nvSpPr>
        <p:spPr>
          <a:xfrm>
            <a:off x="67665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37" name="Rectangle 36">
            <a:extLst>
              <a:ext uri="{FF2B5EF4-FFF2-40B4-BE49-F238E27FC236}">
                <a16:creationId xmlns:a16="http://schemas.microsoft.com/office/drawing/2014/main" id="{B044DA3E-AD60-4119-BCCB-A389FE93BBA3}"/>
              </a:ext>
            </a:extLst>
          </p:cNvPr>
          <p:cNvSpPr/>
          <p:nvPr/>
        </p:nvSpPr>
        <p:spPr>
          <a:xfrm>
            <a:off x="347472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8" name="Rectangle 37">
            <a:extLst>
              <a:ext uri="{FF2B5EF4-FFF2-40B4-BE49-F238E27FC236}">
                <a16:creationId xmlns:a16="http://schemas.microsoft.com/office/drawing/2014/main" id="{F0C22019-4887-45D4-A2CE-00DBF6A1F91F}"/>
              </a:ext>
            </a:extLst>
          </p:cNvPr>
          <p:cNvSpPr/>
          <p:nvPr/>
        </p:nvSpPr>
        <p:spPr>
          <a:xfrm>
            <a:off x="512064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9" name="Rectangle 38">
            <a:extLst>
              <a:ext uri="{FF2B5EF4-FFF2-40B4-BE49-F238E27FC236}">
                <a16:creationId xmlns:a16="http://schemas.microsoft.com/office/drawing/2014/main" id="{32E48518-CC95-44DE-B597-487E643EC843}"/>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40" name="Rectangle 39">
            <a:extLst>
              <a:ext uri="{FF2B5EF4-FFF2-40B4-BE49-F238E27FC236}">
                <a16:creationId xmlns:a16="http://schemas.microsoft.com/office/drawing/2014/main" id="{C8A46C1A-703A-453B-9CFB-081810FD4999}"/>
              </a:ext>
            </a:extLst>
          </p:cNvPr>
          <p:cNvSpPr/>
          <p:nvPr/>
        </p:nvSpPr>
        <p:spPr>
          <a:xfrm>
            <a:off x="182880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41" name="Rectangle 40">
            <a:extLst>
              <a:ext uri="{FF2B5EF4-FFF2-40B4-BE49-F238E27FC236}">
                <a16:creationId xmlns:a16="http://schemas.microsoft.com/office/drawing/2014/main" id="{8A808F87-9360-42CD-96D3-9A7B5533D230}"/>
              </a:ext>
            </a:extLst>
          </p:cNvPr>
          <p:cNvSpPr/>
          <p:nvPr/>
        </p:nvSpPr>
        <p:spPr>
          <a:xfrm>
            <a:off x="26517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42" name="Rectangle 41">
            <a:extLst>
              <a:ext uri="{FF2B5EF4-FFF2-40B4-BE49-F238E27FC236}">
                <a16:creationId xmlns:a16="http://schemas.microsoft.com/office/drawing/2014/main" id="{86E44EA4-37A0-45AB-A53B-D67136BEB316}"/>
              </a:ext>
            </a:extLst>
          </p:cNvPr>
          <p:cNvSpPr/>
          <p:nvPr/>
        </p:nvSpPr>
        <p:spPr>
          <a:xfrm>
            <a:off x="347472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43" name="Rectangle 42">
            <a:extLst>
              <a:ext uri="{FF2B5EF4-FFF2-40B4-BE49-F238E27FC236}">
                <a16:creationId xmlns:a16="http://schemas.microsoft.com/office/drawing/2014/main" id="{03213196-15F7-4C72-98E7-CA5202BBE4FA}"/>
              </a:ext>
            </a:extLst>
          </p:cNvPr>
          <p:cNvSpPr/>
          <p:nvPr/>
        </p:nvSpPr>
        <p:spPr>
          <a:xfrm>
            <a:off x="429768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44" name="Rectangle 43">
            <a:extLst>
              <a:ext uri="{FF2B5EF4-FFF2-40B4-BE49-F238E27FC236}">
                <a16:creationId xmlns:a16="http://schemas.microsoft.com/office/drawing/2014/main" id="{269D10D1-6F01-4B87-9CAF-CAD123C5CD80}"/>
              </a:ext>
            </a:extLst>
          </p:cNvPr>
          <p:cNvSpPr/>
          <p:nvPr/>
        </p:nvSpPr>
        <p:spPr>
          <a:xfrm>
            <a:off x="594360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45" name="Rectangle 44">
            <a:extLst>
              <a:ext uri="{FF2B5EF4-FFF2-40B4-BE49-F238E27FC236}">
                <a16:creationId xmlns:a16="http://schemas.microsoft.com/office/drawing/2014/main" id="{A7FCECFC-CDF5-4D8A-AD95-CC14A0A5EF48}"/>
              </a:ext>
            </a:extLst>
          </p:cNvPr>
          <p:cNvSpPr/>
          <p:nvPr/>
        </p:nvSpPr>
        <p:spPr>
          <a:xfrm>
            <a:off x="67665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46" name="Rectangle 45">
            <a:extLst>
              <a:ext uri="{FF2B5EF4-FFF2-40B4-BE49-F238E27FC236}">
                <a16:creationId xmlns:a16="http://schemas.microsoft.com/office/drawing/2014/main" id="{68AF2C9D-E081-4F47-8156-06BFD7E6D758}"/>
              </a:ext>
            </a:extLst>
          </p:cNvPr>
          <p:cNvSpPr/>
          <p:nvPr/>
        </p:nvSpPr>
        <p:spPr>
          <a:xfrm>
            <a:off x="182880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47" name="Rectangle 46">
            <a:extLst>
              <a:ext uri="{FF2B5EF4-FFF2-40B4-BE49-F238E27FC236}">
                <a16:creationId xmlns:a16="http://schemas.microsoft.com/office/drawing/2014/main" id="{81B04923-FAF0-4743-8021-07B1BACA6CC3}"/>
              </a:ext>
            </a:extLst>
          </p:cNvPr>
          <p:cNvSpPr/>
          <p:nvPr/>
        </p:nvSpPr>
        <p:spPr>
          <a:xfrm>
            <a:off x="429768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48" name="Rectangle 47">
            <a:extLst>
              <a:ext uri="{FF2B5EF4-FFF2-40B4-BE49-F238E27FC236}">
                <a16:creationId xmlns:a16="http://schemas.microsoft.com/office/drawing/2014/main" id="{95776B6D-0CDC-4637-802A-8B7F8FAADAF2}"/>
              </a:ext>
            </a:extLst>
          </p:cNvPr>
          <p:cNvSpPr/>
          <p:nvPr/>
        </p:nvSpPr>
        <p:spPr>
          <a:xfrm>
            <a:off x="26517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0" name="Rectangle 49">
            <a:extLst>
              <a:ext uri="{FF2B5EF4-FFF2-40B4-BE49-F238E27FC236}">
                <a16:creationId xmlns:a16="http://schemas.microsoft.com/office/drawing/2014/main" id="{0CC40DAF-B2F1-43D0-BE37-FBECC8C507BB}"/>
              </a:ext>
            </a:extLst>
          </p:cNvPr>
          <p:cNvSpPr/>
          <p:nvPr/>
        </p:nvSpPr>
        <p:spPr>
          <a:xfrm>
            <a:off x="26517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51" name="Rectangle 50">
            <a:extLst>
              <a:ext uri="{FF2B5EF4-FFF2-40B4-BE49-F238E27FC236}">
                <a16:creationId xmlns:a16="http://schemas.microsoft.com/office/drawing/2014/main" id="{893782F1-FAF8-42D2-9AD9-9855F71D1819}"/>
              </a:ext>
            </a:extLst>
          </p:cNvPr>
          <p:cNvSpPr/>
          <p:nvPr/>
        </p:nvSpPr>
        <p:spPr>
          <a:xfrm>
            <a:off x="347472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3" name="Rectangle 52">
            <a:extLst>
              <a:ext uri="{FF2B5EF4-FFF2-40B4-BE49-F238E27FC236}">
                <a16:creationId xmlns:a16="http://schemas.microsoft.com/office/drawing/2014/main" id="{197D89D6-EB8D-4351-A705-44E552F7623E}"/>
              </a:ext>
            </a:extLst>
          </p:cNvPr>
          <p:cNvSpPr/>
          <p:nvPr/>
        </p:nvSpPr>
        <p:spPr>
          <a:xfrm>
            <a:off x="182880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54" name="Rectangle 53">
            <a:extLst>
              <a:ext uri="{FF2B5EF4-FFF2-40B4-BE49-F238E27FC236}">
                <a16:creationId xmlns:a16="http://schemas.microsoft.com/office/drawing/2014/main" id="{4B72F9A0-FB7B-4F06-9712-360505ED1F33}"/>
              </a:ext>
            </a:extLst>
          </p:cNvPr>
          <p:cNvSpPr/>
          <p:nvPr/>
        </p:nvSpPr>
        <p:spPr>
          <a:xfrm>
            <a:off x="265176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55" name="Rectangle 54">
            <a:extLst>
              <a:ext uri="{FF2B5EF4-FFF2-40B4-BE49-F238E27FC236}">
                <a16:creationId xmlns:a16="http://schemas.microsoft.com/office/drawing/2014/main" id="{9DB89F7C-728F-4832-A334-E6A874FDB1DD}"/>
              </a:ext>
            </a:extLst>
          </p:cNvPr>
          <p:cNvSpPr/>
          <p:nvPr/>
        </p:nvSpPr>
        <p:spPr>
          <a:xfrm>
            <a:off x="594360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16" name="Oval 15">
            <a:extLst>
              <a:ext uri="{FF2B5EF4-FFF2-40B4-BE49-F238E27FC236}">
                <a16:creationId xmlns:a16="http://schemas.microsoft.com/office/drawing/2014/main" id="{7F9E8C46-ADCB-4604-9E55-58E75F4D622C}"/>
              </a:ext>
            </a:extLst>
          </p:cNvPr>
          <p:cNvSpPr/>
          <p:nvPr/>
        </p:nvSpPr>
        <p:spPr>
          <a:xfrm>
            <a:off x="4297680" y="219456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0B2416F5-C309-4EAB-9958-226CEA3E17B0}"/>
              </a:ext>
            </a:extLst>
          </p:cNvPr>
          <p:cNvSpPr/>
          <p:nvPr/>
        </p:nvSpPr>
        <p:spPr>
          <a:xfrm>
            <a:off x="3474720" y="219456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BA9D6BC5-7DC9-4988-A615-F909ABA7194E}"/>
              </a:ext>
            </a:extLst>
          </p:cNvPr>
          <p:cNvSpPr/>
          <p:nvPr/>
        </p:nvSpPr>
        <p:spPr>
          <a:xfrm>
            <a:off x="2651760" y="219456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FE781251-5D99-4452-ADFE-01061672F493}"/>
              </a:ext>
            </a:extLst>
          </p:cNvPr>
          <p:cNvSpPr/>
          <p:nvPr/>
        </p:nvSpPr>
        <p:spPr>
          <a:xfrm>
            <a:off x="6766560" y="219456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7F7EC9B9-0087-4072-BCBF-FE0CCAD3B681}"/>
              </a:ext>
            </a:extLst>
          </p:cNvPr>
          <p:cNvSpPr/>
          <p:nvPr/>
        </p:nvSpPr>
        <p:spPr>
          <a:xfrm>
            <a:off x="5943600" y="219456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90DA96D2-B2AC-4B39-8EFC-604C655988A2}"/>
              </a:ext>
            </a:extLst>
          </p:cNvPr>
          <p:cNvSpPr/>
          <p:nvPr/>
        </p:nvSpPr>
        <p:spPr>
          <a:xfrm>
            <a:off x="2651760" y="219456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2025B898-5A17-44C1-BCEC-5C6B6B9665F9}"/>
              </a:ext>
            </a:extLst>
          </p:cNvPr>
          <p:cNvSpPr/>
          <p:nvPr/>
        </p:nvSpPr>
        <p:spPr>
          <a:xfrm>
            <a:off x="6766560" y="219456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Text Placeholder 2">
            <a:extLst>
              <a:ext uri="{FF2B5EF4-FFF2-40B4-BE49-F238E27FC236}">
                <a16:creationId xmlns:a16="http://schemas.microsoft.com/office/drawing/2014/main" id="{B2475785-2B55-4EAD-8B4F-28027E43E232}"/>
              </a:ext>
            </a:extLst>
          </p:cNvPr>
          <p:cNvSpPr txBox="1">
            <a:spLocks/>
          </p:cNvSpPr>
          <p:nvPr/>
        </p:nvSpPr>
        <p:spPr>
          <a:xfrm>
            <a:off x="274320" y="14705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1</a:t>
            </a:r>
            <a:endParaRPr lang="id-ID" sz="1400"/>
          </a:p>
        </p:txBody>
      </p:sp>
      <p:sp>
        <p:nvSpPr>
          <p:cNvPr id="66" name="Text Placeholder 2">
            <a:extLst>
              <a:ext uri="{FF2B5EF4-FFF2-40B4-BE49-F238E27FC236}">
                <a16:creationId xmlns:a16="http://schemas.microsoft.com/office/drawing/2014/main" id="{890EAC85-9D06-4BE5-BF20-DB4B76C41B76}"/>
              </a:ext>
            </a:extLst>
          </p:cNvPr>
          <p:cNvSpPr txBox="1">
            <a:spLocks/>
          </p:cNvSpPr>
          <p:nvPr/>
        </p:nvSpPr>
        <p:spPr>
          <a:xfrm>
            <a:off x="274320" y="228600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2</a:t>
            </a:r>
            <a:endParaRPr lang="id-ID" sz="1400"/>
          </a:p>
        </p:txBody>
      </p:sp>
    </p:spTree>
    <p:extLst>
      <p:ext uri="{BB962C8B-B14F-4D97-AF65-F5344CB8AC3E}">
        <p14:creationId xmlns:p14="http://schemas.microsoft.com/office/powerpoint/2010/main" val="10879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500"/>
                                        <p:tgtEl>
                                          <p:spTgt spid="1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500"/>
                            </p:stCondLst>
                            <p:childTnLst>
                              <p:par>
                                <p:cTn id="25" presetID="21" presetClass="entr" presetSubtype="1"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500"/>
                                        <p:tgtEl>
                                          <p:spTgt spid="49"/>
                                        </p:tgtEl>
                                      </p:cBhvr>
                                    </p:animEffect>
                                  </p:childTnLst>
                                </p:cTn>
                              </p:par>
                              <p:par>
                                <p:cTn id="28" presetID="10" presetClass="exit" presetSubtype="0" fill="hold" grpId="1" nodeType="withEffect">
                                  <p:stCondLst>
                                    <p:cond delay="0"/>
                                  </p:stCondLst>
                                  <p:childTnLst>
                                    <p:animEffect transition="out" filter="fade">
                                      <p:cBhvr>
                                        <p:cTn id="29" dur="250"/>
                                        <p:tgtEl>
                                          <p:spTgt spid="16"/>
                                        </p:tgtEl>
                                      </p:cBhvr>
                                    </p:animEffect>
                                    <p:set>
                                      <p:cBhvr>
                                        <p:cTn id="30" dur="1" fill="hold">
                                          <p:stCondLst>
                                            <p:cond delay="24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heel(1)">
                                      <p:cBhvr>
                                        <p:cTn id="42" dur="500"/>
                                        <p:tgtEl>
                                          <p:spTgt spid="52"/>
                                        </p:tgtEl>
                                      </p:cBhvr>
                                    </p:animEffect>
                                  </p:childTnLst>
                                </p:cTn>
                              </p:par>
                              <p:par>
                                <p:cTn id="43" presetID="10" presetClass="exit" presetSubtype="0" fill="hold" grpId="1" nodeType="withEffect">
                                  <p:stCondLst>
                                    <p:cond delay="0"/>
                                  </p:stCondLst>
                                  <p:childTnLst>
                                    <p:animEffect transition="out" filter="fade">
                                      <p:cBhvr>
                                        <p:cTn id="44" dur="250"/>
                                        <p:tgtEl>
                                          <p:spTgt spid="49"/>
                                        </p:tgtEl>
                                      </p:cBhvr>
                                    </p:animEffect>
                                    <p:set>
                                      <p:cBhvr>
                                        <p:cTn id="45" dur="1" fill="hold">
                                          <p:stCondLst>
                                            <p:cond delay="249"/>
                                          </p:stCondLst>
                                        </p:cTn>
                                        <p:tgtEl>
                                          <p:spTgt spid="4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randombar(horizontal)">
                                      <p:cBhvr>
                                        <p:cTn id="53" dur="500"/>
                                        <p:tgtEl>
                                          <p:spTgt spid="54"/>
                                        </p:tgtEl>
                                      </p:cBhvr>
                                    </p:animEffect>
                                  </p:childTnLst>
                                </p:cTn>
                              </p:par>
                            </p:childTnLst>
                          </p:cTn>
                        </p:par>
                        <p:par>
                          <p:cTn id="54" fill="hold">
                            <p:stCondLst>
                              <p:cond delay="500"/>
                            </p:stCondLst>
                            <p:childTnLst>
                              <p:par>
                                <p:cTn id="55" presetID="10" presetClass="exit" presetSubtype="0" fill="hold" grpId="1" nodeType="after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randombar(horizontal)">
                                      <p:cBhvr>
                                        <p:cTn id="62" dur="500"/>
                                        <p:tgtEl>
                                          <p:spTgt spid="55"/>
                                        </p:tgtEl>
                                      </p:cBhvr>
                                    </p:animEffec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heel(1)">
                                      <p:cBhvr>
                                        <p:cTn id="66" dur="500"/>
                                        <p:tgtEl>
                                          <p:spTgt spid="56"/>
                                        </p:tgtEl>
                                      </p:cBhvr>
                                    </p:animEffect>
                                  </p:childTnLst>
                                </p:cTn>
                              </p:par>
                            </p:childTnLst>
                          </p:cTn>
                        </p:par>
                        <p:par>
                          <p:cTn id="67" fill="hold">
                            <p:stCondLst>
                              <p:cond delay="1000"/>
                            </p:stCondLst>
                            <p:childTnLst>
                              <p:par>
                                <p:cTn id="68" presetID="21" presetClass="entr" presetSubtype="1"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heel(1)">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heel(1)">
                                      <p:cBhvr>
                                        <p:cTn id="75" dur="500"/>
                                        <p:tgtEl>
                                          <p:spTgt spid="58"/>
                                        </p:tgtEl>
                                      </p:cBhvr>
                                    </p:animEffect>
                                  </p:childTnLst>
                                </p:cTn>
                              </p:par>
                              <p:par>
                                <p:cTn id="76" presetID="10" presetClass="exit" presetSubtype="0" fill="hold" grpId="1" nodeType="withEffect">
                                  <p:stCondLst>
                                    <p:cond delay="0"/>
                                  </p:stCondLst>
                                  <p:childTnLst>
                                    <p:animEffect transition="out" filter="fade">
                                      <p:cBhvr>
                                        <p:cTn id="77" dur="250"/>
                                        <p:tgtEl>
                                          <p:spTgt spid="56"/>
                                        </p:tgtEl>
                                      </p:cBhvr>
                                    </p:animEffect>
                                    <p:set>
                                      <p:cBhvr>
                                        <p:cTn id="78" dur="1" fill="hold">
                                          <p:stCondLst>
                                            <p:cond delay="249"/>
                                          </p:stCondLst>
                                        </p:cTn>
                                        <p:tgtEl>
                                          <p:spTgt spid="5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57"/>
                                        </p:tgtEl>
                                      </p:cBhvr>
                                    </p:animEffect>
                                    <p:set>
                                      <p:cBhvr>
                                        <p:cTn id="83"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0" grpId="0" animBg="1"/>
      <p:bldP spid="51" grpId="0" animBg="1"/>
      <p:bldP spid="53" grpId="0" animBg="1"/>
      <p:bldP spid="54" grpId="0" animBg="1"/>
      <p:bldP spid="55" grpId="0" animBg="1"/>
      <p:bldP spid="16" grpId="0" animBg="1"/>
      <p:bldP spid="16" grpId="1" animBg="1"/>
      <p:bldP spid="49" grpId="0" animBg="1"/>
      <p:bldP spid="49" grpId="1" animBg="1"/>
      <p:bldP spid="52" grpId="0" animBg="1"/>
      <p:bldP spid="56" grpId="0" animBg="1"/>
      <p:bldP spid="56" grpId="1" animBg="1"/>
      <p:bldP spid="58" grpId="0" animBg="1"/>
      <p:bldP spid="15" grpId="0" animBg="1"/>
      <p:bldP spid="15" grpId="1" animBg="1"/>
      <p:bldP spid="57" grpId="0" animBg="1"/>
      <p:bldP spid="5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7B76-16C2-4E32-BD3D-7B9DC4766003}"/>
              </a:ext>
            </a:extLst>
          </p:cNvPr>
          <p:cNvSpPr>
            <a:spLocks noGrp="1"/>
          </p:cNvSpPr>
          <p:nvPr>
            <p:ph type="title"/>
          </p:nvPr>
        </p:nvSpPr>
        <p:spPr/>
        <p:txBody>
          <a:bodyPr/>
          <a:lstStyle/>
          <a:p>
            <a:r>
              <a:rPr lang="en-US"/>
              <a:t>Pemetaan Ide Quick Sort</a:t>
            </a:r>
            <a:endParaRPr lang="en-ID"/>
          </a:p>
        </p:txBody>
      </p:sp>
      <p:sp>
        <p:nvSpPr>
          <p:cNvPr id="10" name="Rectangle 9">
            <a:extLst>
              <a:ext uri="{FF2B5EF4-FFF2-40B4-BE49-F238E27FC236}">
                <a16:creationId xmlns:a16="http://schemas.microsoft.com/office/drawing/2014/main" id="{A9ACEC06-435B-4C11-AEF6-E1B13AC3B6F6}"/>
              </a:ext>
            </a:extLst>
          </p:cNvPr>
          <p:cNvSpPr/>
          <p:nvPr/>
        </p:nvSpPr>
        <p:spPr>
          <a:xfrm>
            <a:off x="59436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29" name="Rectangle 28">
            <a:extLst>
              <a:ext uri="{FF2B5EF4-FFF2-40B4-BE49-F238E27FC236}">
                <a16:creationId xmlns:a16="http://schemas.microsoft.com/office/drawing/2014/main" id="{B991FB74-336D-4E72-BE13-953507B5B9F4}"/>
              </a:ext>
            </a:extLst>
          </p:cNvPr>
          <p:cNvSpPr/>
          <p:nvPr/>
        </p:nvSpPr>
        <p:spPr>
          <a:xfrm>
            <a:off x="18288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32" name="Rectangle 31">
            <a:extLst>
              <a:ext uri="{FF2B5EF4-FFF2-40B4-BE49-F238E27FC236}">
                <a16:creationId xmlns:a16="http://schemas.microsoft.com/office/drawing/2014/main" id="{8EAA12AD-FC1A-4D64-83E9-994EEB9D6693}"/>
              </a:ext>
            </a:extLst>
          </p:cNvPr>
          <p:cNvSpPr/>
          <p:nvPr/>
        </p:nvSpPr>
        <p:spPr>
          <a:xfrm>
            <a:off x="26517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34" name="Rectangle 33">
            <a:extLst>
              <a:ext uri="{FF2B5EF4-FFF2-40B4-BE49-F238E27FC236}">
                <a16:creationId xmlns:a16="http://schemas.microsoft.com/office/drawing/2014/main" id="{02E373BA-1E72-420F-8512-B505AC1E6185}"/>
              </a:ext>
            </a:extLst>
          </p:cNvPr>
          <p:cNvSpPr/>
          <p:nvPr/>
        </p:nvSpPr>
        <p:spPr>
          <a:xfrm>
            <a:off x="67665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37" name="Rectangle 36">
            <a:extLst>
              <a:ext uri="{FF2B5EF4-FFF2-40B4-BE49-F238E27FC236}">
                <a16:creationId xmlns:a16="http://schemas.microsoft.com/office/drawing/2014/main" id="{B044DA3E-AD60-4119-BCCB-A389FE93BBA3}"/>
              </a:ext>
            </a:extLst>
          </p:cNvPr>
          <p:cNvSpPr/>
          <p:nvPr/>
        </p:nvSpPr>
        <p:spPr>
          <a:xfrm>
            <a:off x="347472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8" name="Rectangle 37">
            <a:extLst>
              <a:ext uri="{FF2B5EF4-FFF2-40B4-BE49-F238E27FC236}">
                <a16:creationId xmlns:a16="http://schemas.microsoft.com/office/drawing/2014/main" id="{F0C22019-4887-45D4-A2CE-00DBF6A1F91F}"/>
              </a:ext>
            </a:extLst>
          </p:cNvPr>
          <p:cNvSpPr/>
          <p:nvPr/>
        </p:nvSpPr>
        <p:spPr>
          <a:xfrm>
            <a:off x="512064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9" name="Rectangle 38">
            <a:extLst>
              <a:ext uri="{FF2B5EF4-FFF2-40B4-BE49-F238E27FC236}">
                <a16:creationId xmlns:a16="http://schemas.microsoft.com/office/drawing/2014/main" id="{32E48518-CC95-44DE-B597-487E643EC843}"/>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45" name="Rectangle 44">
            <a:extLst>
              <a:ext uri="{FF2B5EF4-FFF2-40B4-BE49-F238E27FC236}">
                <a16:creationId xmlns:a16="http://schemas.microsoft.com/office/drawing/2014/main" id="{A7FCECFC-CDF5-4D8A-AD95-CC14A0A5EF48}"/>
              </a:ext>
            </a:extLst>
          </p:cNvPr>
          <p:cNvSpPr/>
          <p:nvPr/>
        </p:nvSpPr>
        <p:spPr>
          <a:xfrm>
            <a:off x="67665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47" name="Rectangle 46">
            <a:extLst>
              <a:ext uri="{FF2B5EF4-FFF2-40B4-BE49-F238E27FC236}">
                <a16:creationId xmlns:a16="http://schemas.microsoft.com/office/drawing/2014/main" id="{81B04923-FAF0-4743-8021-07B1BACA6CC3}"/>
              </a:ext>
            </a:extLst>
          </p:cNvPr>
          <p:cNvSpPr/>
          <p:nvPr/>
        </p:nvSpPr>
        <p:spPr>
          <a:xfrm>
            <a:off x="429768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51" name="Rectangle 50">
            <a:extLst>
              <a:ext uri="{FF2B5EF4-FFF2-40B4-BE49-F238E27FC236}">
                <a16:creationId xmlns:a16="http://schemas.microsoft.com/office/drawing/2014/main" id="{893782F1-FAF8-42D2-9AD9-9855F71D1819}"/>
              </a:ext>
            </a:extLst>
          </p:cNvPr>
          <p:cNvSpPr/>
          <p:nvPr/>
        </p:nvSpPr>
        <p:spPr>
          <a:xfrm>
            <a:off x="347472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3" name="Rectangle 52">
            <a:extLst>
              <a:ext uri="{FF2B5EF4-FFF2-40B4-BE49-F238E27FC236}">
                <a16:creationId xmlns:a16="http://schemas.microsoft.com/office/drawing/2014/main" id="{197D89D6-EB8D-4351-A705-44E552F7623E}"/>
              </a:ext>
            </a:extLst>
          </p:cNvPr>
          <p:cNvSpPr/>
          <p:nvPr/>
        </p:nvSpPr>
        <p:spPr>
          <a:xfrm>
            <a:off x="182880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54" name="Rectangle 53">
            <a:extLst>
              <a:ext uri="{FF2B5EF4-FFF2-40B4-BE49-F238E27FC236}">
                <a16:creationId xmlns:a16="http://schemas.microsoft.com/office/drawing/2014/main" id="{4B72F9A0-FB7B-4F06-9712-360505ED1F33}"/>
              </a:ext>
            </a:extLst>
          </p:cNvPr>
          <p:cNvSpPr/>
          <p:nvPr/>
        </p:nvSpPr>
        <p:spPr>
          <a:xfrm>
            <a:off x="265176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55" name="Rectangle 54">
            <a:extLst>
              <a:ext uri="{FF2B5EF4-FFF2-40B4-BE49-F238E27FC236}">
                <a16:creationId xmlns:a16="http://schemas.microsoft.com/office/drawing/2014/main" id="{9DB89F7C-728F-4832-A334-E6A874FDB1DD}"/>
              </a:ext>
            </a:extLst>
          </p:cNvPr>
          <p:cNvSpPr/>
          <p:nvPr/>
        </p:nvSpPr>
        <p:spPr>
          <a:xfrm>
            <a:off x="594360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35" name="Rectangle 34">
            <a:extLst>
              <a:ext uri="{FF2B5EF4-FFF2-40B4-BE49-F238E27FC236}">
                <a16:creationId xmlns:a16="http://schemas.microsoft.com/office/drawing/2014/main" id="{EDAD456D-6346-4260-A6F7-1608E6DBE53C}"/>
              </a:ext>
            </a:extLst>
          </p:cNvPr>
          <p:cNvSpPr/>
          <p:nvPr/>
        </p:nvSpPr>
        <p:spPr>
          <a:xfrm>
            <a:off x="1828800" y="301752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6" name="Rectangle 35">
            <a:extLst>
              <a:ext uri="{FF2B5EF4-FFF2-40B4-BE49-F238E27FC236}">
                <a16:creationId xmlns:a16="http://schemas.microsoft.com/office/drawing/2014/main" id="{A731D04E-7D4F-40BC-ADCD-0E8F0A11F98E}"/>
              </a:ext>
            </a:extLst>
          </p:cNvPr>
          <p:cNvSpPr/>
          <p:nvPr/>
        </p:nvSpPr>
        <p:spPr>
          <a:xfrm>
            <a:off x="3474720" y="301752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9" name="Rectangle 58">
            <a:extLst>
              <a:ext uri="{FF2B5EF4-FFF2-40B4-BE49-F238E27FC236}">
                <a16:creationId xmlns:a16="http://schemas.microsoft.com/office/drawing/2014/main" id="{7AD535DD-728E-4E6D-84B9-45D026A4D784}"/>
              </a:ext>
            </a:extLst>
          </p:cNvPr>
          <p:cNvSpPr/>
          <p:nvPr/>
        </p:nvSpPr>
        <p:spPr>
          <a:xfrm>
            <a:off x="4297680" y="301752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60" name="Rectangle 59">
            <a:extLst>
              <a:ext uri="{FF2B5EF4-FFF2-40B4-BE49-F238E27FC236}">
                <a16:creationId xmlns:a16="http://schemas.microsoft.com/office/drawing/2014/main" id="{85E63CD4-FE02-4A6F-AEF6-E1A4809FB7DF}"/>
              </a:ext>
            </a:extLst>
          </p:cNvPr>
          <p:cNvSpPr/>
          <p:nvPr/>
        </p:nvSpPr>
        <p:spPr>
          <a:xfrm>
            <a:off x="6766560" y="301752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62" name="Text Placeholder 2">
            <a:extLst>
              <a:ext uri="{FF2B5EF4-FFF2-40B4-BE49-F238E27FC236}">
                <a16:creationId xmlns:a16="http://schemas.microsoft.com/office/drawing/2014/main" id="{05CAC7D4-4A06-44C9-ADE7-5BD77F8933DC}"/>
              </a:ext>
            </a:extLst>
          </p:cNvPr>
          <p:cNvSpPr txBox="1">
            <a:spLocks/>
          </p:cNvSpPr>
          <p:nvPr/>
        </p:nvSpPr>
        <p:spPr>
          <a:xfrm>
            <a:off x="274320" y="14705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1</a:t>
            </a:r>
            <a:endParaRPr lang="id-ID" sz="1400"/>
          </a:p>
        </p:txBody>
      </p:sp>
      <p:sp>
        <p:nvSpPr>
          <p:cNvPr id="63" name="Text Placeholder 2">
            <a:extLst>
              <a:ext uri="{FF2B5EF4-FFF2-40B4-BE49-F238E27FC236}">
                <a16:creationId xmlns:a16="http://schemas.microsoft.com/office/drawing/2014/main" id="{17992945-0195-4A01-8D07-A827C701C31D}"/>
              </a:ext>
            </a:extLst>
          </p:cNvPr>
          <p:cNvSpPr txBox="1">
            <a:spLocks/>
          </p:cNvSpPr>
          <p:nvPr/>
        </p:nvSpPr>
        <p:spPr>
          <a:xfrm>
            <a:off x="274320" y="228600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2</a:t>
            </a:r>
            <a:endParaRPr lang="id-ID" sz="1400"/>
          </a:p>
        </p:txBody>
      </p:sp>
      <p:sp>
        <p:nvSpPr>
          <p:cNvPr id="64" name="Text Placeholder 2">
            <a:extLst>
              <a:ext uri="{FF2B5EF4-FFF2-40B4-BE49-F238E27FC236}">
                <a16:creationId xmlns:a16="http://schemas.microsoft.com/office/drawing/2014/main" id="{B84EC6D1-0A31-4777-878D-A2B21F6A7F1E}"/>
              </a:ext>
            </a:extLst>
          </p:cNvPr>
          <p:cNvSpPr txBox="1">
            <a:spLocks/>
          </p:cNvSpPr>
          <p:nvPr/>
        </p:nvSpPr>
        <p:spPr>
          <a:xfrm>
            <a:off x="274320" y="310896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3</a:t>
            </a:r>
            <a:endParaRPr lang="id-ID" sz="1400"/>
          </a:p>
        </p:txBody>
      </p:sp>
      <p:sp>
        <p:nvSpPr>
          <p:cNvPr id="65" name="Rectangle 64">
            <a:extLst>
              <a:ext uri="{FF2B5EF4-FFF2-40B4-BE49-F238E27FC236}">
                <a16:creationId xmlns:a16="http://schemas.microsoft.com/office/drawing/2014/main" id="{ABBC5878-159B-4DE9-B78F-BCB7C067B173}"/>
              </a:ext>
            </a:extLst>
          </p:cNvPr>
          <p:cNvSpPr/>
          <p:nvPr/>
        </p:nvSpPr>
        <p:spPr>
          <a:xfrm>
            <a:off x="182880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7F9E8C46-ADCB-4604-9E55-58E75F4D622C}"/>
              </a:ext>
            </a:extLst>
          </p:cNvPr>
          <p:cNvSpPr/>
          <p:nvPr/>
        </p:nvSpPr>
        <p:spPr>
          <a:xfrm>
            <a:off x="1828800" y="301752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Rectangle 65">
            <a:extLst>
              <a:ext uri="{FF2B5EF4-FFF2-40B4-BE49-F238E27FC236}">
                <a16:creationId xmlns:a16="http://schemas.microsoft.com/office/drawing/2014/main" id="{E0DC64F3-E159-4DC8-9E2B-23C9F10A1DD3}"/>
              </a:ext>
            </a:extLst>
          </p:cNvPr>
          <p:cNvSpPr/>
          <p:nvPr/>
        </p:nvSpPr>
        <p:spPr>
          <a:xfrm>
            <a:off x="347472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49" name="Oval 48">
            <a:extLst>
              <a:ext uri="{FF2B5EF4-FFF2-40B4-BE49-F238E27FC236}">
                <a16:creationId xmlns:a16="http://schemas.microsoft.com/office/drawing/2014/main" id="{0B2416F5-C309-4EAB-9958-226CEA3E17B0}"/>
              </a:ext>
            </a:extLst>
          </p:cNvPr>
          <p:cNvSpPr/>
          <p:nvPr/>
        </p:nvSpPr>
        <p:spPr>
          <a:xfrm>
            <a:off x="4297680" y="301752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88C28900-135F-417E-A8B2-B6C13DECECD1}"/>
              </a:ext>
            </a:extLst>
          </p:cNvPr>
          <p:cNvSpPr/>
          <p:nvPr/>
        </p:nvSpPr>
        <p:spPr>
          <a:xfrm>
            <a:off x="3474720" y="301752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Rectangle 67">
            <a:extLst>
              <a:ext uri="{FF2B5EF4-FFF2-40B4-BE49-F238E27FC236}">
                <a16:creationId xmlns:a16="http://schemas.microsoft.com/office/drawing/2014/main" id="{C1FEF7E5-2536-427C-B845-722C579603B7}"/>
              </a:ext>
            </a:extLst>
          </p:cNvPr>
          <p:cNvSpPr/>
          <p:nvPr/>
        </p:nvSpPr>
        <p:spPr>
          <a:xfrm>
            <a:off x="676656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15" name="Oval 14">
            <a:extLst>
              <a:ext uri="{FF2B5EF4-FFF2-40B4-BE49-F238E27FC236}">
                <a16:creationId xmlns:a16="http://schemas.microsoft.com/office/drawing/2014/main" id="{90DA96D2-B2AC-4B39-8EFC-604C655988A2}"/>
              </a:ext>
            </a:extLst>
          </p:cNvPr>
          <p:cNvSpPr/>
          <p:nvPr/>
        </p:nvSpPr>
        <p:spPr>
          <a:xfrm>
            <a:off x="4297680" y="3017520"/>
            <a:ext cx="548640" cy="55210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7F7EC9B9-0087-4072-BCBF-FE0CCAD3B681}"/>
              </a:ext>
            </a:extLst>
          </p:cNvPr>
          <p:cNvSpPr/>
          <p:nvPr/>
        </p:nvSpPr>
        <p:spPr>
          <a:xfrm>
            <a:off x="6766560" y="301752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6975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heel(1)">
                                      <p:cBhvr>
                                        <p:cTn id="20" dur="500"/>
                                        <p:tgtEl>
                                          <p:spTgt spid="49"/>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heel(1)">
                                      <p:cBhvr>
                                        <p:cTn id="29" dur="500"/>
                                        <p:tgtEl>
                                          <p:spTgt spid="67"/>
                                        </p:tgtEl>
                                      </p:cBhvr>
                                    </p:animEffect>
                                  </p:childTnLst>
                                </p:cTn>
                              </p:par>
                              <p:par>
                                <p:cTn id="30" presetID="10" presetClass="exit" presetSubtype="0" fill="hold" grpId="1" nodeType="withEffect">
                                  <p:stCondLst>
                                    <p:cond delay="0"/>
                                  </p:stCondLst>
                                  <p:childTnLst>
                                    <p:animEffect transition="out" filter="fade">
                                      <p:cBhvr>
                                        <p:cTn id="31" dur="250"/>
                                        <p:tgtEl>
                                          <p:spTgt spid="49"/>
                                        </p:tgtEl>
                                      </p:cBhvr>
                                    </p:animEffect>
                                    <p:set>
                                      <p:cBhvr>
                                        <p:cTn id="32" dur="1" fill="hold">
                                          <p:stCondLst>
                                            <p:cond delay="249"/>
                                          </p:stCondLst>
                                        </p:cTn>
                                        <p:tgtEl>
                                          <p:spTgt spid="49"/>
                                        </p:tgtEl>
                                        <p:attrNameLst>
                                          <p:attrName>style.visibility</p:attrName>
                                        </p:attrNameLst>
                                      </p:cBhvr>
                                      <p:to>
                                        <p:strVal val="hidden"/>
                                      </p:to>
                                    </p:se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randombar(horizontal)">
                                      <p:cBhvr>
                                        <p:cTn id="41" dur="500"/>
                                        <p:tgtEl>
                                          <p:spTgt spid="68"/>
                                        </p:tgtEl>
                                      </p:cBhvr>
                                    </p:animEffect>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heel(1)">
                                      <p:cBhvr>
                                        <p:cTn id="4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6" grpId="0" animBg="1"/>
      <p:bldP spid="66" grpId="0" animBg="1"/>
      <p:bldP spid="49" grpId="0" animBg="1"/>
      <p:bldP spid="49" grpId="1" animBg="1"/>
      <p:bldP spid="67" grpId="0" animBg="1"/>
      <p:bldP spid="68" grpId="0" animBg="1"/>
      <p:bldP spid="15" grpId="0" animBg="1"/>
      <p:bldP spid="15" grpId="1" animBg="1"/>
      <p:bldP spid="5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7B76-16C2-4E32-BD3D-7B9DC4766003}"/>
              </a:ext>
            </a:extLst>
          </p:cNvPr>
          <p:cNvSpPr>
            <a:spLocks noGrp="1"/>
          </p:cNvSpPr>
          <p:nvPr>
            <p:ph type="title"/>
          </p:nvPr>
        </p:nvSpPr>
        <p:spPr/>
        <p:txBody>
          <a:bodyPr/>
          <a:lstStyle/>
          <a:p>
            <a:r>
              <a:rPr lang="en-US"/>
              <a:t>Pemetaan Ide Quick Sort</a:t>
            </a:r>
            <a:endParaRPr lang="en-ID"/>
          </a:p>
        </p:txBody>
      </p:sp>
      <p:sp>
        <p:nvSpPr>
          <p:cNvPr id="10" name="Rectangle 9">
            <a:extLst>
              <a:ext uri="{FF2B5EF4-FFF2-40B4-BE49-F238E27FC236}">
                <a16:creationId xmlns:a16="http://schemas.microsoft.com/office/drawing/2014/main" id="{A9ACEC06-435B-4C11-AEF6-E1B13AC3B6F6}"/>
              </a:ext>
            </a:extLst>
          </p:cNvPr>
          <p:cNvSpPr/>
          <p:nvPr/>
        </p:nvSpPr>
        <p:spPr>
          <a:xfrm>
            <a:off x="59436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29" name="Rectangle 28">
            <a:extLst>
              <a:ext uri="{FF2B5EF4-FFF2-40B4-BE49-F238E27FC236}">
                <a16:creationId xmlns:a16="http://schemas.microsoft.com/office/drawing/2014/main" id="{B991FB74-336D-4E72-BE13-953507B5B9F4}"/>
              </a:ext>
            </a:extLst>
          </p:cNvPr>
          <p:cNvSpPr/>
          <p:nvPr/>
        </p:nvSpPr>
        <p:spPr>
          <a:xfrm>
            <a:off x="18288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32" name="Rectangle 31">
            <a:extLst>
              <a:ext uri="{FF2B5EF4-FFF2-40B4-BE49-F238E27FC236}">
                <a16:creationId xmlns:a16="http://schemas.microsoft.com/office/drawing/2014/main" id="{8EAA12AD-FC1A-4D64-83E9-994EEB9D6693}"/>
              </a:ext>
            </a:extLst>
          </p:cNvPr>
          <p:cNvSpPr/>
          <p:nvPr/>
        </p:nvSpPr>
        <p:spPr>
          <a:xfrm>
            <a:off x="26517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34" name="Rectangle 33">
            <a:extLst>
              <a:ext uri="{FF2B5EF4-FFF2-40B4-BE49-F238E27FC236}">
                <a16:creationId xmlns:a16="http://schemas.microsoft.com/office/drawing/2014/main" id="{02E373BA-1E72-420F-8512-B505AC1E6185}"/>
              </a:ext>
            </a:extLst>
          </p:cNvPr>
          <p:cNvSpPr/>
          <p:nvPr/>
        </p:nvSpPr>
        <p:spPr>
          <a:xfrm>
            <a:off x="67665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37" name="Rectangle 36">
            <a:extLst>
              <a:ext uri="{FF2B5EF4-FFF2-40B4-BE49-F238E27FC236}">
                <a16:creationId xmlns:a16="http://schemas.microsoft.com/office/drawing/2014/main" id="{B044DA3E-AD60-4119-BCCB-A389FE93BBA3}"/>
              </a:ext>
            </a:extLst>
          </p:cNvPr>
          <p:cNvSpPr/>
          <p:nvPr/>
        </p:nvSpPr>
        <p:spPr>
          <a:xfrm>
            <a:off x="347472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8" name="Rectangle 37">
            <a:extLst>
              <a:ext uri="{FF2B5EF4-FFF2-40B4-BE49-F238E27FC236}">
                <a16:creationId xmlns:a16="http://schemas.microsoft.com/office/drawing/2014/main" id="{F0C22019-4887-45D4-A2CE-00DBF6A1F91F}"/>
              </a:ext>
            </a:extLst>
          </p:cNvPr>
          <p:cNvSpPr/>
          <p:nvPr/>
        </p:nvSpPr>
        <p:spPr>
          <a:xfrm>
            <a:off x="512064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9" name="Rectangle 38">
            <a:extLst>
              <a:ext uri="{FF2B5EF4-FFF2-40B4-BE49-F238E27FC236}">
                <a16:creationId xmlns:a16="http://schemas.microsoft.com/office/drawing/2014/main" id="{32E48518-CC95-44DE-B597-487E643EC843}"/>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45" name="Rectangle 44">
            <a:extLst>
              <a:ext uri="{FF2B5EF4-FFF2-40B4-BE49-F238E27FC236}">
                <a16:creationId xmlns:a16="http://schemas.microsoft.com/office/drawing/2014/main" id="{A7FCECFC-CDF5-4D8A-AD95-CC14A0A5EF48}"/>
              </a:ext>
            </a:extLst>
          </p:cNvPr>
          <p:cNvSpPr/>
          <p:nvPr/>
        </p:nvSpPr>
        <p:spPr>
          <a:xfrm>
            <a:off x="67665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47" name="Rectangle 46">
            <a:extLst>
              <a:ext uri="{FF2B5EF4-FFF2-40B4-BE49-F238E27FC236}">
                <a16:creationId xmlns:a16="http://schemas.microsoft.com/office/drawing/2014/main" id="{81B04923-FAF0-4743-8021-07B1BACA6CC3}"/>
              </a:ext>
            </a:extLst>
          </p:cNvPr>
          <p:cNvSpPr/>
          <p:nvPr/>
        </p:nvSpPr>
        <p:spPr>
          <a:xfrm>
            <a:off x="429768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51" name="Rectangle 50">
            <a:extLst>
              <a:ext uri="{FF2B5EF4-FFF2-40B4-BE49-F238E27FC236}">
                <a16:creationId xmlns:a16="http://schemas.microsoft.com/office/drawing/2014/main" id="{893782F1-FAF8-42D2-9AD9-9855F71D1819}"/>
              </a:ext>
            </a:extLst>
          </p:cNvPr>
          <p:cNvSpPr/>
          <p:nvPr/>
        </p:nvSpPr>
        <p:spPr>
          <a:xfrm>
            <a:off x="347472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3" name="Rectangle 52">
            <a:extLst>
              <a:ext uri="{FF2B5EF4-FFF2-40B4-BE49-F238E27FC236}">
                <a16:creationId xmlns:a16="http://schemas.microsoft.com/office/drawing/2014/main" id="{197D89D6-EB8D-4351-A705-44E552F7623E}"/>
              </a:ext>
            </a:extLst>
          </p:cNvPr>
          <p:cNvSpPr/>
          <p:nvPr/>
        </p:nvSpPr>
        <p:spPr>
          <a:xfrm>
            <a:off x="182880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54" name="Rectangle 53">
            <a:extLst>
              <a:ext uri="{FF2B5EF4-FFF2-40B4-BE49-F238E27FC236}">
                <a16:creationId xmlns:a16="http://schemas.microsoft.com/office/drawing/2014/main" id="{4B72F9A0-FB7B-4F06-9712-360505ED1F33}"/>
              </a:ext>
            </a:extLst>
          </p:cNvPr>
          <p:cNvSpPr/>
          <p:nvPr/>
        </p:nvSpPr>
        <p:spPr>
          <a:xfrm>
            <a:off x="265176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55" name="Rectangle 54">
            <a:extLst>
              <a:ext uri="{FF2B5EF4-FFF2-40B4-BE49-F238E27FC236}">
                <a16:creationId xmlns:a16="http://schemas.microsoft.com/office/drawing/2014/main" id="{9DB89F7C-728F-4832-A334-E6A874FDB1DD}"/>
              </a:ext>
            </a:extLst>
          </p:cNvPr>
          <p:cNvSpPr/>
          <p:nvPr/>
        </p:nvSpPr>
        <p:spPr>
          <a:xfrm>
            <a:off x="594360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35" name="Rectangle 34">
            <a:extLst>
              <a:ext uri="{FF2B5EF4-FFF2-40B4-BE49-F238E27FC236}">
                <a16:creationId xmlns:a16="http://schemas.microsoft.com/office/drawing/2014/main" id="{EDAD456D-6346-4260-A6F7-1608E6DBE53C}"/>
              </a:ext>
            </a:extLst>
          </p:cNvPr>
          <p:cNvSpPr/>
          <p:nvPr/>
        </p:nvSpPr>
        <p:spPr>
          <a:xfrm>
            <a:off x="182880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6" name="Rectangle 35">
            <a:extLst>
              <a:ext uri="{FF2B5EF4-FFF2-40B4-BE49-F238E27FC236}">
                <a16:creationId xmlns:a16="http://schemas.microsoft.com/office/drawing/2014/main" id="{A731D04E-7D4F-40BC-ADCD-0E8F0A11F98E}"/>
              </a:ext>
            </a:extLst>
          </p:cNvPr>
          <p:cNvSpPr/>
          <p:nvPr/>
        </p:nvSpPr>
        <p:spPr>
          <a:xfrm>
            <a:off x="347472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9" name="Rectangle 58">
            <a:extLst>
              <a:ext uri="{FF2B5EF4-FFF2-40B4-BE49-F238E27FC236}">
                <a16:creationId xmlns:a16="http://schemas.microsoft.com/office/drawing/2014/main" id="{7AD535DD-728E-4E6D-84B9-45D026A4D784}"/>
              </a:ext>
            </a:extLst>
          </p:cNvPr>
          <p:cNvSpPr/>
          <p:nvPr/>
        </p:nvSpPr>
        <p:spPr>
          <a:xfrm>
            <a:off x="4297680" y="301752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60" name="Rectangle 59">
            <a:extLst>
              <a:ext uri="{FF2B5EF4-FFF2-40B4-BE49-F238E27FC236}">
                <a16:creationId xmlns:a16="http://schemas.microsoft.com/office/drawing/2014/main" id="{85E63CD4-FE02-4A6F-AEF6-E1A4809FB7DF}"/>
              </a:ext>
            </a:extLst>
          </p:cNvPr>
          <p:cNvSpPr/>
          <p:nvPr/>
        </p:nvSpPr>
        <p:spPr>
          <a:xfrm>
            <a:off x="676656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62" name="Text Placeholder 2">
            <a:extLst>
              <a:ext uri="{FF2B5EF4-FFF2-40B4-BE49-F238E27FC236}">
                <a16:creationId xmlns:a16="http://schemas.microsoft.com/office/drawing/2014/main" id="{05CAC7D4-4A06-44C9-ADE7-5BD77F8933DC}"/>
              </a:ext>
            </a:extLst>
          </p:cNvPr>
          <p:cNvSpPr txBox="1">
            <a:spLocks/>
          </p:cNvSpPr>
          <p:nvPr/>
        </p:nvSpPr>
        <p:spPr>
          <a:xfrm>
            <a:off x="274320" y="14705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1</a:t>
            </a:r>
            <a:endParaRPr lang="id-ID" sz="1400"/>
          </a:p>
        </p:txBody>
      </p:sp>
      <p:sp>
        <p:nvSpPr>
          <p:cNvPr id="63" name="Text Placeholder 2">
            <a:extLst>
              <a:ext uri="{FF2B5EF4-FFF2-40B4-BE49-F238E27FC236}">
                <a16:creationId xmlns:a16="http://schemas.microsoft.com/office/drawing/2014/main" id="{17992945-0195-4A01-8D07-A827C701C31D}"/>
              </a:ext>
            </a:extLst>
          </p:cNvPr>
          <p:cNvSpPr txBox="1">
            <a:spLocks/>
          </p:cNvSpPr>
          <p:nvPr/>
        </p:nvSpPr>
        <p:spPr>
          <a:xfrm>
            <a:off x="274320" y="228600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2</a:t>
            </a:r>
            <a:endParaRPr lang="id-ID" sz="1400"/>
          </a:p>
        </p:txBody>
      </p:sp>
      <p:sp>
        <p:nvSpPr>
          <p:cNvPr id="64" name="Text Placeholder 2">
            <a:extLst>
              <a:ext uri="{FF2B5EF4-FFF2-40B4-BE49-F238E27FC236}">
                <a16:creationId xmlns:a16="http://schemas.microsoft.com/office/drawing/2014/main" id="{B84EC6D1-0A31-4777-878D-A2B21F6A7F1E}"/>
              </a:ext>
            </a:extLst>
          </p:cNvPr>
          <p:cNvSpPr txBox="1">
            <a:spLocks/>
          </p:cNvSpPr>
          <p:nvPr/>
        </p:nvSpPr>
        <p:spPr>
          <a:xfrm>
            <a:off x="274320" y="310896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3</a:t>
            </a:r>
            <a:endParaRPr lang="id-ID" sz="1400"/>
          </a:p>
        </p:txBody>
      </p:sp>
      <p:sp>
        <p:nvSpPr>
          <p:cNvPr id="31" name="Rectangle 30">
            <a:extLst>
              <a:ext uri="{FF2B5EF4-FFF2-40B4-BE49-F238E27FC236}">
                <a16:creationId xmlns:a16="http://schemas.microsoft.com/office/drawing/2014/main" id="{B12BF95F-8D82-44DB-89A4-9CC722CBEB91}"/>
              </a:ext>
            </a:extLst>
          </p:cNvPr>
          <p:cNvSpPr/>
          <p:nvPr/>
        </p:nvSpPr>
        <p:spPr>
          <a:xfrm>
            <a:off x="4297680" y="384048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33" name="Text Placeholder 2">
            <a:extLst>
              <a:ext uri="{FF2B5EF4-FFF2-40B4-BE49-F238E27FC236}">
                <a16:creationId xmlns:a16="http://schemas.microsoft.com/office/drawing/2014/main" id="{D27F20B5-DAE5-42A7-B6AB-3EA5B86F86B9}"/>
              </a:ext>
            </a:extLst>
          </p:cNvPr>
          <p:cNvSpPr txBox="1">
            <a:spLocks/>
          </p:cNvSpPr>
          <p:nvPr/>
        </p:nvSpPr>
        <p:spPr>
          <a:xfrm>
            <a:off x="274319" y="39319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4</a:t>
            </a:r>
            <a:endParaRPr lang="id-ID" sz="1400"/>
          </a:p>
        </p:txBody>
      </p:sp>
      <p:sp>
        <p:nvSpPr>
          <p:cNvPr id="40" name="Rectangle 39">
            <a:extLst>
              <a:ext uri="{FF2B5EF4-FFF2-40B4-BE49-F238E27FC236}">
                <a16:creationId xmlns:a16="http://schemas.microsoft.com/office/drawing/2014/main" id="{8D3E8D7E-B277-4D8D-B2B1-D781F7F2AE15}"/>
              </a:ext>
            </a:extLst>
          </p:cNvPr>
          <p:cNvSpPr/>
          <p:nvPr/>
        </p:nvSpPr>
        <p:spPr>
          <a:xfrm>
            <a:off x="4297680" y="384048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49" name="Oval 48">
            <a:extLst>
              <a:ext uri="{FF2B5EF4-FFF2-40B4-BE49-F238E27FC236}">
                <a16:creationId xmlns:a16="http://schemas.microsoft.com/office/drawing/2014/main" id="{0B2416F5-C309-4EAB-9958-226CEA3E17B0}"/>
              </a:ext>
            </a:extLst>
          </p:cNvPr>
          <p:cNvSpPr/>
          <p:nvPr/>
        </p:nvSpPr>
        <p:spPr>
          <a:xfrm>
            <a:off x="4297680" y="3840480"/>
            <a:ext cx="548640" cy="552101"/>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9090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heel(1)">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7B76-16C2-4E32-BD3D-7B9DC4766003}"/>
              </a:ext>
            </a:extLst>
          </p:cNvPr>
          <p:cNvSpPr>
            <a:spLocks noGrp="1"/>
          </p:cNvSpPr>
          <p:nvPr>
            <p:ph type="title"/>
          </p:nvPr>
        </p:nvSpPr>
        <p:spPr/>
        <p:txBody>
          <a:bodyPr/>
          <a:lstStyle/>
          <a:p>
            <a:r>
              <a:rPr lang="en-US"/>
              <a:t>Data Terurut!</a:t>
            </a:r>
            <a:endParaRPr lang="en-ID"/>
          </a:p>
        </p:txBody>
      </p:sp>
      <p:sp>
        <p:nvSpPr>
          <p:cNvPr id="10" name="Rectangle 9">
            <a:extLst>
              <a:ext uri="{FF2B5EF4-FFF2-40B4-BE49-F238E27FC236}">
                <a16:creationId xmlns:a16="http://schemas.microsoft.com/office/drawing/2014/main" id="{A9ACEC06-435B-4C11-AEF6-E1B13AC3B6F6}"/>
              </a:ext>
            </a:extLst>
          </p:cNvPr>
          <p:cNvSpPr/>
          <p:nvPr/>
        </p:nvSpPr>
        <p:spPr>
          <a:xfrm>
            <a:off x="59436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29" name="Rectangle 28">
            <a:extLst>
              <a:ext uri="{FF2B5EF4-FFF2-40B4-BE49-F238E27FC236}">
                <a16:creationId xmlns:a16="http://schemas.microsoft.com/office/drawing/2014/main" id="{B991FB74-336D-4E72-BE13-953507B5B9F4}"/>
              </a:ext>
            </a:extLst>
          </p:cNvPr>
          <p:cNvSpPr/>
          <p:nvPr/>
        </p:nvSpPr>
        <p:spPr>
          <a:xfrm>
            <a:off x="182880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32" name="Rectangle 31">
            <a:extLst>
              <a:ext uri="{FF2B5EF4-FFF2-40B4-BE49-F238E27FC236}">
                <a16:creationId xmlns:a16="http://schemas.microsoft.com/office/drawing/2014/main" id="{8EAA12AD-FC1A-4D64-83E9-994EEB9D6693}"/>
              </a:ext>
            </a:extLst>
          </p:cNvPr>
          <p:cNvSpPr/>
          <p:nvPr/>
        </p:nvSpPr>
        <p:spPr>
          <a:xfrm>
            <a:off x="26517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34" name="Rectangle 33">
            <a:extLst>
              <a:ext uri="{FF2B5EF4-FFF2-40B4-BE49-F238E27FC236}">
                <a16:creationId xmlns:a16="http://schemas.microsoft.com/office/drawing/2014/main" id="{02E373BA-1E72-420F-8512-B505AC1E6185}"/>
              </a:ext>
            </a:extLst>
          </p:cNvPr>
          <p:cNvSpPr/>
          <p:nvPr/>
        </p:nvSpPr>
        <p:spPr>
          <a:xfrm>
            <a:off x="676656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37" name="Rectangle 36">
            <a:extLst>
              <a:ext uri="{FF2B5EF4-FFF2-40B4-BE49-F238E27FC236}">
                <a16:creationId xmlns:a16="http://schemas.microsoft.com/office/drawing/2014/main" id="{B044DA3E-AD60-4119-BCCB-A389FE93BBA3}"/>
              </a:ext>
            </a:extLst>
          </p:cNvPr>
          <p:cNvSpPr/>
          <p:nvPr/>
        </p:nvSpPr>
        <p:spPr>
          <a:xfrm>
            <a:off x="347472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8" name="Rectangle 37">
            <a:extLst>
              <a:ext uri="{FF2B5EF4-FFF2-40B4-BE49-F238E27FC236}">
                <a16:creationId xmlns:a16="http://schemas.microsoft.com/office/drawing/2014/main" id="{F0C22019-4887-45D4-A2CE-00DBF6A1F91F}"/>
              </a:ext>
            </a:extLst>
          </p:cNvPr>
          <p:cNvSpPr/>
          <p:nvPr/>
        </p:nvSpPr>
        <p:spPr>
          <a:xfrm>
            <a:off x="5120640" y="137160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7</a:t>
            </a:r>
          </a:p>
        </p:txBody>
      </p:sp>
      <p:sp>
        <p:nvSpPr>
          <p:cNvPr id="39" name="Rectangle 38">
            <a:extLst>
              <a:ext uri="{FF2B5EF4-FFF2-40B4-BE49-F238E27FC236}">
                <a16:creationId xmlns:a16="http://schemas.microsoft.com/office/drawing/2014/main" id="{32E48518-CC95-44DE-B597-487E643EC843}"/>
              </a:ext>
            </a:extLst>
          </p:cNvPr>
          <p:cNvSpPr/>
          <p:nvPr/>
        </p:nvSpPr>
        <p:spPr>
          <a:xfrm>
            <a:off x="4297680" y="137160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45" name="Rectangle 44">
            <a:extLst>
              <a:ext uri="{FF2B5EF4-FFF2-40B4-BE49-F238E27FC236}">
                <a16:creationId xmlns:a16="http://schemas.microsoft.com/office/drawing/2014/main" id="{A7FCECFC-CDF5-4D8A-AD95-CC14A0A5EF48}"/>
              </a:ext>
            </a:extLst>
          </p:cNvPr>
          <p:cNvSpPr/>
          <p:nvPr/>
        </p:nvSpPr>
        <p:spPr>
          <a:xfrm>
            <a:off x="676656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47" name="Rectangle 46">
            <a:extLst>
              <a:ext uri="{FF2B5EF4-FFF2-40B4-BE49-F238E27FC236}">
                <a16:creationId xmlns:a16="http://schemas.microsoft.com/office/drawing/2014/main" id="{81B04923-FAF0-4743-8021-07B1BACA6CC3}"/>
              </a:ext>
            </a:extLst>
          </p:cNvPr>
          <p:cNvSpPr/>
          <p:nvPr/>
        </p:nvSpPr>
        <p:spPr>
          <a:xfrm>
            <a:off x="429768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51" name="Rectangle 50">
            <a:extLst>
              <a:ext uri="{FF2B5EF4-FFF2-40B4-BE49-F238E27FC236}">
                <a16:creationId xmlns:a16="http://schemas.microsoft.com/office/drawing/2014/main" id="{893782F1-FAF8-42D2-9AD9-9855F71D1819}"/>
              </a:ext>
            </a:extLst>
          </p:cNvPr>
          <p:cNvSpPr/>
          <p:nvPr/>
        </p:nvSpPr>
        <p:spPr>
          <a:xfrm>
            <a:off x="347472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3" name="Rectangle 52">
            <a:extLst>
              <a:ext uri="{FF2B5EF4-FFF2-40B4-BE49-F238E27FC236}">
                <a16:creationId xmlns:a16="http://schemas.microsoft.com/office/drawing/2014/main" id="{197D89D6-EB8D-4351-A705-44E552F7623E}"/>
              </a:ext>
            </a:extLst>
          </p:cNvPr>
          <p:cNvSpPr/>
          <p:nvPr/>
        </p:nvSpPr>
        <p:spPr>
          <a:xfrm>
            <a:off x="1828800" y="219456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54" name="Rectangle 53">
            <a:extLst>
              <a:ext uri="{FF2B5EF4-FFF2-40B4-BE49-F238E27FC236}">
                <a16:creationId xmlns:a16="http://schemas.microsoft.com/office/drawing/2014/main" id="{4B72F9A0-FB7B-4F06-9712-360505ED1F33}"/>
              </a:ext>
            </a:extLst>
          </p:cNvPr>
          <p:cNvSpPr/>
          <p:nvPr/>
        </p:nvSpPr>
        <p:spPr>
          <a:xfrm>
            <a:off x="265176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3</a:t>
            </a:r>
          </a:p>
        </p:txBody>
      </p:sp>
      <p:sp>
        <p:nvSpPr>
          <p:cNvPr id="55" name="Rectangle 54">
            <a:extLst>
              <a:ext uri="{FF2B5EF4-FFF2-40B4-BE49-F238E27FC236}">
                <a16:creationId xmlns:a16="http://schemas.microsoft.com/office/drawing/2014/main" id="{9DB89F7C-728F-4832-A334-E6A874FDB1DD}"/>
              </a:ext>
            </a:extLst>
          </p:cNvPr>
          <p:cNvSpPr/>
          <p:nvPr/>
        </p:nvSpPr>
        <p:spPr>
          <a:xfrm>
            <a:off x="5943600" y="219456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8</a:t>
            </a:r>
          </a:p>
        </p:txBody>
      </p:sp>
      <p:sp>
        <p:nvSpPr>
          <p:cNvPr id="35" name="Rectangle 34">
            <a:extLst>
              <a:ext uri="{FF2B5EF4-FFF2-40B4-BE49-F238E27FC236}">
                <a16:creationId xmlns:a16="http://schemas.microsoft.com/office/drawing/2014/main" id="{EDAD456D-6346-4260-A6F7-1608E6DBE53C}"/>
              </a:ext>
            </a:extLst>
          </p:cNvPr>
          <p:cNvSpPr/>
          <p:nvPr/>
        </p:nvSpPr>
        <p:spPr>
          <a:xfrm>
            <a:off x="182880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2</a:t>
            </a:r>
          </a:p>
        </p:txBody>
      </p:sp>
      <p:sp>
        <p:nvSpPr>
          <p:cNvPr id="36" name="Rectangle 35">
            <a:extLst>
              <a:ext uri="{FF2B5EF4-FFF2-40B4-BE49-F238E27FC236}">
                <a16:creationId xmlns:a16="http://schemas.microsoft.com/office/drawing/2014/main" id="{A731D04E-7D4F-40BC-ADCD-0E8F0A11F98E}"/>
              </a:ext>
            </a:extLst>
          </p:cNvPr>
          <p:cNvSpPr/>
          <p:nvPr/>
        </p:nvSpPr>
        <p:spPr>
          <a:xfrm>
            <a:off x="347472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5</a:t>
            </a:r>
          </a:p>
        </p:txBody>
      </p:sp>
      <p:sp>
        <p:nvSpPr>
          <p:cNvPr id="59" name="Rectangle 58">
            <a:extLst>
              <a:ext uri="{FF2B5EF4-FFF2-40B4-BE49-F238E27FC236}">
                <a16:creationId xmlns:a16="http://schemas.microsoft.com/office/drawing/2014/main" id="{7AD535DD-728E-4E6D-84B9-45D026A4D784}"/>
              </a:ext>
            </a:extLst>
          </p:cNvPr>
          <p:cNvSpPr/>
          <p:nvPr/>
        </p:nvSpPr>
        <p:spPr>
          <a:xfrm>
            <a:off x="4297680" y="3017520"/>
            <a:ext cx="548640" cy="548640"/>
          </a:xfrm>
          <a:prstGeom prst="rect">
            <a:avLst/>
          </a:prstGeom>
          <a:solidFill>
            <a:schemeClr val="bg1">
              <a:lumMod val="95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60" name="Rectangle 59">
            <a:extLst>
              <a:ext uri="{FF2B5EF4-FFF2-40B4-BE49-F238E27FC236}">
                <a16:creationId xmlns:a16="http://schemas.microsoft.com/office/drawing/2014/main" id="{85E63CD4-FE02-4A6F-AEF6-E1A4809FB7DF}"/>
              </a:ext>
            </a:extLst>
          </p:cNvPr>
          <p:cNvSpPr/>
          <p:nvPr/>
        </p:nvSpPr>
        <p:spPr>
          <a:xfrm>
            <a:off x="6766560" y="301752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10</a:t>
            </a:r>
          </a:p>
        </p:txBody>
      </p:sp>
      <p:sp>
        <p:nvSpPr>
          <p:cNvPr id="62" name="Text Placeholder 2">
            <a:extLst>
              <a:ext uri="{FF2B5EF4-FFF2-40B4-BE49-F238E27FC236}">
                <a16:creationId xmlns:a16="http://schemas.microsoft.com/office/drawing/2014/main" id="{05CAC7D4-4A06-44C9-ADE7-5BD77F8933DC}"/>
              </a:ext>
            </a:extLst>
          </p:cNvPr>
          <p:cNvSpPr txBox="1">
            <a:spLocks/>
          </p:cNvSpPr>
          <p:nvPr/>
        </p:nvSpPr>
        <p:spPr>
          <a:xfrm>
            <a:off x="274320" y="14705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1</a:t>
            </a:r>
            <a:endParaRPr lang="id-ID" sz="1400"/>
          </a:p>
        </p:txBody>
      </p:sp>
      <p:sp>
        <p:nvSpPr>
          <p:cNvPr id="63" name="Text Placeholder 2">
            <a:extLst>
              <a:ext uri="{FF2B5EF4-FFF2-40B4-BE49-F238E27FC236}">
                <a16:creationId xmlns:a16="http://schemas.microsoft.com/office/drawing/2014/main" id="{17992945-0195-4A01-8D07-A827C701C31D}"/>
              </a:ext>
            </a:extLst>
          </p:cNvPr>
          <p:cNvSpPr txBox="1">
            <a:spLocks/>
          </p:cNvSpPr>
          <p:nvPr/>
        </p:nvSpPr>
        <p:spPr>
          <a:xfrm>
            <a:off x="274320" y="228600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2</a:t>
            </a:r>
            <a:endParaRPr lang="id-ID" sz="1400"/>
          </a:p>
        </p:txBody>
      </p:sp>
      <p:sp>
        <p:nvSpPr>
          <p:cNvPr id="64" name="Text Placeholder 2">
            <a:extLst>
              <a:ext uri="{FF2B5EF4-FFF2-40B4-BE49-F238E27FC236}">
                <a16:creationId xmlns:a16="http://schemas.microsoft.com/office/drawing/2014/main" id="{B84EC6D1-0A31-4777-878D-A2B21F6A7F1E}"/>
              </a:ext>
            </a:extLst>
          </p:cNvPr>
          <p:cNvSpPr txBox="1">
            <a:spLocks/>
          </p:cNvSpPr>
          <p:nvPr/>
        </p:nvSpPr>
        <p:spPr>
          <a:xfrm>
            <a:off x="274320" y="310896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3</a:t>
            </a:r>
            <a:endParaRPr lang="id-ID" sz="1400"/>
          </a:p>
        </p:txBody>
      </p:sp>
      <p:sp>
        <p:nvSpPr>
          <p:cNvPr id="33" name="Text Placeholder 2">
            <a:extLst>
              <a:ext uri="{FF2B5EF4-FFF2-40B4-BE49-F238E27FC236}">
                <a16:creationId xmlns:a16="http://schemas.microsoft.com/office/drawing/2014/main" id="{D27F20B5-DAE5-42A7-B6AB-3EA5B86F86B9}"/>
              </a:ext>
            </a:extLst>
          </p:cNvPr>
          <p:cNvSpPr txBox="1">
            <a:spLocks/>
          </p:cNvSpPr>
          <p:nvPr/>
        </p:nvSpPr>
        <p:spPr>
          <a:xfrm>
            <a:off x="274319" y="3931920"/>
            <a:ext cx="1349827" cy="436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400"/>
              <a:t>Partisi Level 4</a:t>
            </a:r>
            <a:endParaRPr lang="id-ID" sz="1400"/>
          </a:p>
        </p:txBody>
      </p:sp>
      <p:sp>
        <p:nvSpPr>
          <p:cNvPr id="40" name="Rectangle 39">
            <a:extLst>
              <a:ext uri="{FF2B5EF4-FFF2-40B4-BE49-F238E27FC236}">
                <a16:creationId xmlns:a16="http://schemas.microsoft.com/office/drawing/2014/main" id="{8D3E8D7E-B277-4D8D-B2B1-D781F7F2AE15}"/>
              </a:ext>
            </a:extLst>
          </p:cNvPr>
          <p:cNvSpPr/>
          <p:nvPr/>
        </p:nvSpPr>
        <p:spPr>
          <a:xfrm>
            <a:off x="4297680" y="3840480"/>
            <a:ext cx="548640" cy="548640"/>
          </a:xfrm>
          <a:prstGeom prst="rect">
            <a:avLst/>
          </a:prstGeom>
          <a:solidFill>
            <a:schemeClr val="accent5">
              <a:lumMod val="60000"/>
              <a:lumOff val="40000"/>
            </a:schemeClr>
          </a:solidFill>
          <a:ln w="1905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92429"/>
                </a:solidFill>
                <a:latin typeface="Arial" panose="020B0604020202020204" pitchFamily="34" charset="0"/>
                <a:cs typeface="Arial" panose="020B0604020202020204" pitchFamily="34" charset="0"/>
              </a:rPr>
              <a:t>6</a:t>
            </a:r>
          </a:p>
        </p:txBody>
      </p:sp>
      <p:sp>
        <p:nvSpPr>
          <p:cNvPr id="27" name="Oval 26">
            <a:extLst>
              <a:ext uri="{FF2B5EF4-FFF2-40B4-BE49-F238E27FC236}">
                <a16:creationId xmlns:a16="http://schemas.microsoft.com/office/drawing/2014/main" id="{2C58F766-F122-40E0-BC66-64F3589CB033}"/>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803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1318-5345-4DF5-8059-BAB8F1F1BA0E}"/>
              </a:ext>
            </a:extLst>
          </p:cNvPr>
          <p:cNvSpPr>
            <a:spLocks noGrp="1"/>
          </p:cNvSpPr>
          <p:nvPr>
            <p:ph type="title"/>
          </p:nvPr>
        </p:nvSpPr>
        <p:spPr/>
        <p:txBody>
          <a:bodyPr/>
          <a:lstStyle/>
          <a:p>
            <a:r>
              <a:rPr lang="en-ID"/>
              <a:t>7</a:t>
            </a:r>
          </a:p>
        </p:txBody>
      </p:sp>
      <p:sp>
        <p:nvSpPr>
          <p:cNvPr id="3" name="Text Placeholder 2">
            <a:extLst>
              <a:ext uri="{FF2B5EF4-FFF2-40B4-BE49-F238E27FC236}">
                <a16:creationId xmlns:a16="http://schemas.microsoft.com/office/drawing/2014/main" id="{C26BB5FE-02A5-4440-AD47-22FF4414CE0C}"/>
              </a:ext>
            </a:extLst>
          </p:cNvPr>
          <p:cNvSpPr>
            <a:spLocks noGrp="1"/>
          </p:cNvSpPr>
          <p:nvPr>
            <p:ph type="body" sz="quarter" idx="11"/>
          </p:nvPr>
        </p:nvSpPr>
        <p:spPr/>
        <p:txBody>
          <a:bodyPr/>
          <a:lstStyle/>
          <a:p>
            <a:r>
              <a:rPr lang="en-US"/>
              <a:t>Selain yang sudah disebutkan sebelumnya, sebutkan lima ciri prilaku Quick Sort pada ilustrasi sebelumnya, yang dapat dimanfaatkan untuk mengimplementasikan Quick Sort!</a:t>
            </a:r>
            <a:endParaRPr lang="id-ID"/>
          </a:p>
        </p:txBody>
      </p:sp>
      <p:sp>
        <p:nvSpPr>
          <p:cNvPr id="4" name="Oval 3">
            <a:extLst>
              <a:ext uri="{FF2B5EF4-FFF2-40B4-BE49-F238E27FC236}">
                <a16:creationId xmlns:a16="http://schemas.microsoft.com/office/drawing/2014/main" id="{844EBE62-3E65-4407-A7A3-02701133D978}"/>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1832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BF07-CC70-4105-AE43-481170D3C979}"/>
              </a:ext>
            </a:extLst>
          </p:cNvPr>
          <p:cNvSpPr>
            <a:spLocks noGrp="1"/>
          </p:cNvSpPr>
          <p:nvPr>
            <p:ph type="title"/>
          </p:nvPr>
        </p:nvSpPr>
        <p:spPr/>
        <p:txBody>
          <a:bodyPr/>
          <a:lstStyle/>
          <a:p>
            <a:r>
              <a:rPr lang="en-US"/>
              <a:t>Implementasi Ide Quick Sort</a:t>
            </a:r>
            <a:endParaRPr lang="en-ID"/>
          </a:p>
        </p:txBody>
      </p:sp>
    </p:spTree>
    <p:extLst>
      <p:ext uri="{BB962C8B-B14F-4D97-AF65-F5344CB8AC3E}">
        <p14:creationId xmlns:p14="http://schemas.microsoft.com/office/powerpoint/2010/main" val="2937473994"/>
      </p:ext>
    </p:extLst>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A9B6-AA12-41D5-98DE-ADD3163173EB}"/>
              </a:ext>
            </a:extLst>
          </p:cNvPr>
          <p:cNvSpPr>
            <a:spLocks noGrp="1"/>
          </p:cNvSpPr>
          <p:nvPr>
            <p:ph type="title"/>
          </p:nvPr>
        </p:nvSpPr>
        <p:spPr/>
        <p:txBody>
          <a:bodyPr/>
          <a:lstStyle/>
          <a:p>
            <a:r>
              <a:rPr lang="en-US"/>
              <a:t>Ciri Quick Sort #2</a:t>
            </a:r>
            <a:endParaRPr lang="id-ID"/>
          </a:p>
        </p:txBody>
      </p:sp>
      <p:sp>
        <p:nvSpPr>
          <p:cNvPr id="3" name="Text Placeholder 2">
            <a:extLst>
              <a:ext uri="{FF2B5EF4-FFF2-40B4-BE49-F238E27FC236}">
                <a16:creationId xmlns:a16="http://schemas.microsoft.com/office/drawing/2014/main" id="{0D964191-B58E-4C1B-A9F8-493C8554FEA1}"/>
              </a:ext>
            </a:extLst>
          </p:cNvPr>
          <p:cNvSpPr>
            <a:spLocks noGrp="1"/>
          </p:cNvSpPr>
          <p:nvPr>
            <p:ph type="body" sz="quarter" idx="10"/>
          </p:nvPr>
        </p:nvSpPr>
        <p:spPr>
          <a:xfrm>
            <a:off x="416860" y="1196789"/>
            <a:ext cx="8256494" cy="5447294"/>
          </a:xfrm>
        </p:spPr>
        <p:txBody>
          <a:bodyPr>
            <a:normAutofit fontScale="92500"/>
          </a:bodyPr>
          <a:lstStyle/>
          <a:p>
            <a:pPr marL="0" indent="0">
              <a:lnSpc>
                <a:spcPct val="150000"/>
              </a:lnSpc>
              <a:buNone/>
            </a:pPr>
            <a:r>
              <a:rPr lang="en-US"/>
              <a:t>Berdasarkan animasi, terlihat ciri berikut:</a:t>
            </a:r>
          </a:p>
          <a:p>
            <a:pPr marL="457200" indent="-457200">
              <a:lnSpc>
                <a:spcPct val="150000"/>
              </a:lnSpc>
              <a:buFont typeface="+mj-lt"/>
              <a:buAutoNum type="arabicPeriod"/>
            </a:pPr>
            <a:r>
              <a:rPr lang="en-US"/>
              <a:t>Pivot selalu berada di awal partisi.</a:t>
            </a:r>
          </a:p>
          <a:p>
            <a:pPr marL="457200" indent="-457200">
              <a:lnSpc>
                <a:spcPct val="150000"/>
              </a:lnSpc>
              <a:buFont typeface="+mj-lt"/>
              <a:buAutoNum type="arabicPeriod"/>
            </a:pPr>
            <a:r>
              <a:rPr lang="en-US"/>
              <a:t>Memiliki pointer untuk menunjuk ke bagian belakang partisi.</a:t>
            </a:r>
          </a:p>
          <a:p>
            <a:pPr marL="457200" indent="-457200">
              <a:lnSpc>
                <a:spcPct val="150000"/>
              </a:lnSpc>
              <a:buFont typeface="+mj-lt"/>
              <a:buAutoNum type="arabicPeriod"/>
            </a:pPr>
            <a:r>
              <a:rPr lang="en-US"/>
              <a:t>Ketika nilai yang dibandingkan lebih besar dari pivot, maka nilai tersebut dipindahkan ke bagian belakang partisi. </a:t>
            </a:r>
          </a:p>
          <a:p>
            <a:pPr marL="457200" indent="-457200">
              <a:lnSpc>
                <a:spcPct val="150000"/>
              </a:lnSpc>
              <a:buFont typeface="+mj-lt"/>
              <a:buAutoNum type="arabicPeriod"/>
            </a:pPr>
            <a:r>
              <a:rPr lang="en-US"/>
              <a:t>Ketika nilai yang dibandingkan lebih kecil dari pivot, maka nilai tersebut dipindahkan ke depan pivot. </a:t>
            </a:r>
          </a:p>
          <a:p>
            <a:pPr marL="457200" indent="-457200">
              <a:lnSpc>
                <a:spcPct val="150000"/>
              </a:lnSpc>
              <a:buFont typeface="+mj-lt"/>
              <a:buAutoNum type="arabicPeriod"/>
            </a:pPr>
            <a:r>
              <a:rPr lang="en-US"/>
              <a:t>Proses partisi berhenti ketika pivot dan pointer bagian belakang, menunjuk data yang sama.</a:t>
            </a:r>
          </a:p>
        </p:txBody>
      </p:sp>
    </p:spTree>
    <p:extLst>
      <p:ext uri="{BB962C8B-B14F-4D97-AF65-F5344CB8AC3E}">
        <p14:creationId xmlns:p14="http://schemas.microsoft.com/office/powerpoint/2010/main" val="1816420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68D6-F258-468C-AB25-F39C0F215370}"/>
              </a:ext>
            </a:extLst>
          </p:cNvPr>
          <p:cNvSpPr>
            <a:spLocks noGrp="1"/>
          </p:cNvSpPr>
          <p:nvPr>
            <p:ph type="title"/>
          </p:nvPr>
        </p:nvSpPr>
        <p:spPr/>
        <p:txBody>
          <a:bodyPr/>
          <a:lstStyle/>
          <a:p>
            <a:r>
              <a:rPr lang="en-US"/>
              <a:t>Memilih Pivot</a:t>
            </a:r>
            <a:endParaRPr lang="en-ID"/>
          </a:p>
        </p:txBody>
      </p:sp>
      <p:sp>
        <p:nvSpPr>
          <p:cNvPr id="3" name="Text Placeholder 2">
            <a:extLst>
              <a:ext uri="{FF2B5EF4-FFF2-40B4-BE49-F238E27FC236}">
                <a16:creationId xmlns:a16="http://schemas.microsoft.com/office/drawing/2014/main" id="{CA355D76-7349-4507-8944-75FFDB539BEF}"/>
              </a:ext>
            </a:extLst>
          </p:cNvPr>
          <p:cNvSpPr>
            <a:spLocks noGrp="1"/>
          </p:cNvSpPr>
          <p:nvPr>
            <p:ph type="body" sz="quarter" idx="10"/>
          </p:nvPr>
        </p:nvSpPr>
        <p:spPr/>
        <p:txBody>
          <a:bodyPr/>
          <a:lstStyle/>
          <a:p>
            <a:r>
              <a:rPr lang="en-US"/>
              <a:t>Pemilihan pivot merupakan kunci dari algoritma Quick Sort. Beberapa teknik untuk menentukan pivot adalah menggunakan elemen pertama, elemen terakhir, elemen di tengah, dan median dari ketiga elemen tersebut. </a:t>
            </a:r>
            <a:endParaRPr lang="en-ID"/>
          </a:p>
        </p:txBody>
      </p:sp>
      <p:sp>
        <p:nvSpPr>
          <p:cNvPr id="4" name="Text Placeholder 3">
            <a:extLst>
              <a:ext uri="{FF2B5EF4-FFF2-40B4-BE49-F238E27FC236}">
                <a16:creationId xmlns:a16="http://schemas.microsoft.com/office/drawing/2014/main" id="{D33EC7B2-028D-4585-A14B-F1EF642BDF7F}"/>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238110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446C-D702-461D-91FB-DB689FB81622}"/>
              </a:ext>
            </a:extLst>
          </p:cNvPr>
          <p:cNvSpPr>
            <a:spLocks noGrp="1"/>
          </p:cNvSpPr>
          <p:nvPr>
            <p:ph type="title"/>
          </p:nvPr>
        </p:nvSpPr>
        <p:spPr/>
        <p:txBody>
          <a:bodyPr/>
          <a:lstStyle/>
          <a:p>
            <a:r>
              <a:rPr lang="en-US"/>
              <a:t>Tingkat Kesulitan</a:t>
            </a:r>
            <a:endParaRPr lang="en-ID"/>
          </a:p>
        </p:txBody>
      </p:sp>
      <p:sp>
        <p:nvSpPr>
          <p:cNvPr id="3" name="Text Placeholder 2">
            <a:extLst>
              <a:ext uri="{FF2B5EF4-FFF2-40B4-BE49-F238E27FC236}">
                <a16:creationId xmlns:a16="http://schemas.microsoft.com/office/drawing/2014/main" id="{5523F1FE-D21B-4390-8155-27484FFAF092}"/>
              </a:ext>
            </a:extLst>
          </p:cNvPr>
          <p:cNvSpPr>
            <a:spLocks noGrp="1"/>
          </p:cNvSpPr>
          <p:nvPr>
            <p:ph type="body" sz="quarter" idx="10"/>
          </p:nvPr>
        </p:nvSpPr>
        <p:spPr/>
        <p:txBody>
          <a:bodyPr/>
          <a:lstStyle/>
          <a:p>
            <a:r>
              <a:rPr lang="en-ID"/>
              <a:t>Assalamualaikum... </a:t>
            </a:r>
          </a:p>
          <a:p>
            <a:r>
              <a:rPr lang="en-ID"/>
              <a:t>Maaf sebelumnya, saya ingin memberi saran agar tidak membeda-bedakan level kesulitan antar kelas. Terima kasih.</a:t>
            </a:r>
          </a:p>
        </p:txBody>
      </p:sp>
    </p:spTree>
    <p:extLst>
      <p:ext uri="{BB962C8B-B14F-4D97-AF65-F5344CB8AC3E}">
        <p14:creationId xmlns:p14="http://schemas.microsoft.com/office/powerpoint/2010/main" val="2061033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8957-346D-4701-B96C-F3EFF944E5B7}"/>
              </a:ext>
            </a:extLst>
          </p:cNvPr>
          <p:cNvSpPr>
            <a:spLocks noGrp="1"/>
          </p:cNvSpPr>
          <p:nvPr>
            <p:ph type="title"/>
          </p:nvPr>
        </p:nvSpPr>
        <p:spPr/>
        <p:txBody>
          <a:bodyPr/>
          <a:lstStyle/>
          <a:p>
            <a:r>
              <a:rPr lang="en-US"/>
              <a:t>Kode Quick Sort #1</a:t>
            </a:r>
            <a:endParaRPr lang="en-ID"/>
          </a:p>
        </p:txBody>
      </p:sp>
      <p:sp>
        <p:nvSpPr>
          <p:cNvPr id="3" name="Text Placeholder 2">
            <a:extLst>
              <a:ext uri="{FF2B5EF4-FFF2-40B4-BE49-F238E27FC236}">
                <a16:creationId xmlns:a16="http://schemas.microsoft.com/office/drawing/2014/main" id="{B043C1E4-2C2B-433E-AC54-ECBFE9645B92}"/>
              </a:ext>
            </a:extLst>
          </p:cNvPr>
          <p:cNvSpPr>
            <a:spLocks noGrp="1"/>
          </p:cNvSpPr>
          <p:nvPr>
            <p:ph type="body" sz="quarter" idx="11"/>
          </p:nvPr>
        </p:nvSpPr>
        <p:spPr/>
        <p:txBody>
          <a:bodyPr/>
          <a:lstStyle/>
          <a:p>
            <a:r>
              <a:rPr lang="en-ID"/>
              <a:t>public static void </a:t>
            </a:r>
            <a:r>
              <a:rPr lang="en-ID">
                <a:solidFill>
                  <a:schemeClr val="accent2">
                    <a:lumMod val="75000"/>
                  </a:schemeClr>
                </a:solidFill>
              </a:rPr>
              <a:t>quickSort</a:t>
            </a:r>
            <a:r>
              <a:rPr lang="en-ID"/>
              <a:t>(int[] data){</a:t>
            </a:r>
          </a:p>
          <a:p>
            <a:r>
              <a:rPr lang="en-ID"/>
              <a:t>	</a:t>
            </a:r>
            <a:r>
              <a:rPr lang="en-ID">
                <a:solidFill>
                  <a:schemeClr val="accent6">
                    <a:lumMod val="75000"/>
                  </a:schemeClr>
                </a:solidFill>
              </a:rPr>
              <a:t>// Quick Sort hanya menjalankan proses partisi </a:t>
            </a:r>
          </a:p>
          <a:p>
            <a:r>
              <a:rPr lang="en-ID">
                <a:solidFill>
                  <a:schemeClr val="accent6">
                    <a:lumMod val="75000"/>
                  </a:schemeClr>
                </a:solidFill>
              </a:rPr>
              <a:t>	// untuk seluruh elemen Array</a:t>
            </a:r>
          </a:p>
          <a:p>
            <a:r>
              <a:rPr lang="en-ID"/>
              <a:t>	</a:t>
            </a:r>
            <a:r>
              <a:rPr lang="en-ID">
                <a:solidFill>
                  <a:schemeClr val="accent2">
                    <a:lumMod val="75000"/>
                  </a:schemeClr>
                </a:solidFill>
              </a:rPr>
              <a:t>partition</a:t>
            </a:r>
            <a:r>
              <a:rPr lang="en-ID"/>
              <a:t>(</a:t>
            </a:r>
            <a:r>
              <a:rPr lang="en-ID">
                <a:solidFill>
                  <a:schemeClr val="accent2">
                    <a:lumMod val="75000"/>
                  </a:schemeClr>
                </a:solidFill>
              </a:rPr>
              <a:t>data, 0, data.length - 1</a:t>
            </a:r>
            <a:r>
              <a:rPr lang="en-ID"/>
              <a:t>);</a:t>
            </a:r>
          </a:p>
          <a:p>
            <a:r>
              <a:rPr lang="en-ID"/>
              <a:t>}</a:t>
            </a:r>
          </a:p>
          <a:p>
            <a:endParaRPr lang="en-ID"/>
          </a:p>
          <a:p>
            <a:r>
              <a:rPr lang="en-ID">
                <a:solidFill>
                  <a:schemeClr val="accent6">
                    <a:lumMod val="75000"/>
                  </a:schemeClr>
                </a:solidFill>
              </a:rPr>
              <a:t>// low: batas bawah dari suatu partisi</a:t>
            </a:r>
          </a:p>
          <a:p>
            <a:r>
              <a:rPr lang="en-ID">
                <a:solidFill>
                  <a:schemeClr val="accent6">
                    <a:lumMod val="75000"/>
                  </a:schemeClr>
                </a:solidFill>
              </a:rPr>
              <a:t>// high: batas atas dari suatu partisi </a:t>
            </a:r>
          </a:p>
          <a:p>
            <a:r>
              <a:rPr lang="en-ID"/>
              <a:t>public static int </a:t>
            </a:r>
            <a:r>
              <a:rPr lang="en-ID">
                <a:solidFill>
                  <a:schemeClr val="accent2">
                    <a:lumMod val="75000"/>
                  </a:schemeClr>
                </a:solidFill>
              </a:rPr>
              <a:t>selectPivot</a:t>
            </a:r>
            <a:r>
              <a:rPr lang="en-ID"/>
              <a:t>(int[] data, </a:t>
            </a:r>
          </a:p>
          <a:p>
            <a:r>
              <a:rPr lang="en-ID"/>
              <a:t>		int </a:t>
            </a:r>
            <a:r>
              <a:rPr lang="en-ID">
                <a:solidFill>
                  <a:schemeClr val="accent2">
                    <a:lumMod val="75000"/>
                  </a:schemeClr>
                </a:solidFill>
              </a:rPr>
              <a:t>low</a:t>
            </a:r>
            <a:r>
              <a:rPr lang="en-ID"/>
              <a:t>, int high){</a:t>
            </a:r>
          </a:p>
          <a:p>
            <a:r>
              <a:rPr lang="en-ID"/>
              <a:t>	</a:t>
            </a:r>
            <a:r>
              <a:rPr lang="en-ID">
                <a:solidFill>
                  <a:schemeClr val="accent6">
                    <a:lumMod val="75000"/>
                  </a:schemeClr>
                </a:solidFill>
              </a:rPr>
              <a:t>// menggunakan cara pertama: </a:t>
            </a:r>
          </a:p>
          <a:p>
            <a:r>
              <a:rPr lang="en-ID">
                <a:solidFill>
                  <a:schemeClr val="accent6">
                    <a:lumMod val="75000"/>
                  </a:schemeClr>
                </a:solidFill>
              </a:rPr>
              <a:t>	// pivot selalu elemen pertama dalam partisi </a:t>
            </a:r>
          </a:p>
          <a:p>
            <a:r>
              <a:rPr lang="en-ID"/>
              <a:t>	return </a:t>
            </a:r>
            <a:r>
              <a:rPr lang="en-ID">
                <a:solidFill>
                  <a:schemeClr val="accent2">
                    <a:lumMod val="75000"/>
                  </a:schemeClr>
                </a:solidFill>
              </a:rPr>
              <a:t>low</a:t>
            </a:r>
            <a:r>
              <a:rPr lang="en-ID"/>
              <a:t>; </a:t>
            </a:r>
            <a:r>
              <a:rPr lang="en-ID">
                <a:solidFill>
                  <a:schemeClr val="accent6">
                    <a:lumMod val="75000"/>
                  </a:schemeClr>
                </a:solidFill>
              </a:rPr>
              <a:t>// suatu saat bisa diubah</a:t>
            </a:r>
            <a:endParaRPr lang="en-ID"/>
          </a:p>
          <a:p>
            <a:r>
              <a:rPr lang="en-ID"/>
              <a:t>}</a:t>
            </a:r>
          </a:p>
        </p:txBody>
      </p:sp>
    </p:spTree>
    <p:extLst>
      <p:ext uri="{BB962C8B-B14F-4D97-AF65-F5344CB8AC3E}">
        <p14:creationId xmlns:p14="http://schemas.microsoft.com/office/powerpoint/2010/main" val="3838028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91D5-0F89-459F-9E7C-D5E17AA45E64}"/>
              </a:ext>
            </a:extLst>
          </p:cNvPr>
          <p:cNvSpPr>
            <a:spLocks noGrp="1"/>
          </p:cNvSpPr>
          <p:nvPr>
            <p:ph type="title"/>
          </p:nvPr>
        </p:nvSpPr>
        <p:spPr/>
        <p:txBody>
          <a:bodyPr/>
          <a:lstStyle/>
          <a:p>
            <a:r>
              <a:rPr lang="en-ID"/>
              <a:t>Kode Quick Sort #2</a:t>
            </a:r>
          </a:p>
        </p:txBody>
      </p:sp>
      <p:sp>
        <p:nvSpPr>
          <p:cNvPr id="3" name="Text Placeholder 2">
            <a:extLst>
              <a:ext uri="{FF2B5EF4-FFF2-40B4-BE49-F238E27FC236}">
                <a16:creationId xmlns:a16="http://schemas.microsoft.com/office/drawing/2014/main" id="{33D19DAD-52C6-466C-8EDA-02E06FBB5C58}"/>
              </a:ext>
            </a:extLst>
          </p:cNvPr>
          <p:cNvSpPr>
            <a:spLocks noGrp="1"/>
          </p:cNvSpPr>
          <p:nvPr>
            <p:ph type="body" sz="quarter" idx="11"/>
          </p:nvPr>
        </p:nvSpPr>
        <p:spPr/>
        <p:txBody>
          <a:bodyPr/>
          <a:lstStyle/>
          <a:p>
            <a:r>
              <a:rPr lang="en-ID"/>
              <a:t>public static void </a:t>
            </a:r>
            <a:r>
              <a:rPr lang="en-ID">
                <a:solidFill>
                  <a:schemeClr val="accent2">
                    <a:lumMod val="75000"/>
                  </a:schemeClr>
                </a:solidFill>
              </a:rPr>
              <a:t>partition</a:t>
            </a:r>
            <a:r>
              <a:rPr lang="en-ID"/>
              <a:t>(int[] data, int low, int high){</a:t>
            </a:r>
          </a:p>
          <a:p>
            <a:r>
              <a:rPr lang="en-ID"/>
              <a:t>	</a:t>
            </a:r>
            <a:r>
              <a:rPr lang="en-ID">
                <a:solidFill>
                  <a:schemeClr val="accent6">
                    <a:lumMod val="75000"/>
                  </a:schemeClr>
                </a:solidFill>
              </a:rPr>
              <a:t>// base case: jika low dan high bernilai sama </a:t>
            </a:r>
          </a:p>
          <a:p>
            <a:r>
              <a:rPr lang="en-ID">
                <a:solidFill>
                  <a:schemeClr val="accent6">
                    <a:lumMod val="75000"/>
                  </a:schemeClr>
                </a:solidFill>
              </a:rPr>
              <a:t>	// atau nilai low lebih besar dari high (i.e., terbalik)</a:t>
            </a:r>
          </a:p>
          <a:p>
            <a:r>
              <a:rPr lang="en-ID"/>
              <a:t>	if(</a:t>
            </a:r>
            <a:r>
              <a:rPr lang="en-ID">
                <a:solidFill>
                  <a:schemeClr val="accent2">
                    <a:lumMod val="75000"/>
                  </a:schemeClr>
                </a:solidFill>
              </a:rPr>
              <a:t>low &gt;= high</a:t>
            </a:r>
            <a:r>
              <a:rPr lang="en-ID"/>
              <a:t>) return;	</a:t>
            </a:r>
            <a:endParaRPr lang="en-US"/>
          </a:p>
          <a:p>
            <a:r>
              <a:rPr lang="en-US"/>
              <a:t>	</a:t>
            </a:r>
            <a:r>
              <a:rPr lang="en-US">
                <a:solidFill>
                  <a:schemeClr val="accent6">
                    <a:lumMod val="75000"/>
                  </a:schemeClr>
                </a:solidFill>
              </a:rPr>
              <a:t>// pilih pivot</a:t>
            </a:r>
          </a:p>
          <a:p>
            <a:r>
              <a:rPr lang="en-US"/>
              <a:t>	</a:t>
            </a:r>
            <a:r>
              <a:rPr lang="en-US">
                <a:solidFill>
                  <a:schemeClr val="accent2">
                    <a:lumMod val="75000"/>
                  </a:schemeClr>
                </a:solidFill>
              </a:rPr>
              <a:t>int pivotIndex = selectPivot(data, low, high)</a:t>
            </a:r>
            <a:r>
              <a:rPr lang="en-US"/>
              <a:t>; </a:t>
            </a:r>
          </a:p>
          <a:p>
            <a:r>
              <a:rPr lang="en-US"/>
              <a:t>	</a:t>
            </a:r>
            <a:r>
              <a:rPr lang="en-US">
                <a:solidFill>
                  <a:schemeClr val="accent6">
                    <a:lumMod val="75000"/>
                  </a:schemeClr>
                </a:solidFill>
              </a:rPr>
              <a:t>// pindahkan pivot ke elemen pertama partisi ini </a:t>
            </a:r>
          </a:p>
          <a:p>
            <a:r>
              <a:rPr lang="en-US"/>
              <a:t>	</a:t>
            </a:r>
            <a:r>
              <a:rPr lang="en-US">
                <a:solidFill>
                  <a:schemeClr val="accent2">
                    <a:lumMod val="75000"/>
                  </a:schemeClr>
                </a:solidFill>
              </a:rPr>
              <a:t>swap(data, pivotIndex, low)</a:t>
            </a:r>
            <a:r>
              <a:rPr lang="en-US"/>
              <a:t>;</a:t>
            </a:r>
          </a:p>
          <a:p>
            <a:r>
              <a:rPr lang="en-US"/>
              <a:t>	</a:t>
            </a:r>
            <a:r>
              <a:rPr lang="en-US">
                <a:solidFill>
                  <a:schemeClr val="accent6">
                    <a:lumMod val="75000"/>
                  </a:schemeClr>
                </a:solidFill>
              </a:rPr>
              <a:t>// sesuaikan nilai pivotIndex dengan posisi terakhir</a:t>
            </a:r>
          </a:p>
          <a:p>
            <a:r>
              <a:rPr lang="en-US"/>
              <a:t>	</a:t>
            </a:r>
            <a:r>
              <a:rPr lang="en-US">
                <a:solidFill>
                  <a:schemeClr val="accent2">
                    <a:lumMod val="75000"/>
                  </a:schemeClr>
                </a:solidFill>
              </a:rPr>
              <a:t>pivotIndex = low</a:t>
            </a:r>
            <a:r>
              <a:rPr lang="en-US"/>
              <a:t>; </a:t>
            </a:r>
          </a:p>
          <a:p>
            <a:r>
              <a:rPr lang="en-US"/>
              <a:t>	</a:t>
            </a:r>
            <a:r>
              <a:rPr lang="en-US">
                <a:solidFill>
                  <a:schemeClr val="accent6">
                    <a:lumMod val="75000"/>
                  </a:schemeClr>
                </a:solidFill>
              </a:rPr>
              <a:t>// pointer pada bagian sebelah kanan akan </a:t>
            </a:r>
          </a:p>
          <a:p>
            <a:r>
              <a:rPr lang="en-US">
                <a:solidFill>
                  <a:schemeClr val="accent6">
                    <a:lumMod val="75000"/>
                  </a:schemeClr>
                </a:solidFill>
              </a:rPr>
              <a:t>	// mendata elemen yang lebih besar dari pivot</a:t>
            </a:r>
          </a:p>
          <a:p>
            <a:r>
              <a:rPr lang="en-US"/>
              <a:t>	</a:t>
            </a:r>
            <a:r>
              <a:rPr lang="en-US">
                <a:solidFill>
                  <a:schemeClr val="accent2">
                    <a:lumMod val="75000"/>
                  </a:schemeClr>
                </a:solidFill>
              </a:rPr>
              <a:t>int rightPointer = high</a:t>
            </a:r>
            <a:r>
              <a:rPr lang="en-US"/>
              <a:t>;</a:t>
            </a:r>
          </a:p>
          <a:p>
            <a:r>
              <a:rPr lang="en-US"/>
              <a:t>	… </a:t>
            </a:r>
            <a:endParaRPr lang="en-ID"/>
          </a:p>
        </p:txBody>
      </p:sp>
    </p:spTree>
    <p:extLst>
      <p:ext uri="{BB962C8B-B14F-4D97-AF65-F5344CB8AC3E}">
        <p14:creationId xmlns:p14="http://schemas.microsoft.com/office/powerpoint/2010/main" val="3846324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9FDB-7848-49FC-9716-6CF8A4F8303C}"/>
              </a:ext>
            </a:extLst>
          </p:cNvPr>
          <p:cNvSpPr>
            <a:spLocks noGrp="1"/>
          </p:cNvSpPr>
          <p:nvPr>
            <p:ph type="title"/>
          </p:nvPr>
        </p:nvSpPr>
        <p:spPr/>
        <p:txBody>
          <a:bodyPr/>
          <a:lstStyle/>
          <a:p>
            <a:r>
              <a:rPr lang="en-ID"/>
              <a:t>Kode Quick Sort #3</a:t>
            </a:r>
          </a:p>
        </p:txBody>
      </p:sp>
      <p:sp>
        <p:nvSpPr>
          <p:cNvPr id="3" name="Text Placeholder 2">
            <a:extLst>
              <a:ext uri="{FF2B5EF4-FFF2-40B4-BE49-F238E27FC236}">
                <a16:creationId xmlns:a16="http://schemas.microsoft.com/office/drawing/2014/main" id="{A1C1C4BA-F22A-4BF7-9D9D-5342913D370D}"/>
              </a:ext>
            </a:extLst>
          </p:cNvPr>
          <p:cNvSpPr>
            <a:spLocks noGrp="1"/>
          </p:cNvSpPr>
          <p:nvPr>
            <p:ph type="body" sz="quarter" idx="11"/>
          </p:nvPr>
        </p:nvSpPr>
        <p:spPr/>
        <p:txBody>
          <a:bodyPr>
            <a:normAutofit fontScale="85000" lnSpcReduction="10000"/>
          </a:bodyPr>
          <a:lstStyle/>
          <a:p>
            <a:r>
              <a:rPr lang="en-ID"/>
              <a:t>	… </a:t>
            </a:r>
          </a:p>
          <a:p>
            <a:r>
              <a:rPr lang="en-ID"/>
              <a:t>	</a:t>
            </a:r>
            <a:r>
              <a:rPr lang="en-ID">
                <a:solidFill>
                  <a:schemeClr val="accent6">
                    <a:lumMod val="75000"/>
                  </a:schemeClr>
                </a:solidFill>
              </a:rPr>
              <a:t>// lakukan partisi selama pivotIndex dan rightPointer </a:t>
            </a:r>
          </a:p>
          <a:p>
            <a:r>
              <a:rPr lang="en-ID">
                <a:solidFill>
                  <a:schemeClr val="accent6">
                    <a:lumMod val="75000"/>
                  </a:schemeClr>
                </a:solidFill>
              </a:rPr>
              <a:t>	// belum menunjuk data yang sama</a:t>
            </a:r>
            <a:r>
              <a:rPr lang="en-ID"/>
              <a:t> </a:t>
            </a:r>
          </a:p>
          <a:p>
            <a:r>
              <a:rPr lang="en-ID"/>
              <a:t>	while(</a:t>
            </a:r>
            <a:r>
              <a:rPr lang="en-ID">
                <a:solidFill>
                  <a:schemeClr val="accent2">
                    <a:lumMod val="75000"/>
                  </a:schemeClr>
                </a:solidFill>
              </a:rPr>
              <a:t>pivotIndex &lt; rightPointer</a:t>
            </a:r>
            <a:r>
              <a:rPr lang="en-ID"/>
              <a:t>){</a:t>
            </a:r>
          </a:p>
          <a:p>
            <a:r>
              <a:rPr lang="en-ID"/>
              <a:t>		</a:t>
            </a:r>
            <a:r>
              <a:rPr lang="en-ID">
                <a:solidFill>
                  <a:schemeClr val="accent6">
                    <a:lumMod val="75000"/>
                  </a:schemeClr>
                </a:solidFill>
              </a:rPr>
              <a:t>// selama data setelah pivot lebih kecil, pindahkan ke kiri pivot</a:t>
            </a:r>
          </a:p>
          <a:p>
            <a:r>
              <a:rPr lang="en-ID"/>
              <a:t>		while(</a:t>
            </a:r>
            <a:r>
              <a:rPr lang="en-ID">
                <a:solidFill>
                  <a:schemeClr val="accent2">
                    <a:lumMod val="75000"/>
                  </a:schemeClr>
                </a:solidFill>
              </a:rPr>
              <a:t>pivotIndex &lt; rightPointer &amp;&amp; </a:t>
            </a:r>
          </a:p>
          <a:p>
            <a:r>
              <a:rPr lang="en-ID">
                <a:solidFill>
                  <a:schemeClr val="accent2">
                    <a:lumMod val="75000"/>
                  </a:schemeClr>
                </a:solidFill>
              </a:rPr>
              <a:t>				data[pivotIndex] &gt; data[pivotIndex + 1]</a:t>
            </a:r>
            <a:r>
              <a:rPr lang="en-ID"/>
              <a:t>){</a:t>
            </a:r>
          </a:p>
          <a:p>
            <a:r>
              <a:rPr lang="en-ID"/>
              <a:t>			swap(data, pivotIndex, pivotIndex + 1); </a:t>
            </a:r>
          </a:p>
          <a:p>
            <a:r>
              <a:rPr lang="en-ID"/>
              <a:t>			pivotIndex++; </a:t>
            </a:r>
            <a:r>
              <a:rPr lang="en-ID">
                <a:solidFill>
                  <a:schemeClr val="accent6">
                    <a:lumMod val="75000"/>
                  </a:schemeClr>
                </a:solidFill>
              </a:rPr>
              <a:t>// sesuaikan posisi pivotIndex</a:t>
            </a:r>
          </a:p>
          <a:p>
            <a:r>
              <a:rPr lang="en-ID"/>
              <a:t>		}</a:t>
            </a:r>
          </a:p>
          <a:p>
            <a:r>
              <a:rPr lang="en-ID"/>
              <a:t>		</a:t>
            </a:r>
            <a:r>
              <a:rPr lang="en-ID">
                <a:solidFill>
                  <a:schemeClr val="accent6">
                    <a:lumMod val="75000"/>
                  </a:schemeClr>
                </a:solidFill>
              </a:rPr>
              <a:t>// untuk data setelah pivot yang lebih besar dari pivot </a:t>
            </a:r>
          </a:p>
          <a:p>
            <a:r>
              <a:rPr lang="en-ID"/>
              <a:t>		if(</a:t>
            </a:r>
            <a:r>
              <a:rPr lang="en-ID">
                <a:solidFill>
                  <a:schemeClr val="accent2">
                    <a:lumMod val="75000"/>
                  </a:schemeClr>
                </a:solidFill>
              </a:rPr>
              <a:t>pivotIndex &lt; rightPointer</a:t>
            </a:r>
            <a:r>
              <a:rPr lang="en-ID"/>
              <a:t>){</a:t>
            </a:r>
          </a:p>
          <a:p>
            <a:r>
              <a:rPr lang="en-ID"/>
              <a:t>			</a:t>
            </a:r>
            <a:r>
              <a:rPr lang="en-ID">
                <a:solidFill>
                  <a:schemeClr val="accent6">
                    <a:lumMod val="75000"/>
                  </a:schemeClr>
                </a:solidFill>
              </a:rPr>
              <a:t>// pindahkan data tersebut ke bagian akhir</a:t>
            </a:r>
          </a:p>
          <a:p>
            <a:r>
              <a:rPr lang="en-ID"/>
              <a:t>			swap(data, rightPointer, pivotIndex + 1); </a:t>
            </a:r>
          </a:p>
          <a:p>
            <a:r>
              <a:rPr lang="en-ID"/>
              <a:t>			rightPointer--; </a:t>
            </a:r>
            <a:r>
              <a:rPr lang="en-ID">
                <a:solidFill>
                  <a:schemeClr val="accent6">
                    <a:lumMod val="75000"/>
                  </a:schemeClr>
                </a:solidFill>
              </a:rPr>
              <a:t>// perbaharui posisi rightPointer</a:t>
            </a:r>
          </a:p>
          <a:p>
            <a:r>
              <a:rPr lang="en-ID"/>
              <a:t>		}</a:t>
            </a:r>
          </a:p>
          <a:p>
            <a:r>
              <a:rPr lang="en-ID"/>
              <a:t>	}</a:t>
            </a:r>
          </a:p>
          <a:p>
            <a:r>
              <a:rPr lang="en-ID"/>
              <a:t>	…</a:t>
            </a:r>
          </a:p>
        </p:txBody>
      </p:sp>
    </p:spTree>
    <p:extLst>
      <p:ext uri="{BB962C8B-B14F-4D97-AF65-F5344CB8AC3E}">
        <p14:creationId xmlns:p14="http://schemas.microsoft.com/office/powerpoint/2010/main" val="1261382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F632-1F3E-4434-9C77-16A639C76633}"/>
              </a:ext>
            </a:extLst>
          </p:cNvPr>
          <p:cNvSpPr>
            <a:spLocks noGrp="1"/>
          </p:cNvSpPr>
          <p:nvPr>
            <p:ph type="title"/>
          </p:nvPr>
        </p:nvSpPr>
        <p:spPr/>
        <p:txBody>
          <a:bodyPr/>
          <a:lstStyle/>
          <a:p>
            <a:r>
              <a:rPr lang="en-ID"/>
              <a:t>Kode Quick Sort #4</a:t>
            </a:r>
          </a:p>
        </p:txBody>
      </p:sp>
      <p:sp>
        <p:nvSpPr>
          <p:cNvPr id="3" name="Text Placeholder 2">
            <a:extLst>
              <a:ext uri="{FF2B5EF4-FFF2-40B4-BE49-F238E27FC236}">
                <a16:creationId xmlns:a16="http://schemas.microsoft.com/office/drawing/2014/main" id="{E5A4258C-7C07-4749-8FCD-C41C7871DC35}"/>
              </a:ext>
            </a:extLst>
          </p:cNvPr>
          <p:cNvSpPr>
            <a:spLocks noGrp="1"/>
          </p:cNvSpPr>
          <p:nvPr>
            <p:ph type="body" sz="quarter" idx="11"/>
          </p:nvPr>
        </p:nvSpPr>
        <p:spPr/>
        <p:txBody>
          <a:bodyPr/>
          <a:lstStyle/>
          <a:p>
            <a:r>
              <a:rPr lang="en-US"/>
              <a:t>	…</a:t>
            </a:r>
          </a:p>
          <a:p>
            <a:r>
              <a:rPr lang="en-US"/>
              <a:t>	</a:t>
            </a:r>
            <a:r>
              <a:rPr lang="en-US">
                <a:solidFill>
                  <a:schemeClr val="accent6">
                    <a:lumMod val="75000"/>
                  </a:schemeClr>
                </a:solidFill>
              </a:rPr>
              <a:t>// lakukan pemanggilan rekursif untuk </a:t>
            </a:r>
          </a:p>
          <a:p>
            <a:r>
              <a:rPr lang="en-US">
                <a:solidFill>
                  <a:schemeClr val="accent6">
                    <a:lumMod val="75000"/>
                  </a:schemeClr>
                </a:solidFill>
              </a:rPr>
              <a:t>	// bagian sebelah kiri pivot</a:t>
            </a:r>
          </a:p>
          <a:p>
            <a:r>
              <a:rPr lang="en-US"/>
              <a:t>	partition(data, </a:t>
            </a:r>
            <a:r>
              <a:rPr lang="en-US">
                <a:solidFill>
                  <a:schemeClr val="accent2">
                    <a:lumMod val="75000"/>
                  </a:schemeClr>
                </a:solidFill>
              </a:rPr>
              <a:t>low, pivotIndex - 1</a:t>
            </a:r>
            <a:r>
              <a:rPr lang="en-US"/>
              <a:t>);</a:t>
            </a:r>
          </a:p>
          <a:p>
            <a:r>
              <a:rPr lang="en-US">
                <a:solidFill>
                  <a:schemeClr val="accent6">
                    <a:lumMod val="75000"/>
                  </a:schemeClr>
                </a:solidFill>
              </a:rPr>
              <a:t>	// lakukan pemanggilan rekursif untuk </a:t>
            </a:r>
          </a:p>
          <a:p>
            <a:r>
              <a:rPr lang="en-US">
                <a:solidFill>
                  <a:schemeClr val="accent6">
                    <a:lumMod val="75000"/>
                  </a:schemeClr>
                </a:solidFill>
              </a:rPr>
              <a:t>	// bagian sebelah kanan pivot</a:t>
            </a:r>
          </a:p>
          <a:p>
            <a:r>
              <a:rPr lang="en-US"/>
              <a:t>	partition(data, </a:t>
            </a:r>
            <a:r>
              <a:rPr lang="en-US">
                <a:solidFill>
                  <a:schemeClr val="accent2">
                    <a:lumMod val="75000"/>
                  </a:schemeClr>
                </a:solidFill>
              </a:rPr>
              <a:t>pivotIndex + 1, high</a:t>
            </a:r>
            <a:r>
              <a:rPr lang="en-US"/>
              <a:t>);</a:t>
            </a:r>
          </a:p>
          <a:p>
            <a:r>
              <a:rPr lang="en-US"/>
              <a:t>}</a:t>
            </a:r>
            <a:endParaRPr lang="en-ID"/>
          </a:p>
        </p:txBody>
      </p:sp>
    </p:spTree>
    <p:extLst>
      <p:ext uri="{BB962C8B-B14F-4D97-AF65-F5344CB8AC3E}">
        <p14:creationId xmlns:p14="http://schemas.microsoft.com/office/powerpoint/2010/main" val="601277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BB5F8-F720-4F88-B409-636B2FBE5FF3}"/>
              </a:ext>
            </a:extLst>
          </p:cNvPr>
          <p:cNvSpPr>
            <a:spLocks noGrp="1"/>
          </p:cNvSpPr>
          <p:nvPr>
            <p:ph type="body" sz="quarter" idx="10"/>
          </p:nvPr>
        </p:nvSpPr>
        <p:spPr/>
        <p:txBody>
          <a:bodyPr/>
          <a:lstStyle/>
          <a:p>
            <a:r>
              <a:rPr lang="en-US"/>
              <a:t>Fokus pada ide, bukan kode!</a:t>
            </a:r>
            <a:endParaRPr lang="en-ID"/>
          </a:p>
        </p:txBody>
      </p:sp>
    </p:spTree>
    <p:extLst>
      <p:ext uri="{BB962C8B-B14F-4D97-AF65-F5344CB8AC3E}">
        <p14:creationId xmlns:p14="http://schemas.microsoft.com/office/powerpoint/2010/main" val="2219619433"/>
      </p:ext>
    </p:extLst>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0BE9-13A3-46A1-8C79-786062315AEE}"/>
              </a:ext>
            </a:extLst>
          </p:cNvPr>
          <p:cNvSpPr>
            <a:spLocks noGrp="1"/>
          </p:cNvSpPr>
          <p:nvPr>
            <p:ph type="title"/>
          </p:nvPr>
        </p:nvSpPr>
        <p:spPr/>
        <p:txBody>
          <a:bodyPr/>
          <a:lstStyle/>
          <a:p>
            <a:r>
              <a:rPr lang="en-US"/>
              <a:t>Kompleksitas</a:t>
            </a:r>
            <a:endParaRPr lang="en-ID"/>
          </a:p>
        </p:txBody>
      </p:sp>
      <p:sp>
        <p:nvSpPr>
          <p:cNvPr id="3" name="Text Placeholder 2">
            <a:extLst>
              <a:ext uri="{FF2B5EF4-FFF2-40B4-BE49-F238E27FC236}">
                <a16:creationId xmlns:a16="http://schemas.microsoft.com/office/drawing/2014/main" id="{8E63A472-AA5A-45A0-B2C5-FC8F3E546049}"/>
              </a:ext>
            </a:extLst>
          </p:cNvPr>
          <p:cNvSpPr>
            <a:spLocks noGrp="1"/>
          </p:cNvSpPr>
          <p:nvPr>
            <p:ph type="body" sz="quarter" idx="10"/>
          </p:nvPr>
        </p:nvSpPr>
        <p:spPr/>
        <p:txBody>
          <a:bodyPr/>
          <a:lstStyle/>
          <a:p>
            <a:r>
              <a:rPr lang="en-US"/>
              <a:t>Kompleksitas Quick Sort adalah O(n log n). Namun pada saat menangani kasus terburuk, performa Quick Sort menjadi O(n</a:t>
            </a:r>
            <a:r>
              <a:rPr lang="en-US" baseline="30000"/>
              <a:t>2</a:t>
            </a:r>
            <a:r>
              <a:rPr lang="en-US"/>
              <a:t>).</a:t>
            </a:r>
            <a:endParaRPr lang="en-ID"/>
          </a:p>
        </p:txBody>
      </p:sp>
      <p:sp>
        <p:nvSpPr>
          <p:cNvPr id="4" name="Oval 3">
            <a:extLst>
              <a:ext uri="{FF2B5EF4-FFF2-40B4-BE49-F238E27FC236}">
                <a16:creationId xmlns:a16="http://schemas.microsoft.com/office/drawing/2014/main" id="{06E0774E-9206-4458-8A2C-DE4DBB9A930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435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A63D-C4A5-4C06-A222-58CDD81082F9}"/>
              </a:ext>
            </a:extLst>
          </p:cNvPr>
          <p:cNvSpPr>
            <a:spLocks noGrp="1"/>
          </p:cNvSpPr>
          <p:nvPr>
            <p:ph type="title"/>
          </p:nvPr>
        </p:nvSpPr>
        <p:spPr/>
        <p:txBody>
          <a:bodyPr/>
          <a:lstStyle/>
          <a:p>
            <a:r>
              <a:rPr lang="en-ID"/>
              <a:t>8</a:t>
            </a:r>
          </a:p>
        </p:txBody>
      </p:sp>
      <p:sp>
        <p:nvSpPr>
          <p:cNvPr id="3" name="Text Placeholder 2">
            <a:extLst>
              <a:ext uri="{FF2B5EF4-FFF2-40B4-BE49-F238E27FC236}">
                <a16:creationId xmlns:a16="http://schemas.microsoft.com/office/drawing/2014/main" id="{B910919B-25C6-470A-9905-A42622CD4A60}"/>
              </a:ext>
            </a:extLst>
          </p:cNvPr>
          <p:cNvSpPr>
            <a:spLocks noGrp="1"/>
          </p:cNvSpPr>
          <p:nvPr>
            <p:ph type="body" sz="quarter" idx="11"/>
          </p:nvPr>
        </p:nvSpPr>
        <p:spPr/>
        <p:txBody>
          <a:bodyPr/>
          <a:lstStyle/>
          <a:p>
            <a:r>
              <a:rPr lang="en-US"/>
              <a:t>Berikan satu contoh kasus terburuk untuk algoritma Quick Sort!</a:t>
            </a:r>
            <a:endParaRPr lang="en-ID"/>
          </a:p>
        </p:txBody>
      </p:sp>
      <p:sp>
        <p:nvSpPr>
          <p:cNvPr id="4" name="Oval 3">
            <a:extLst>
              <a:ext uri="{FF2B5EF4-FFF2-40B4-BE49-F238E27FC236}">
                <a16:creationId xmlns:a16="http://schemas.microsoft.com/office/drawing/2014/main" id="{492DF262-7815-4DBC-B15A-4DAA96456100}"/>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6378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66173"/>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6D67-BD13-4D06-9432-57578AF60449}"/>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658F1D33-E2C5-4BD1-BB63-3B42BA4CD4FE}"/>
              </a:ext>
            </a:extLst>
          </p:cNvPr>
          <p:cNvSpPr>
            <a:spLocks noGrp="1"/>
          </p:cNvSpPr>
          <p:nvPr>
            <p:ph type="body" sz="quarter" idx="10"/>
          </p:nvPr>
        </p:nvSpPr>
        <p:spPr/>
        <p:txBody>
          <a:bodyPr/>
          <a:lstStyle/>
          <a:p>
            <a:r>
              <a:rPr lang="en-US"/>
              <a:t>Tingkat kesulitan Tugas memang dibedakan untuk kelas A, B, dan C. Ini untuk membantu tiap kelas untuk bisa berkembang dengan lebih cepat! </a:t>
            </a:r>
          </a:p>
          <a:p>
            <a:endParaRPr lang="en-US"/>
          </a:p>
          <a:p>
            <a:r>
              <a:rPr lang="en-US"/>
              <a:t>Tingkat kesulitan Kuis, Praktikum, dan soal di slide untuk setiap kelas, tetap sama. </a:t>
            </a:r>
            <a:endParaRPr lang="en-ID"/>
          </a:p>
        </p:txBody>
      </p:sp>
    </p:spTree>
    <p:extLst>
      <p:ext uri="{BB962C8B-B14F-4D97-AF65-F5344CB8AC3E}">
        <p14:creationId xmlns:p14="http://schemas.microsoft.com/office/powerpoint/2010/main" val="33043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Tentang Algoritma Pengurutan</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2C44-8CB1-4110-A571-517512E50931}"/>
              </a:ext>
            </a:extLst>
          </p:cNvPr>
          <p:cNvSpPr>
            <a:spLocks noGrp="1"/>
          </p:cNvSpPr>
          <p:nvPr>
            <p:ph type="title"/>
          </p:nvPr>
        </p:nvSpPr>
        <p:spPr/>
        <p:txBody>
          <a:bodyPr/>
          <a:lstStyle/>
          <a:p>
            <a:r>
              <a:rPr lang="en-US"/>
              <a:t>Algoritma Pengurutan</a:t>
            </a:r>
            <a:endParaRPr lang="en-ID"/>
          </a:p>
        </p:txBody>
      </p:sp>
      <p:sp>
        <p:nvSpPr>
          <p:cNvPr id="3" name="Text Placeholder 2">
            <a:extLst>
              <a:ext uri="{FF2B5EF4-FFF2-40B4-BE49-F238E27FC236}">
                <a16:creationId xmlns:a16="http://schemas.microsoft.com/office/drawing/2014/main" id="{59316DD0-6C87-4793-8FBC-6AB7C30B56E0}"/>
              </a:ext>
            </a:extLst>
          </p:cNvPr>
          <p:cNvSpPr>
            <a:spLocks noGrp="1"/>
          </p:cNvSpPr>
          <p:nvPr>
            <p:ph type="body" sz="quarter" idx="10"/>
          </p:nvPr>
        </p:nvSpPr>
        <p:spPr/>
        <p:txBody>
          <a:bodyPr/>
          <a:lstStyle/>
          <a:p>
            <a:r>
              <a:rPr lang="en-US"/>
              <a:t>Geeks for Geeks dan Wikipedia mencatat paling tidak ada lebih dari 30 algoritma pengurutan. Pada kuliah ini, Anda akan hanya diperkenalkan pada dua diantaranya!</a:t>
            </a:r>
            <a:endParaRPr lang="en-ID"/>
          </a:p>
        </p:txBody>
      </p:sp>
      <p:sp>
        <p:nvSpPr>
          <p:cNvPr id="4" name="Text Placeholder 3">
            <a:extLst>
              <a:ext uri="{FF2B5EF4-FFF2-40B4-BE49-F238E27FC236}">
                <a16:creationId xmlns:a16="http://schemas.microsoft.com/office/drawing/2014/main" id="{AC52631E-8786-4D24-8424-54EA0E9B5D4B}"/>
              </a:ext>
            </a:extLst>
          </p:cNvPr>
          <p:cNvSpPr>
            <a:spLocks noGrp="1"/>
          </p:cNvSpPr>
          <p:nvPr>
            <p:ph type="body" sz="quarter" idx="11"/>
          </p:nvPr>
        </p:nvSpPr>
        <p:spPr/>
        <p:txBody>
          <a:bodyPr/>
          <a:lstStyle/>
          <a:p>
            <a:endParaRPr lang="en-ID"/>
          </a:p>
        </p:txBody>
      </p:sp>
      <p:sp>
        <p:nvSpPr>
          <p:cNvPr id="5" name="Oval 4">
            <a:extLst>
              <a:ext uri="{FF2B5EF4-FFF2-40B4-BE49-F238E27FC236}">
                <a16:creationId xmlns:a16="http://schemas.microsoft.com/office/drawing/2014/main" id="{3DF4545A-22EB-49C6-A4AA-D4610540EA4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97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2DAF09-D422-4FF9-87FD-D84BF0C991BB}"/>
              </a:ext>
            </a:extLst>
          </p:cNvPr>
          <p:cNvSpPr>
            <a:spLocks noGrp="1"/>
          </p:cNvSpPr>
          <p:nvPr>
            <p:ph type="title"/>
          </p:nvPr>
        </p:nvSpPr>
        <p:spPr/>
        <p:txBody>
          <a:bodyPr/>
          <a:lstStyle/>
          <a:p>
            <a:r>
              <a:rPr lang="en-ID"/>
              <a:t>1</a:t>
            </a:r>
          </a:p>
        </p:txBody>
      </p:sp>
      <p:sp>
        <p:nvSpPr>
          <p:cNvPr id="6" name="Text Placeholder 5">
            <a:extLst>
              <a:ext uri="{FF2B5EF4-FFF2-40B4-BE49-F238E27FC236}">
                <a16:creationId xmlns:a16="http://schemas.microsoft.com/office/drawing/2014/main" id="{9C4BD027-6193-4B97-BF30-517488BC6900}"/>
              </a:ext>
            </a:extLst>
          </p:cNvPr>
          <p:cNvSpPr>
            <a:spLocks noGrp="1"/>
          </p:cNvSpPr>
          <p:nvPr>
            <p:ph type="body" sz="quarter" idx="11"/>
          </p:nvPr>
        </p:nvSpPr>
        <p:spPr/>
        <p:txBody>
          <a:bodyPr/>
          <a:lstStyle/>
          <a:p>
            <a:r>
              <a:rPr lang="en-US"/>
              <a:t>Berikan tiga contoh data di dunia nyata yang selalu ditampilkan secara terurut!</a:t>
            </a:r>
            <a:endParaRPr lang="en-ID"/>
          </a:p>
        </p:txBody>
      </p:sp>
      <p:sp>
        <p:nvSpPr>
          <p:cNvPr id="7" name="Oval 6">
            <a:extLst>
              <a:ext uri="{FF2B5EF4-FFF2-40B4-BE49-F238E27FC236}">
                <a16:creationId xmlns:a16="http://schemas.microsoft.com/office/drawing/2014/main" id="{31F5B93D-DFBD-4EC5-915D-B662AA40EBE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54816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7304</TotalTime>
  <Words>2281</Words>
  <Application>Microsoft Office PowerPoint</Application>
  <PresentationFormat>On-screen Show (4:3)</PresentationFormat>
  <Paragraphs>397</Paragraphs>
  <Slides>57</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57</vt:i4>
      </vt:variant>
    </vt:vector>
  </HeadingPairs>
  <TitlesOfParts>
    <vt:vector size="70"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Bubble dan Quick Sort</vt:lpstr>
      <vt:lpstr>PowerPoint Presentation</vt:lpstr>
      <vt:lpstr>Soal Terlalu Banyak</vt:lpstr>
      <vt:lpstr>PowerPoint Presentation</vt:lpstr>
      <vt:lpstr>Tingkat Kesulitan</vt:lpstr>
      <vt:lpstr>PowerPoint Presentation</vt:lpstr>
      <vt:lpstr>Tentang Algoritma Pengurutan</vt:lpstr>
      <vt:lpstr>Algoritma Pengurutan</vt:lpstr>
      <vt:lpstr>1</vt:lpstr>
      <vt:lpstr>Bubble Sort</vt:lpstr>
      <vt:lpstr>Bubble Sort</vt:lpstr>
      <vt:lpstr>Ilustrasi Ide Bubble Sort</vt:lpstr>
      <vt:lpstr>Kasus Pengurutan</vt:lpstr>
      <vt:lpstr>Ilustrasi Ide Bubble Sort</vt:lpstr>
      <vt:lpstr>2</vt:lpstr>
      <vt:lpstr>Implementasi Ide Bubble Sort</vt:lpstr>
      <vt:lpstr>Ciri Bubble Sort</vt:lpstr>
      <vt:lpstr>Kode Bubble Sort v.1</vt:lpstr>
      <vt:lpstr>3</vt:lpstr>
      <vt:lpstr>Performa</vt:lpstr>
      <vt:lpstr>PowerPoint Presentation</vt:lpstr>
      <vt:lpstr>4</vt:lpstr>
      <vt:lpstr>Kode Bubble Sort v.1</vt:lpstr>
      <vt:lpstr>Kode Bubble Sort v.2</vt:lpstr>
      <vt:lpstr>Best Case</vt:lpstr>
      <vt:lpstr>Worst Case</vt:lpstr>
      <vt:lpstr>5</vt:lpstr>
      <vt:lpstr>Quick Sort</vt:lpstr>
      <vt:lpstr>Quick Sort</vt:lpstr>
      <vt:lpstr>Ilustrasi Ide Quick Sort</vt:lpstr>
      <vt:lpstr>Kasus Pengurutan</vt:lpstr>
      <vt:lpstr>Ilustrasi Quick Sort</vt:lpstr>
      <vt:lpstr>Ilustrasi Quick Sort</vt:lpstr>
      <vt:lpstr>Ilustrasi Quick Sort</vt:lpstr>
      <vt:lpstr>Ilustrasi Quick Sort</vt:lpstr>
      <vt:lpstr>Data Terurut!</vt:lpstr>
      <vt:lpstr>6</vt:lpstr>
      <vt:lpstr>Pemetaan Ide Quick Sort dengan Array</vt:lpstr>
      <vt:lpstr>Ciri Quick Sort #1</vt:lpstr>
      <vt:lpstr>Kasus Pengurutan</vt:lpstr>
      <vt:lpstr>Pemetaan Ide Quick Sort</vt:lpstr>
      <vt:lpstr>Pemetaan Ide Quick Sort</vt:lpstr>
      <vt:lpstr>Pemetaan Ide Quick Sort</vt:lpstr>
      <vt:lpstr>Pemetaan Ide Quick Sort</vt:lpstr>
      <vt:lpstr>Data Terurut!</vt:lpstr>
      <vt:lpstr>7</vt:lpstr>
      <vt:lpstr>Implementasi Ide Quick Sort</vt:lpstr>
      <vt:lpstr>Ciri Quick Sort #2</vt:lpstr>
      <vt:lpstr>Memilih Pivot</vt:lpstr>
      <vt:lpstr>Kode Quick Sort #1</vt:lpstr>
      <vt:lpstr>Kode Quick Sort #2</vt:lpstr>
      <vt:lpstr>Kode Quick Sort #3</vt:lpstr>
      <vt:lpstr>Kode Quick Sort #4</vt:lpstr>
      <vt:lpstr>PowerPoint Presentation</vt:lpstr>
      <vt:lpstr>Kompleksitas</vt:lpstr>
      <vt:lpstr>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823</cp:revision>
  <dcterms:created xsi:type="dcterms:W3CDTF">2019-01-03T02:16:07Z</dcterms:created>
  <dcterms:modified xsi:type="dcterms:W3CDTF">2020-03-03T00:03:02Z</dcterms:modified>
</cp:coreProperties>
</file>