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6"/>
  </p:notesMasterIdLst>
  <p:handoutMasterIdLst>
    <p:handoutMasterId r:id="rId17"/>
  </p:handoutMasterIdLst>
  <p:sldIdLst>
    <p:sldId id="302" r:id="rId7"/>
    <p:sldId id="332" r:id="rId8"/>
    <p:sldId id="340" r:id="rId9"/>
    <p:sldId id="341" r:id="rId10"/>
    <p:sldId id="342" r:id="rId11"/>
    <p:sldId id="344" r:id="rId12"/>
    <p:sldId id="343" r:id="rId13"/>
    <p:sldId id="345" r:id="rId14"/>
    <p:sldId id="324" r:id="rId15"/>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Preparation" id="{2DD6B6B6-B594-4874-A390-C860400A7677}">
          <p14:sldIdLst>
            <p14:sldId id="340"/>
          </p14:sldIdLst>
        </p14:section>
        <p14:section name="Tasks" id="{9E85FC53-D4BE-4C24-A09B-DCA6403A5926}">
          <p14:sldIdLst>
            <p14:sldId id="341"/>
            <p14:sldId id="342"/>
            <p14:sldId id="344"/>
            <p14:sldId id="343"/>
            <p14:sldId id="345"/>
          </p14:sldIdLst>
        </p14:section>
        <p14:section name="Finalization" id="{266FCD05-97BA-4BB5-8A2E-13A3464CB632}">
          <p14:sldIdLst>
            <p14:sldId id="32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83" d="100"/>
          <a:sy n="83" d="100"/>
        </p:scale>
        <p:origin x="1421"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a:xfrm>
            <a:off x="3897746" y="2646347"/>
            <a:ext cx="5089236" cy="1140835"/>
          </a:xfrm>
        </p:spPr>
        <p:txBody>
          <a:bodyPr/>
          <a:lstStyle/>
          <a:p>
            <a:r>
              <a:rPr lang="en-US"/>
              <a:t>Pr. Enchanted Bubble Sort</a:t>
            </a:r>
            <a:endParaRPr lang="id-ID"/>
          </a:p>
        </p:txBody>
      </p:sp>
    </p:spTree>
    <p:extLst>
      <p:ext uri="{BB962C8B-B14F-4D97-AF65-F5344CB8AC3E}">
        <p14:creationId xmlns:p14="http://schemas.microsoft.com/office/powerpoint/2010/main" val="272650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572E53-43F7-4569-A95C-DA58BCB43413}"/>
              </a:ext>
            </a:extLst>
          </p:cNvPr>
          <p:cNvSpPr>
            <a:spLocks noGrp="1"/>
          </p:cNvSpPr>
          <p:nvPr>
            <p:ph type="title"/>
          </p:nvPr>
        </p:nvSpPr>
        <p:spPr>
          <a:xfrm>
            <a:off x="2958353" y="213918"/>
            <a:ext cx="5715002" cy="552101"/>
          </a:xfrm>
        </p:spPr>
        <p:txBody>
          <a:bodyPr/>
          <a:lstStyle/>
          <a:p>
            <a:r>
              <a:rPr lang="en-US"/>
              <a:t>Persiapan</a:t>
            </a:r>
            <a:endParaRPr lang="en-ID"/>
          </a:p>
        </p:txBody>
      </p:sp>
      <p:sp>
        <p:nvSpPr>
          <p:cNvPr id="5" name="Text Placeholder 2">
            <a:extLst>
              <a:ext uri="{FF2B5EF4-FFF2-40B4-BE49-F238E27FC236}">
                <a16:creationId xmlns:a16="http://schemas.microsoft.com/office/drawing/2014/main" id="{3F543A6D-9414-4D93-A7F8-F0DC8647EEAE}"/>
              </a:ext>
            </a:extLst>
          </p:cNvPr>
          <p:cNvSpPr>
            <a:spLocks noGrp="1"/>
          </p:cNvSpPr>
          <p:nvPr>
            <p:ph type="body" sz="quarter" idx="10"/>
          </p:nvPr>
        </p:nvSpPr>
        <p:spPr>
          <a:xfrm>
            <a:off x="416860" y="1196789"/>
            <a:ext cx="8256494" cy="5150224"/>
          </a:xfrm>
        </p:spPr>
        <p:txBody>
          <a:bodyPr>
            <a:normAutofit/>
          </a:bodyPr>
          <a:lstStyle/>
          <a:p>
            <a:pPr marL="457200" indent="-457200">
              <a:lnSpc>
                <a:spcPct val="150000"/>
              </a:lnSpc>
              <a:buFont typeface="+mj-lt"/>
              <a:buAutoNum type="arabicPeriod"/>
            </a:pPr>
            <a:r>
              <a:rPr lang="en-ID"/>
              <a:t>Buat sebuah direktori dengan nama [NPM].</a:t>
            </a:r>
          </a:p>
          <a:p>
            <a:pPr marL="457200" indent="-457200">
              <a:lnSpc>
                <a:spcPct val="150000"/>
              </a:lnSpc>
              <a:buFont typeface="+mj-lt"/>
              <a:buAutoNum type="arabicPeriod"/>
            </a:pPr>
            <a:r>
              <a:rPr lang="en-ID"/>
              <a:t>Unduh berkas BubbleSort.java, pindahkan ke direktori yang dibuat pada langkah #1, dan ubah nama berkas tersebut menjadi BubbleSort_[NPM].java; jangan lupa untuk menyesuaikan kode di dalamnya.</a:t>
            </a:r>
          </a:p>
          <a:p>
            <a:pPr marL="457200" indent="-457200">
              <a:lnSpc>
                <a:spcPct val="150000"/>
              </a:lnSpc>
              <a:buFont typeface="+mj-lt"/>
              <a:buAutoNum type="arabicPeriod"/>
            </a:pPr>
            <a:r>
              <a:rPr lang="en-ID"/>
              <a:t>Kompilasi dan jalankan kode pada langkah #2, kemudian coba pahami alur dan keluaran program. </a:t>
            </a:r>
          </a:p>
        </p:txBody>
      </p:sp>
    </p:spTree>
    <p:extLst>
      <p:ext uri="{BB962C8B-B14F-4D97-AF65-F5344CB8AC3E}">
        <p14:creationId xmlns:p14="http://schemas.microsoft.com/office/powerpoint/2010/main" val="376289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80ED-B9BD-4376-99AE-86010B867CB7}"/>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F58CCC7E-5851-4DF4-897B-DF3CB02AE90C}"/>
              </a:ext>
            </a:extLst>
          </p:cNvPr>
          <p:cNvSpPr>
            <a:spLocks noGrp="1"/>
          </p:cNvSpPr>
          <p:nvPr>
            <p:ph type="body" sz="quarter" idx="11"/>
          </p:nvPr>
        </p:nvSpPr>
        <p:spPr/>
        <p:txBody>
          <a:bodyPr/>
          <a:lstStyle/>
          <a:p>
            <a:r>
              <a:rPr lang="en-US"/>
              <a:t>Pada akhir setiap iterasi struktur for yang pertama (i.e., </a:t>
            </a:r>
            <a:r>
              <a:rPr lang="en-US" i="1"/>
              <a:t>pass</a:t>
            </a:r>
            <a:r>
              <a:rPr lang="en-US"/>
              <a:t>), bilangan terbesar berada di bagian belakang Array. Ubahlah method enhancedBubbleSort(int[], boolean) sehingga struktur for kedua akan mengulang dengan pola berikut:</a:t>
            </a:r>
          </a:p>
          <a:p>
            <a:pPr marL="461963">
              <a:lnSpc>
                <a:spcPct val="100000"/>
              </a:lnSpc>
            </a:pPr>
            <a:r>
              <a:rPr lang="en-US" i="1"/>
              <a:t>Pass</a:t>
            </a:r>
            <a:r>
              <a:rPr lang="en-US"/>
              <a:t> 1: n kali</a:t>
            </a:r>
          </a:p>
          <a:p>
            <a:pPr marL="461963">
              <a:lnSpc>
                <a:spcPct val="100000"/>
              </a:lnSpc>
            </a:pPr>
            <a:r>
              <a:rPr lang="en-US" i="1"/>
              <a:t>Pass</a:t>
            </a:r>
            <a:r>
              <a:rPr lang="en-US"/>
              <a:t> 2: (n - 1) kali</a:t>
            </a:r>
          </a:p>
          <a:p>
            <a:pPr marL="461963">
              <a:lnSpc>
                <a:spcPct val="100000"/>
              </a:lnSpc>
            </a:pPr>
            <a:r>
              <a:rPr lang="en-US" i="1"/>
              <a:t>Pass</a:t>
            </a:r>
            <a:r>
              <a:rPr lang="en-US"/>
              <a:t> 3: (n - 2) kali</a:t>
            </a:r>
          </a:p>
          <a:p>
            <a:pPr marL="461963">
              <a:lnSpc>
                <a:spcPct val="100000"/>
              </a:lnSpc>
            </a:pPr>
            <a:r>
              <a:rPr lang="en-US"/>
              <a:t>…</a:t>
            </a:r>
          </a:p>
          <a:p>
            <a:pPr marL="461963">
              <a:lnSpc>
                <a:spcPct val="100000"/>
              </a:lnSpc>
            </a:pPr>
            <a:r>
              <a:rPr lang="en-US"/>
              <a:t>di mana n = panjang data</a:t>
            </a:r>
          </a:p>
        </p:txBody>
      </p:sp>
      <p:sp>
        <p:nvSpPr>
          <p:cNvPr id="4" name="Text Placeholder 3">
            <a:extLst>
              <a:ext uri="{FF2B5EF4-FFF2-40B4-BE49-F238E27FC236}">
                <a16:creationId xmlns:a16="http://schemas.microsoft.com/office/drawing/2014/main" id="{E1B262CF-123A-4954-9A63-B6FB50F7BD68}"/>
              </a:ext>
            </a:extLst>
          </p:cNvPr>
          <p:cNvSpPr>
            <a:spLocks noGrp="1"/>
          </p:cNvSpPr>
          <p:nvPr>
            <p:ph type="body" sz="quarter" idx="12"/>
          </p:nvPr>
        </p:nvSpPr>
        <p:spPr>
          <a:xfrm>
            <a:off x="4747815" y="3676073"/>
            <a:ext cx="4073455" cy="2392218"/>
          </a:xfrm>
        </p:spPr>
        <p:txBody>
          <a:bodyPr/>
          <a:lstStyle/>
          <a:p>
            <a:pPr>
              <a:lnSpc>
                <a:spcPct val="100000"/>
              </a:lnSpc>
            </a:pPr>
            <a:r>
              <a:rPr lang="en-US"/>
              <a:t>Hint: </a:t>
            </a:r>
          </a:p>
          <a:p>
            <a:pPr>
              <a:spcBef>
                <a:spcPts val="0"/>
              </a:spcBef>
            </a:pPr>
            <a:r>
              <a:rPr lang="en-US"/>
              <a:t>Ubah bagian terminasi pada struktur for kedua dengan manfaatkan nilai variabel i dari struktur for pertama!</a:t>
            </a:r>
            <a:endParaRPr lang="id-ID"/>
          </a:p>
        </p:txBody>
      </p:sp>
    </p:spTree>
    <p:extLst>
      <p:ext uri="{BB962C8B-B14F-4D97-AF65-F5344CB8AC3E}">
        <p14:creationId xmlns:p14="http://schemas.microsoft.com/office/powerpoint/2010/main" val="167497961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B8C4-6A6D-4A06-8702-AE33107BF9B2}"/>
              </a:ext>
            </a:extLst>
          </p:cNvPr>
          <p:cNvSpPr>
            <a:spLocks noGrp="1"/>
          </p:cNvSpPr>
          <p:nvPr>
            <p:ph type="title"/>
          </p:nvPr>
        </p:nvSpPr>
        <p:spPr/>
        <p:txBody>
          <a:bodyPr/>
          <a:lstStyle/>
          <a:p>
            <a:r>
              <a:rPr lang="en-US"/>
              <a:t>2</a:t>
            </a:r>
            <a:endParaRPr lang="id-ID"/>
          </a:p>
        </p:txBody>
      </p:sp>
      <p:sp>
        <p:nvSpPr>
          <p:cNvPr id="4" name="Text Placeholder 3">
            <a:extLst>
              <a:ext uri="{FF2B5EF4-FFF2-40B4-BE49-F238E27FC236}">
                <a16:creationId xmlns:a16="http://schemas.microsoft.com/office/drawing/2014/main" id="{F7DBABA0-32D6-45D0-8FC7-C8EA4625468D}"/>
              </a:ext>
            </a:extLst>
          </p:cNvPr>
          <p:cNvSpPr>
            <a:spLocks noGrp="1"/>
          </p:cNvSpPr>
          <p:nvPr>
            <p:ph type="body" sz="quarter" idx="11"/>
          </p:nvPr>
        </p:nvSpPr>
        <p:spPr/>
        <p:txBody>
          <a:bodyPr/>
          <a:lstStyle/>
          <a:p>
            <a:r>
              <a:rPr lang="en-US"/>
              <a:t>Ubahlah method enhancedBubbleSort(int[], boolean) sehingga ketika data sudah terurut, maka proses (i.e., pengulangan) akan dihentikan!</a:t>
            </a:r>
            <a:endParaRPr lang="id-ID"/>
          </a:p>
        </p:txBody>
      </p:sp>
      <p:sp>
        <p:nvSpPr>
          <p:cNvPr id="5" name="Text Placeholder 4">
            <a:extLst>
              <a:ext uri="{FF2B5EF4-FFF2-40B4-BE49-F238E27FC236}">
                <a16:creationId xmlns:a16="http://schemas.microsoft.com/office/drawing/2014/main" id="{ADB80302-F9EC-4DCA-A36F-F39975DEB868}"/>
              </a:ext>
            </a:extLst>
          </p:cNvPr>
          <p:cNvSpPr>
            <a:spLocks noGrp="1"/>
          </p:cNvSpPr>
          <p:nvPr>
            <p:ph type="body" sz="quarter" idx="12"/>
          </p:nvPr>
        </p:nvSpPr>
        <p:spPr>
          <a:xfrm>
            <a:off x="3408218" y="3403600"/>
            <a:ext cx="5006109" cy="2306782"/>
          </a:xfrm>
        </p:spPr>
        <p:txBody>
          <a:bodyPr/>
          <a:lstStyle/>
          <a:p>
            <a:pPr>
              <a:lnSpc>
                <a:spcPct val="100000"/>
              </a:lnSpc>
            </a:pPr>
            <a:r>
              <a:rPr lang="en-US"/>
              <a:t>Hint: </a:t>
            </a:r>
          </a:p>
          <a:p>
            <a:pPr>
              <a:spcBef>
                <a:spcPts val="0"/>
              </a:spcBef>
            </a:pPr>
            <a:r>
              <a:rPr lang="en-US"/>
              <a:t>Anda cukup mengubah bagian terminasi pada struktur for pertama. Jika tidak terjadi </a:t>
            </a:r>
            <a:r>
              <a:rPr lang="en-US" i="1"/>
              <a:t>swap</a:t>
            </a:r>
            <a:r>
              <a:rPr lang="en-US"/>
              <a:t> sampai akhir suatu </a:t>
            </a:r>
            <a:r>
              <a:rPr lang="en-US" i="1"/>
              <a:t>pass</a:t>
            </a:r>
            <a:r>
              <a:rPr lang="en-US"/>
              <a:t>, berarti data sudah terurut. </a:t>
            </a:r>
            <a:endParaRPr lang="id-ID"/>
          </a:p>
        </p:txBody>
      </p:sp>
    </p:spTree>
    <p:extLst>
      <p:ext uri="{BB962C8B-B14F-4D97-AF65-F5344CB8AC3E}">
        <p14:creationId xmlns:p14="http://schemas.microsoft.com/office/powerpoint/2010/main" val="203642869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3663-EC1D-4765-9C5C-F98B3948792E}"/>
              </a:ext>
            </a:extLst>
          </p:cNvPr>
          <p:cNvSpPr>
            <a:spLocks noGrp="1"/>
          </p:cNvSpPr>
          <p:nvPr>
            <p:ph type="title"/>
          </p:nvPr>
        </p:nvSpPr>
        <p:spPr/>
        <p:txBody>
          <a:bodyPr/>
          <a:lstStyle/>
          <a:p>
            <a:r>
              <a:rPr lang="en-US"/>
              <a:t>3</a:t>
            </a:r>
            <a:endParaRPr lang="id-ID"/>
          </a:p>
        </p:txBody>
      </p:sp>
      <p:sp>
        <p:nvSpPr>
          <p:cNvPr id="3" name="Text Placeholder 2">
            <a:extLst>
              <a:ext uri="{FF2B5EF4-FFF2-40B4-BE49-F238E27FC236}">
                <a16:creationId xmlns:a16="http://schemas.microsoft.com/office/drawing/2014/main" id="{53A86BCB-851B-45B2-B9C1-CC9C64F97544}"/>
              </a:ext>
            </a:extLst>
          </p:cNvPr>
          <p:cNvSpPr>
            <a:spLocks noGrp="1"/>
          </p:cNvSpPr>
          <p:nvPr>
            <p:ph type="body" sz="quarter" idx="11"/>
          </p:nvPr>
        </p:nvSpPr>
        <p:spPr/>
        <p:txBody>
          <a:bodyPr/>
          <a:lstStyle/>
          <a:p>
            <a:r>
              <a:rPr lang="en-US"/>
              <a:t>Alih-alih menggunakan satu buah </a:t>
            </a:r>
            <a:r>
              <a:rPr lang="en-US" i="1"/>
              <a:t>bubble</a:t>
            </a:r>
            <a:r>
              <a:rPr lang="en-US"/>
              <a:t>, method enhancedBubbleSort(int[], boolean) bisa lebih cepat dengan menggunakan dua buah </a:t>
            </a:r>
            <a:r>
              <a:rPr lang="en-US" i="1"/>
              <a:t>bubble</a:t>
            </a:r>
            <a:r>
              <a:rPr lang="en-US"/>
              <a:t>, dari awal dan akhir Array data. Implementasikan ide ini!</a:t>
            </a:r>
            <a:endParaRPr lang="id-ID"/>
          </a:p>
        </p:txBody>
      </p:sp>
      <p:sp>
        <p:nvSpPr>
          <p:cNvPr id="5" name="Text Placeholder 4">
            <a:extLst>
              <a:ext uri="{FF2B5EF4-FFF2-40B4-BE49-F238E27FC236}">
                <a16:creationId xmlns:a16="http://schemas.microsoft.com/office/drawing/2014/main" id="{E95E433E-89AD-49AE-B57D-256D449B76D8}"/>
              </a:ext>
            </a:extLst>
          </p:cNvPr>
          <p:cNvSpPr>
            <a:spLocks noGrp="1"/>
          </p:cNvSpPr>
          <p:nvPr>
            <p:ph type="body" sz="quarter" idx="12"/>
          </p:nvPr>
        </p:nvSpPr>
        <p:spPr>
          <a:xfrm>
            <a:off x="3417454" y="3763818"/>
            <a:ext cx="5006109" cy="2350655"/>
          </a:xfrm>
        </p:spPr>
        <p:txBody>
          <a:bodyPr/>
          <a:lstStyle/>
          <a:p>
            <a:pPr>
              <a:lnSpc>
                <a:spcPct val="100000"/>
              </a:lnSpc>
            </a:pPr>
            <a:r>
              <a:rPr lang="en-US"/>
              <a:t>Hint: </a:t>
            </a:r>
          </a:p>
          <a:p>
            <a:pPr>
              <a:spcBef>
                <a:spcPts val="0"/>
              </a:spcBef>
            </a:pPr>
            <a:r>
              <a:rPr lang="en-US"/>
              <a:t>Anda tetap hanya perlu menggunakan dua buah struktur for! </a:t>
            </a:r>
            <a:r>
              <a:rPr lang="en-US" i="1"/>
              <a:t>Bubble</a:t>
            </a:r>
            <a:r>
              <a:rPr lang="en-US"/>
              <a:t> pertama akan mencari bilangan terbesar. </a:t>
            </a:r>
            <a:r>
              <a:rPr lang="en-US" i="1"/>
              <a:t>Bubble </a:t>
            </a:r>
            <a:r>
              <a:rPr lang="en-US"/>
              <a:t>kedua akan mencari bilangan terkecil. </a:t>
            </a:r>
            <a:endParaRPr lang="id-ID"/>
          </a:p>
        </p:txBody>
      </p:sp>
    </p:spTree>
    <p:extLst>
      <p:ext uri="{BB962C8B-B14F-4D97-AF65-F5344CB8AC3E}">
        <p14:creationId xmlns:p14="http://schemas.microsoft.com/office/powerpoint/2010/main" val="61443280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C21A-768E-4B6A-8C15-83FCC7094069}"/>
              </a:ext>
            </a:extLst>
          </p:cNvPr>
          <p:cNvSpPr>
            <a:spLocks noGrp="1"/>
          </p:cNvSpPr>
          <p:nvPr>
            <p:ph type="title"/>
          </p:nvPr>
        </p:nvSpPr>
        <p:spPr/>
        <p:txBody>
          <a:bodyPr/>
          <a:lstStyle/>
          <a:p>
            <a:r>
              <a:rPr lang="en-US"/>
              <a:t>Efek Perubahan</a:t>
            </a:r>
            <a:endParaRPr lang="id-ID"/>
          </a:p>
        </p:txBody>
      </p:sp>
      <p:sp>
        <p:nvSpPr>
          <p:cNvPr id="3" name="Text Placeholder 2">
            <a:extLst>
              <a:ext uri="{FF2B5EF4-FFF2-40B4-BE49-F238E27FC236}">
                <a16:creationId xmlns:a16="http://schemas.microsoft.com/office/drawing/2014/main" id="{7E622056-76E2-40D1-B0D6-87E3AB087C92}"/>
              </a:ext>
            </a:extLst>
          </p:cNvPr>
          <p:cNvSpPr>
            <a:spLocks noGrp="1"/>
          </p:cNvSpPr>
          <p:nvPr>
            <p:ph type="body" sz="quarter" idx="10"/>
          </p:nvPr>
        </p:nvSpPr>
        <p:spPr/>
        <p:txBody>
          <a:bodyPr/>
          <a:lstStyle/>
          <a:p>
            <a:r>
              <a:rPr lang="en-US"/>
              <a:t>Coba perhatikan total jumlah loop untuk Bubble dan Enchanted Bubble Sort!</a:t>
            </a:r>
          </a:p>
          <a:p>
            <a:r>
              <a:rPr lang="en-US"/>
              <a:t>Cukup signifikan perbedaannya, bukan?!</a:t>
            </a:r>
          </a:p>
        </p:txBody>
      </p:sp>
    </p:spTree>
    <p:extLst>
      <p:ext uri="{BB962C8B-B14F-4D97-AF65-F5344CB8AC3E}">
        <p14:creationId xmlns:p14="http://schemas.microsoft.com/office/powerpoint/2010/main" val="112652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3741-66BE-48BF-B8F7-2EECF36B59D1}"/>
              </a:ext>
            </a:extLst>
          </p:cNvPr>
          <p:cNvSpPr>
            <a:spLocks noGrp="1"/>
          </p:cNvSpPr>
          <p:nvPr>
            <p:ph type="title"/>
          </p:nvPr>
        </p:nvSpPr>
        <p:spPr/>
        <p:txBody>
          <a:bodyPr/>
          <a:lstStyle/>
          <a:p>
            <a:r>
              <a:rPr lang="en-US"/>
              <a:t>4</a:t>
            </a:r>
            <a:endParaRPr lang="id-ID"/>
          </a:p>
        </p:txBody>
      </p:sp>
      <p:sp>
        <p:nvSpPr>
          <p:cNvPr id="3" name="Text Placeholder 2">
            <a:extLst>
              <a:ext uri="{FF2B5EF4-FFF2-40B4-BE49-F238E27FC236}">
                <a16:creationId xmlns:a16="http://schemas.microsoft.com/office/drawing/2014/main" id="{3DE48333-1751-4B47-82FE-50375B7B7598}"/>
              </a:ext>
            </a:extLst>
          </p:cNvPr>
          <p:cNvSpPr>
            <a:spLocks noGrp="1"/>
          </p:cNvSpPr>
          <p:nvPr>
            <p:ph type="body" sz="quarter" idx="11"/>
          </p:nvPr>
        </p:nvSpPr>
        <p:spPr/>
        <p:txBody>
          <a:bodyPr/>
          <a:lstStyle/>
          <a:p>
            <a:r>
              <a:rPr lang="en-US"/>
              <a:t>Ubahlah method enhancedBubbleSort(int[], boolean) sehingga method ini dapat mengurutkan secara </a:t>
            </a:r>
            <a:r>
              <a:rPr lang="en-US" i="1"/>
              <a:t>ascending</a:t>
            </a:r>
            <a:r>
              <a:rPr lang="en-US"/>
              <a:t> dan </a:t>
            </a:r>
            <a:r>
              <a:rPr lang="en-US" i="1"/>
              <a:t>descending</a:t>
            </a:r>
            <a:r>
              <a:rPr lang="en-US"/>
              <a:t>, sesuai dengan nilai yang diberikan!</a:t>
            </a:r>
            <a:endParaRPr lang="id-ID"/>
          </a:p>
        </p:txBody>
      </p:sp>
      <p:sp>
        <p:nvSpPr>
          <p:cNvPr id="6" name="Text Placeholder 4">
            <a:extLst>
              <a:ext uri="{FF2B5EF4-FFF2-40B4-BE49-F238E27FC236}">
                <a16:creationId xmlns:a16="http://schemas.microsoft.com/office/drawing/2014/main" id="{EF9B7393-7AA3-417C-8B23-E2AB0DF84BE6}"/>
              </a:ext>
            </a:extLst>
          </p:cNvPr>
          <p:cNvSpPr>
            <a:spLocks noGrp="1"/>
          </p:cNvSpPr>
          <p:nvPr>
            <p:ph type="body" sz="quarter" idx="12"/>
          </p:nvPr>
        </p:nvSpPr>
        <p:spPr>
          <a:xfrm>
            <a:off x="3417454" y="3763819"/>
            <a:ext cx="5006109" cy="1057564"/>
          </a:xfrm>
        </p:spPr>
        <p:txBody>
          <a:bodyPr/>
          <a:lstStyle/>
          <a:p>
            <a:pPr>
              <a:lnSpc>
                <a:spcPct val="100000"/>
              </a:lnSpc>
            </a:pPr>
            <a:r>
              <a:rPr lang="en-US"/>
              <a:t>Hint: </a:t>
            </a:r>
          </a:p>
          <a:p>
            <a:pPr>
              <a:spcBef>
                <a:spcPts val="0"/>
              </a:spcBef>
            </a:pPr>
            <a:r>
              <a:rPr lang="en-US"/>
              <a:t>Pengurutan terjadi ketika </a:t>
            </a:r>
            <a:r>
              <a:rPr lang="en-US" i="1"/>
              <a:t>swap</a:t>
            </a:r>
            <a:r>
              <a:rPr lang="en-US"/>
              <a:t> dilakukan!</a:t>
            </a:r>
            <a:endParaRPr lang="id-ID"/>
          </a:p>
        </p:txBody>
      </p:sp>
    </p:spTree>
    <p:extLst>
      <p:ext uri="{BB962C8B-B14F-4D97-AF65-F5344CB8AC3E}">
        <p14:creationId xmlns:p14="http://schemas.microsoft.com/office/powerpoint/2010/main" val="42428892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B3EADE-89F7-42AC-A13D-07E4C96D813B}"/>
              </a:ext>
            </a:extLst>
          </p:cNvPr>
          <p:cNvSpPr>
            <a:spLocks noGrp="1"/>
          </p:cNvSpPr>
          <p:nvPr>
            <p:ph type="title"/>
          </p:nvPr>
        </p:nvSpPr>
        <p:spPr>
          <a:xfrm>
            <a:off x="2958353" y="213918"/>
            <a:ext cx="5715002" cy="552101"/>
          </a:xfrm>
        </p:spPr>
        <p:txBody>
          <a:bodyPr/>
          <a:lstStyle/>
          <a:p>
            <a:r>
              <a:rPr lang="en-US"/>
              <a:t>Finalisasi</a:t>
            </a:r>
            <a:endParaRPr lang="en-ID"/>
          </a:p>
        </p:txBody>
      </p:sp>
      <p:sp>
        <p:nvSpPr>
          <p:cNvPr id="5" name="Text Placeholder 5">
            <a:extLst>
              <a:ext uri="{FF2B5EF4-FFF2-40B4-BE49-F238E27FC236}">
                <a16:creationId xmlns:a16="http://schemas.microsoft.com/office/drawing/2014/main" id="{9888D84E-FE27-458F-8D3B-70CC2761E063}"/>
              </a:ext>
            </a:extLst>
          </p:cNvPr>
          <p:cNvSpPr>
            <a:spLocks noGrp="1"/>
          </p:cNvSpPr>
          <p:nvPr>
            <p:ph type="body" sz="quarter" idx="10"/>
          </p:nvPr>
        </p:nvSpPr>
        <p:spPr>
          <a:xfrm>
            <a:off x="416860" y="1196789"/>
            <a:ext cx="8256494" cy="5150224"/>
          </a:xfrm>
        </p:spPr>
        <p:txBody>
          <a:bodyPr/>
          <a:lstStyle/>
          <a:p>
            <a:pPr marL="457200" indent="-457200">
              <a:lnSpc>
                <a:spcPct val="150000"/>
              </a:lnSpc>
              <a:buFont typeface="+mj-lt"/>
              <a:buAutoNum type="arabicPeriod"/>
            </a:pPr>
            <a:r>
              <a:rPr lang="en-US"/>
              <a:t>Unggah kode Java</a:t>
            </a:r>
            <a:r>
              <a:rPr lang="en-US" baseline="30000"/>
              <a:t>TM</a:t>
            </a:r>
            <a:r>
              <a:rPr lang="en-US"/>
              <a:t> terakhir Anda ke Pengumpulan Praktikum 5 di e-learning. </a:t>
            </a:r>
          </a:p>
          <a:p>
            <a:pPr marL="457200" indent="-457200">
              <a:lnSpc>
                <a:spcPct val="150000"/>
              </a:lnSpc>
              <a:buFont typeface="+mj-lt"/>
              <a:buAutoNum type="arabicPeriod"/>
            </a:pPr>
            <a:r>
              <a:rPr lang="en-US"/>
              <a:t>Isi Refleksi 6. </a:t>
            </a:r>
          </a:p>
          <a:p>
            <a:pPr marL="457200" indent="-457200">
              <a:lnSpc>
                <a:spcPct val="150000"/>
              </a:lnSpc>
              <a:buFont typeface="+mj-lt"/>
              <a:buAutoNum type="arabicPeriod"/>
            </a:pPr>
            <a:r>
              <a:rPr lang="en-US"/>
              <a:t>Bersiap-siap untuk Kuis Koding 2!</a:t>
            </a:r>
          </a:p>
        </p:txBody>
      </p:sp>
    </p:spTree>
    <p:extLst>
      <p:ext uri="{BB962C8B-B14F-4D97-AF65-F5344CB8AC3E}">
        <p14:creationId xmlns:p14="http://schemas.microsoft.com/office/powerpoint/2010/main" val="475598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6001</TotalTime>
  <Words>347</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9</vt:i4>
      </vt:variant>
    </vt:vector>
  </HeadingPairs>
  <TitlesOfParts>
    <vt:vector size="22"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Pr. Enchanted Bubble Sort</vt:lpstr>
      <vt:lpstr>PowerPoint Presentation</vt:lpstr>
      <vt:lpstr>Persiapan</vt:lpstr>
      <vt:lpstr>1</vt:lpstr>
      <vt:lpstr>2</vt:lpstr>
      <vt:lpstr>3</vt:lpstr>
      <vt:lpstr>Efek Perubahan</vt:lpstr>
      <vt:lpstr>4</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566</cp:revision>
  <dcterms:created xsi:type="dcterms:W3CDTF">2019-01-03T02:16:07Z</dcterms:created>
  <dcterms:modified xsi:type="dcterms:W3CDTF">2020-02-25T17:11:51Z</dcterms:modified>
</cp:coreProperties>
</file>